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323" r:id="rId3"/>
    <p:sldId id="432" r:id="rId4"/>
    <p:sldId id="413" r:id="rId5"/>
    <p:sldId id="428" r:id="rId6"/>
    <p:sldId id="433" r:id="rId7"/>
    <p:sldId id="258" r:id="rId8"/>
    <p:sldId id="416" r:id="rId9"/>
    <p:sldId id="422" r:id="rId10"/>
    <p:sldId id="424" r:id="rId11"/>
    <p:sldId id="430" r:id="rId12"/>
    <p:sldId id="425" r:id="rId13"/>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52" autoAdjust="0"/>
    <p:restoredTop sz="96247" autoAdjust="0"/>
  </p:normalViewPr>
  <p:slideViewPr>
    <p:cSldViewPr snapToGrid="0">
      <p:cViewPr varScale="1">
        <p:scale>
          <a:sx n="103" d="100"/>
          <a:sy n="103" d="100"/>
        </p:scale>
        <p:origin x="1152" y="10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75" d="100"/>
          <a:sy n="75" d="100"/>
        </p:scale>
        <p:origin x="4008" y="25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solidFill>
                  <a:schemeClr val="tx1"/>
                </a:solidFill>
              </a:rPr>
              <a:t>Spotřeba</a:t>
            </a:r>
            <a:r>
              <a:rPr lang="cs-CZ" b="1">
                <a:solidFill>
                  <a:schemeClr val="tx1"/>
                </a:solidFill>
              </a:rPr>
              <a:t> elektřiny a zemního plynu v HS</a:t>
            </a:r>
            <a:r>
              <a:rPr lang="cs-CZ" b="1" baseline="0">
                <a:solidFill>
                  <a:schemeClr val="tx1"/>
                </a:solidFill>
              </a:rPr>
              <a:t> Holešov</a:t>
            </a:r>
            <a:r>
              <a:rPr lang="en-US" b="1">
                <a:solidFill>
                  <a:schemeClr val="tx1"/>
                </a:solidFill>
              </a:rPr>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cs-CZ"/>
        </a:p>
      </c:txPr>
    </c:title>
    <c:autoTitleDeleted val="0"/>
    <c:plotArea>
      <c:layout/>
      <c:barChart>
        <c:barDir val="col"/>
        <c:grouping val="stacked"/>
        <c:varyColors val="0"/>
        <c:ser>
          <c:idx val="0"/>
          <c:order val="0"/>
          <c:tx>
            <c:strRef>
              <c:f>'Rok 2020 - 20XX'!$B$34</c:f>
              <c:strCache>
                <c:ptCount val="1"/>
                <c:pt idx="0">
                  <c:v> Zemní plyn </c:v>
                </c:pt>
              </c:strCache>
            </c:strRef>
          </c:tx>
          <c:spPr>
            <a:solidFill>
              <a:schemeClr val="accent1"/>
            </a:solidFill>
            <a:ln>
              <a:noFill/>
            </a:ln>
            <a:effectLst/>
          </c:spPr>
          <c:invertIfNegative val="0"/>
          <c:cat>
            <c:numRef>
              <c:f>'Rok 2020 - 20XX'!$A$35:$A$91</c:f>
              <c:numCache>
                <c:formatCode>m/yy</c:formatCode>
                <c:ptCount val="57"/>
                <c:pt idx="0">
                  <c:v>43922</c:v>
                </c:pt>
                <c:pt idx="1">
                  <c:v>43952</c:v>
                </c:pt>
                <c:pt idx="2">
                  <c:v>43983</c:v>
                </c:pt>
                <c:pt idx="3">
                  <c:v>44013</c:v>
                </c:pt>
                <c:pt idx="4">
                  <c:v>44044</c:v>
                </c:pt>
                <c:pt idx="5">
                  <c:v>44075</c:v>
                </c:pt>
                <c:pt idx="6">
                  <c:v>44105</c:v>
                </c:pt>
                <c:pt idx="7">
                  <c:v>44136</c:v>
                </c:pt>
                <c:pt idx="8">
                  <c:v>44166</c:v>
                </c:pt>
                <c:pt idx="9">
                  <c:v>44197</c:v>
                </c:pt>
                <c:pt idx="10">
                  <c:v>44228</c:v>
                </c:pt>
                <c:pt idx="11">
                  <c:v>44256</c:v>
                </c:pt>
                <c:pt idx="12">
                  <c:v>44287</c:v>
                </c:pt>
                <c:pt idx="13">
                  <c:v>44317</c:v>
                </c:pt>
                <c:pt idx="14">
                  <c:v>44348</c:v>
                </c:pt>
                <c:pt idx="15">
                  <c:v>44378</c:v>
                </c:pt>
                <c:pt idx="16">
                  <c:v>44409</c:v>
                </c:pt>
                <c:pt idx="17">
                  <c:v>44440</c:v>
                </c:pt>
                <c:pt idx="18">
                  <c:v>44470</c:v>
                </c:pt>
                <c:pt idx="19">
                  <c:v>44501</c:v>
                </c:pt>
                <c:pt idx="20">
                  <c:v>44531</c:v>
                </c:pt>
                <c:pt idx="21">
                  <c:v>44562</c:v>
                </c:pt>
                <c:pt idx="22">
                  <c:v>44593</c:v>
                </c:pt>
                <c:pt idx="23">
                  <c:v>44621</c:v>
                </c:pt>
                <c:pt idx="24">
                  <c:v>44652</c:v>
                </c:pt>
                <c:pt idx="25">
                  <c:v>44682</c:v>
                </c:pt>
                <c:pt idx="26">
                  <c:v>44713</c:v>
                </c:pt>
                <c:pt idx="27">
                  <c:v>44743</c:v>
                </c:pt>
                <c:pt idx="28">
                  <c:v>44774</c:v>
                </c:pt>
                <c:pt idx="29">
                  <c:v>44805</c:v>
                </c:pt>
                <c:pt idx="30">
                  <c:v>44835</c:v>
                </c:pt>
                <c:pt idx="31">
                  <c:v>44866</c:v>
                </c:pt>
                <c:pt idx="32">
                  <c:v>44896</c:v>
                </c:pt>
                <c:pt idx="33">
                  <c:v>44927</c:v>
                </c:pt>
                <c:pt idx="34">
                  <c:v>44958</c:v>
                </c:pt>
                <c:pt idx="35">
                  <c:v>44986</c:v>
                </c:pt>
                <c:pt idx="36">
                  <c:v>45017</c:v>
                </c:pt>
                <c:pt idx="37">
                  <c:v>45047</c:v>
                </c:pt>
                <c:pt idx="38">
                  <c:v>45078</c:v>
                </c:pt>
                <c:pt idx="39">
                  <c:v>45108</c:v>
                </c:pt>
                <c:pt idx="40">
                  <c:v>45139</c:v>
                </c:pt>
                <c:pt idx="41">
                  <c:v>45170</c:v>
                </c:pt>
                <c:pt idx="42">
                  <c:v>45200</c:v>
                </c:pt>
                <c:pt idx="43">
                  <c:v>45231</c:v>
                </c:pt>
                <c:pt idx="44">
                  <c:v>45261</c:v>
                </c:pt>
                <c:pt idx="45">
                  <c:v>45292</c:v>
                </c:pt>
                <c:pt idx="46">
                  <c:v>45323</c:v>
                </c:pt>
                <c:pt idx="47">
                  <c:v>45352</c:v>
                </c:pt>
                <c:pt idx="48">
                  <c:v>45383</c:v>
                </c:pt>
                <c:pt idx="49">
                  <c:v>45413</c:v>
                </c:pt>
                <c:pt idx="50">
                  <c:v>45444</c:v>
                </c:pt>
                <c:pt idx="51">
                  <c:v>45474</c:v>
                </c:pt>
                <c:pt idx="52">
                  <c:v>45505</c:v>
                </c:pt>
                <c:pt idx="53">
                  <c:v>45536</c:v>
                </c:pt>
                <c:pt idx="54">
                  <c:v>45566</c:v>
                </c:pt>
                <c:pt idx="55">
                  <c:v>45597</c:v>
                </c:pt>
                <c:pt idx="56">
                  <c:v>45627</c:v>
                </c:pt>
              </c:numCache>
            </c:numRef>
          </c:cat>
          <c:val>
            <c:numRef>
              <c:f>'Rok 2020 - 20XX'!$B$35:$B$91</c:f>
              <c:numCache>
                <c:formatCode>#\ ##0.0</c:formatCode>
                <c:ptCount val="57"/>
                <c:pt idx="0">
                  <c:v>1.069</c:v>
                </c:pt>
                <c:pt idx="1">
                  <c:v>0.29931999999999997</c:v>
                </c:pt>
                <c:pt idx="2">
                  <c:v>8.5519999999999999E-2</c:v>
                </c:pt>
                <c:pt idx="3">
                  <c:v>0</c:v>
                </c:pt>
                <c:pt idx="4">
                  <c:v>0</c:v>
                </c:pt>
                <c:pt idx="5">
                  <c:v>0.32069999999999999</c:v>
                </c:pt>
                <c:pt idx="6">
                  <c:v>3.8270200000000001</c:v>
                </c:pt>
                <c:pt idx="7">
                  <c:v>8.680279999999998</c:v>
                </c:pt>
                <c:pt idx="8">
                  <c:v>10.305159999999999</c:v>
                </c:pt>
                <c:pt idx="9">
                  <c:v>8.295440000000001</c:v>
                </c:pt>
                <c:pt idx="10">
                  <c:v>6.9591899999999995</c:v>
                </c:pt>
                <c:pt idx="11">
                  <c:v>5.3343099999999994</c:v>
                </c:pt>
                <c:pt idx="12">
                  <c:v>3.6666699999999994</c:v>
                </c:pt>
                <c:pt idx="13">
                  <c:v>1.4859099999999998</c:v>
                </c:pt>
                <c:pt idx="14">
                  <c:v>0.18173</c:v>
                </c:pt>
                <c:pt idx="15">
                  <c:v>0.1069</c:v>
                </c:pt>
                <c:pt idx="16">
                  <c:v>0.22448999999999997</c:v>
                </c:pt>
                <c:pt idx="17">
                  <c:v>0.25656000000000001</c:v>
                </c:pt>
                <c:pt idx="18">
                  <c:v>1.47522</c:v>
                </c:pt>
                <c:pt idx="19">
                  <c:v>4.5325599999999993</c:v>
                </c:pt>
                <c:pt idx="20">
                  <c:v>8.6161399999999997</c:v>
                </c:pt>
                <c:pt idx="21">
                  <c:v>9.0116700000000005</c:v>
                </c:pt>
                <c:pt idx="22">
                  <c:v>6.7133199999999995</c:v>
                </c:pt>
                <c:pt idx="23">
                  <c:v>5.4412099999999999</c:v>
                </c:pt>
                <c:pt idx="24">
                  <c:v>3.8804699999999999</c:v>
                </c:pt>
                <c:pt idx="25">
                  <c:v>1.1758999999999999</c:v>
                </c:pt>
                <c:pt idx="26">
                  <c:v>0.31001000000000001</c:v>
                </c:pt>
                <c:pt idx="27">
                  <c:v>0.33138999999999996</c:v>
                </c:pt>
                <c:pt idx="28">
                  <c:v>0.31001000000000001</c:v>
                </c:pt>
                <c:pt idx="29">
                  <c:v>1.74247</c:v>
                </c:pt>
                <c:pt idx="30">
                  <c:v>2.2999999999999998</c:v>
                </c:pt>
                <c:pt idx="31">
                  <c:v>5.5190000000000001</c:v>
                </c:pt>
                <c:pt idx="32">
                  <c:v>8.9529999999999994</c:v>
                </c:pt>
                <c:pt idx="33">
                  <c:v>7.819</c:v>
                </c:pt>
                <c:pt idx="34">
                  <c:v>7.56</c:v>
                </c:pt>
                <c:pt idx="35">
                  <c:v>6.62</c:v>
                </c:pt>
                <c:pt idx="36">
                  <c:v>5.4429999999999996</c:v>
                </c:pt>
                <c:pt idx="37">
                  <c:v>1.242</c:v>
                </c:pt>
                <c:pt idx="38">
                  <c:v>1.1100000000000001</c:v>
                </c:pt>
                <c:pt idx="39">
                  <c:v>0.14000000000000001</c:v>
                </c:pt>
                <c:pt idx="40">
                  <c:v>0.35599999999999998</c:v>
                </c:pt>
                <c:pt idx="41">
                  <c:v>0.184</c:v>
                </c:pt>
                <c:pt idx="42">
                  <c:v>9.3849999999999998</c:v>
                </c:pt>
                <c:pt idx="43">
                  <c:v>6.32</c:v>
                </c:pt>
                <c:pt idx="44">
                  <c:v>3.613</c:v>
                </c:pt>
                <c:pt idx="45">
                  <c:v>8.93</c:v>
                </c:pt>
                <c:pt idx="46">
                  <c:v>5.93</c:v>
                </c:pt>
                <c:pt idx="47">
                  <c:v>0</c:v>
                </c:pt>
                <c:pt idx="48">
                  <c:v>0</c:v>
                </c:pt>
                <c:pt idx="49">
                  <c:v>0</c:v>
                </c:pt>
                <c:pt idx="50">
                  <c:v>0</c:v>
                </c:pt>
                <c:pt idx="51">
                  <c:v>0</c:v>
                </c:pt>
                <c:pt idx="52">
                  <c:v>0</c:v>
                </c:pt>
                <c:pt idx="53">
                  <c:v>0</c:v>
                </c:pt>
                <c:pt idx="54">
                  <c:v>0</c:v>
                </c:pt>
                <c:pt idx="55">
                  <c:v>0</c:v>
                </c:pt>
                <c:pt idx="56">
                  <c:v>0</c:v>
                </c:pt>
              </c:numCache>
            </c:numRef>
          </c:val>
          <c:extLst>
            <c:ext xmlns:c16="http://schemas.microsoft.com/office/drawing/2014/chart" uri="{C3380CC4-5D6E-409C-BE32-E72D297353CC}">
              <c16:uniqueId val="{00000000-E9F1-4E85-B1D6-2849074F8430}"/>
            </c:ext>
          </c:extLst>
        </c:ser>
        <c:ser>
          <c:idx val="1"/>
          <c:order val="1"/>
          <c:tx>
            <c:strRef>
              <c:f>'Rok 2020 - 20XX'!$C$34</c:f>
              <c:strCache>
                <c:ptCount val="1"/>
                <c:pt idx="0">
                  <c:v>Elektřina</c:v>
                </c:pt>
              </c:strCache>
            </c:strRef>
          </c:tx>
          <c:spPr>
            <a:solidFill>
              <a:schemeClr val="accent2"/>
            </a:solidFill>
            <a:ln>
              <a:noFill/>
            </a:ln>
            <a:effectLst/>
          </c:spPr>
          <c:invertIfNegative val="0"/>
          <c:cat>
            <c:numRef>
              <c:f>'Rok 2020 - 20XX'!$A$35:$A$91</c:f>
              <c:numCache>
                <c:formatCode>m/yy</c:formatCode>
                <c:ptCount val="57"/>
                <c:pt idx="0">
                  <c:v>43922</c:v>
                </c:pt>
                <c:pt idx="1">
                  <c:v>43952</c:v>
                </c:pt>
                <c:pt idx="2">
                  <c:v>43983</c:v>
                </c:pt>
                <c:pt idx="3">
                  <c:v>44013</c:v>
                </c:pt>
                <c:pt idx="4">
                  <c:v>44044</c:v>
                </c:pt>
                <c:pt idx="5">
                  <c:v>44075</c:v>
                </c:pt>
                <c:pt idx="6">
                  <c:v>44105</c:v>
                </c:pt>
                <c:pt idx="7">
                  <c:v>44136</c:v>
                </c:pt>
                <c:pt idx="8">
                  <c:v>44166</c:v>
                </c:pt>
                <c:pt idx="9">
                  <c:v>44197</c:v>
                </c:pt>
                <c:pt idx="10">
                  <c:v>44228</c:v>
                </c:pt>
                <c:pt idx="11">
                  <c:v>44256</c:v>
                </c:pt>
                <c:pt idx="12">
                  <c:v>44287</c:v>
                </c:pt>
                <c:pt idx="13">
                  <c:v>44317</c:v>
                </c:pt>
                <c:pt idx="14">
                  <c:v>44348</c:v>
                </c:pt>
                <c:pt idx="15">
                  <c:v>44378</c:v>
                </c:pt>
                <c:pt idx="16">
                  <c:v>44409</c:v>
                </c:pt>
                <c:pt idx="17">
                  <c:v>44440</c:v>
                </c:pt>
                <c:pt idx="18">
                  <c:v>44470</c:v>
                </c:pt>
                <c:pt idx="19">
                  <c:v>44501</c:v>
                </c:pt>
                <c:pt idx="20">
                  <c:v>44531</c:v>
                </c:pt>
                <c:pt idx="21">
                  <c:v>44562</c:v>
                </c:pt>
                <c:pt idx="22">
                  <c:v>44593</c:v>
                </c:pt>
                <c:pt idx="23">
                  <c:v>44621</c:v>
                </c:pt>
                <c:pt idx="24">
                  <c:v>44652</c:v>
                </c:pt>
                <c:pt idx="25">
                  <c:v>44682</c:v>
                </c:pt>
                <c:pt idx="26">
                  <c:v>44713</c:v>
                </c:pt>
                <c:pt idx="27">
                  <c:v>44743</c:v>
                </c:pt>
                <c:pt idx="28">
                  <c:v>44774</c:v>
                </c:pt>
                <c:pt idx="29">
                  <c:v>44805</c:v>
                </c:pt>
                <c:pt idx="30">
                  <c:v>44835</c:v>
                </c:pt>
                <c:pt idx="31">
                  <c:v>44866</c:v>
                </c:pt>
                <c:pt idx="32">
                  <c:v>44896</c:v>
                </c:pt>
                <c:pt idx="33">
                  <c:v>44927</c:v>
                </c:pt>
                <c:pt idx="34">
                  <c:v>44958</c:v>
                </c:pt>
                <c:pt idx="35">
                  <c:v>44986</c:v>
                </c:pt>
                <c:pt idx="36">
                  <c:v>45017</c:v>
                </c:pt>
                <c:pt idx="37">
                  <c:v>45047</c:v>
                </c:pt>
                <c:pt idx="38">
                  <c:v>45078</c:v>
                </c:pt>
                <c:pt idx="39">
                  <c:v>45108</c:v>
                </c:pt>
                <c:pt idx="40">
                  <c:v>45139</c:v>
                </c:pt>
                <c:pt idx="41">
                  <c:v>45170</c:v>
                </c:pt>
                <c:pt idx="42">
                  <c:v>45200</c:v>
                </c:pt>
                <c:pt idx="43">
                  <c:v>45231</c:v>
                </c:pt>
                <c:pt idx="44">
                  <c:v>45261</c:v>
                </c:pt>
                <c:pt idx="45">
                  <c:v>45292</c:v>
                </c:pt>
                <c:pt idx="46">
                  <c:v>45323</c:v>
                </c:pt>
                <c:pt idx="47">
                  <c:v>45352</c:v>
                </c:pt>
                <c:pt idx="48">
                  <c:v>45383</c:v>
                </c:pt>
                <c:pt idx="49">
                  <c:v>45413</c:v>
                </c:pt>
                <c:pt idx="50">
                  <c:v>45444</c:v>
                </c:pt>
                <c:pt idx="51">
                  <c:v>45474</c:v>
                </c:pt>
                <c:pt idx="52">
                  <c:v>45505</c:v>
                </c:pt>
                <c:pt idx="53">
                  <c:v>45536</c:v>
                </c:pt>
                <c:pt idx="54">
                  <c:v>45566</c:v>
                </c:pt>
                <c:pt idx="55">
                  <c:v>45597</c:v>
                </c:pt>
                <c:pt idx="56">
                  <c:v>45627</c:v>
                </c:pt>
              </c:numCache>
            </c:numRef>
          </c:cat>
          <c:val>
            <c:numRef>
              <c:f>'Rok 2020 - 20XX'!$C$35:$C$91</c:f>
              <c:numCache>
                <c:formatCode>#\ ##0.0</c:formatCode>
                <c:ptCount val="57"/>
                <c:pt idx="0">
                  <c:v>6.2439999999999998</c:v>
                </c:pt>
                <c:pt idx="1">
                  <c:v>3.992</c:v>
                </c:pt>
                <c:pt idx="2">
                  <c:v>2.7149999999999999</c:v>
                </c:pt>
                <c:pt idx="3">
                  <c:v>2.371</c:v>
                </c:pt>
                <c:pt idx="4">
                  <c:v>2.3109999999999999</c:v>
                </c:pt>
                <c:pt idx="5">
                  <c:v>2.214</c:v>
                </c:pt>
                <c:pt idx="6">
                  <c:v>2.91</c:v>
                </c:pt>
                <c:pt idx="7">
                  <c:v>4.1420000000000003</c:v>
                </c:pt>
                <c:pt idx="8">
                  <c:v>4.0730000000000004</c:v>
                </c:pt>
                <c:pt idx="9">
                  <c:v>3.8540000000000001</c:v>
                </c:pt>
                <c:pt idx="10">
                  <c:v>3.4820000000000002</c:v>
                </c:pt>
                <c:pt idx="11">
                  <c:v>3.0179999999999998</c:v>
                </c:pt>
                <c:pt idx="12">
                  <c:v>2.6640000000000001</c:v>
                </c:pt>
                <c:pt idx="13">
                  <c:v>2.798</c:v>
                </c:pt>
                <c:pt idx="14">
                  <c:v>2.3370000000000002</c:v>
                </c:pt>
                <c:pt idx="15">
                  <c:v>2.3010000000000002</c:v>
                </c:pt>
                <c:pt idx="16">
                  <c:v>2.4820000000000002</c:v>
                </c:pt>
                <c:pt idx="17">
                  <c:v>2.2810000000000001</c:v>
                </c:pt>
                <c:pt idx="18">
                  <c:v>2.4729999999999999</c:v>
                </c:pt>
                <c:pt idx="19">
                  <c:v>2.6669999999999998</c:v>
                </c:pt>
                <c:pt idx="20">
                  <c:v>3.149</c:v>
                </c:pt>
                <c:pt idx="21">
                  <c:v>3.403</c:v>
                </c:pt>
                <c:pt idx="22">
                  <c:v>2.8730000000000002</c:v>
                </c:pt>
                <c:pt idx="23">
                  <c:v>2.6360000000000001</c:v>
                </c:pt>
                <c:pt idx="24">
                  <c:v>2.5630000000000002</c:v>
                </c:pt>
                <c:pt idx="25">
                  <c:v>2.36</c:v>
                </c:pt>
                <c:pt idx="26">
                  <c:v>2.206</c:v>
                </c:pt>
                <c:pt idx="27">
                  <c:v>2.302</c:v>
                </c:pt>
                <c:pt idx="28">
                  <c:v>2.2759999999999998</c:v>
                </c:pt>
                <c:pt idx="29">
                  <c:v>2.415</c:v>
                </c:pt>
                <c:pt idx="30">
                  <c:v>2.581</c:v>
                </c:pt>
                <c:pt idx="31">
                  <c:v>3.3719999999999999</c:v>
                </c:pt>
                <c:pt idx="32">
                  <c:v>3.0179999999999998</c:v>
                </c:pt>
                <c:pt idx="33">
                  <c:v>3.0870000000000002</c:v>
                </c:pt>
                <c:pt idx="34">
                  <c:v>2.843</c:v>
                </c:pt>
                <c:pt idx="35">
                  <c:v>2.9529999999999998</c:v>
                </c:pt>
                <c:pt idx="36">
                  <c:v>2.6560000000000001</c:v>
                </c:pt>
                <c:pt idx="37">
                  <c:v>2.3780000000000001</c:v>
                </c:pt>
                <c:pt idx="38">
                  <c:v>2.1800000000000002</c:v>
                </c:pt>
                <c:pt idx="39">
                  <c:v>2.34</c:v>
                </c:pt>
                <c:pt idx="40">
                  <c:v>2.5070000000000001</c:v>
                </c:pt>
                <c:pt idx="41">
                  <c:v>2.4350000000000001</c:v>
                </c:pt>
                <c:pt idx="42">
                  <c:v>3.145</c:v>
                </c:pt>
                <c:pt idx="43">
                  <c:v>3.3719999999999999</c:v>
                </c:pt>
                <c:pt idx="44">
                  <c:v>3.3570000000000002</c:v>
                </c:pt>
                <c:pt idx="45">
                  <c:v>3.6659999999999999</c:v>
                </c:pt>
                <c:pt idx="46">
                  <c:v>3.0790000000000002</c:v>
                </c:pt>
                <c:pt idx="47">
                  <c:v>0</c:v>
                </c:pt>
                <c:pt idx="48">
                  <c:v>0</c:v>
                </c:pt>
                <c:pt idx="49">
                  <c:v>0</c:v>
                </c:pt>
                <c:pt idx="50">
                  <c:v>0</c:v>
                </c:pt>
                <c:pt idx="51">
                  <c:v>0</c:v>
                </c:pt>
                <c:pt idx="52">
                  <c:v>0</c:v>
                </c:pt>
                <c:pt idx="53">
                  <c:v>0</c:v>
                </c:pt>
                <c:pt idx="54">
                  <c:v>0</c:v>
                </c:pt>
                <c:pt idx="55">
                  <c:v>0</c:v>
                </c:pt>
                <c:pt idx="56">
                  <c:v>0</c:v>
                </c:pt>
              </c:numCache>
            </c:numRef>
          </c:val>
          <c:extLst>
            <c:ext xmlns:c16="http://schemas.microsoft.com/office/drawing/2014/chart" uri="{C3380CC4-5D6E-409C-BE32-E72D297353CC}">
              <c16:uniqueId val="{00000001-E9F1-4E85-B1D6-2849074F8430}"/>
            </c:ext>
          </c:extLst>
        </c:ser>
        <c:dLbls>
          <c:showLegendKey val="0"/>
          <c:showVal val="0"/>
          <c:showCatName val="0"/>
          <c:showSerName val="0"/>
          <c:showPercent val="0"/>
          <c:showBubbleSize val="0"/>
        </c:dLbls>
        <c:gapWidth val="75"/>
        <c:overlap val="100"/>
        <c:axId val="1223912095"/>
        <c:axId val="1223912927"/>
      </c:barChart>
      <c:dateAx>
        <c:axId val="1223912095"/>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cs-CZ" sz="1200"/>
                  <a:t>Měsíc a rok</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cs-CZ"/>
            </a:p>
          </c:txPr>
        </c:title>
        <c:numFmt formatCode="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1223912927"/>
        <c:crosses val="autoZero"/>
        <c:auto val="1"/>
        <c:lblOffset val="100"/>
        <c:baseTimeUnit val="months"/>
      </c:dateAx>
      <c:valAx>
        <c:axId val="1223912927"/>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cs-CZ" sz="1400"/>
                  <a:t>MWh</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cs-CZ"/>
            </a:p>
          </c:txPr>
        </c:title>
        <c:numFmt formatCode="#\ ##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1223912095"/>
        <c:crosses val="autoZero"/>
        <c:crossBetween val="between"/>
      </c:valAx>
      <c:spPr>
        <a:noFill/>
        <a:ln>
          <a:noFill/>
        </a:ln>
        <a:effectLst/>
      </c:spPr>
    </c:plotArea>
    <c:legend>
      <c:legendPos val="r"/>
      <c:layout>
        <c:manualLayout>
          <c:xMode val="edge"/>
          <c:yMode val="edge"/>
          <c:x val="0.87871885660341753"/>
          <c:y val="0.40444967529909842"/>
          <c:w val="0.11288948784069762"/>
          <c:h val="0.17872147814410938"/>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cs-CZ"/>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cs-CZ"/>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EDEEAA-71B6-4AD2-A47B-27F352E72C42}" type="datetimeFigureOut">
              <a:rPr lang="cs-CZ" smtClean="0"/>
              <a:t>04.06.2024</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1356BD-9D87-462E-B026-0F495B5D6217}" type="slidenum">
              <a:rPr lang="cs-CZ" smtClean="0"/>
              <a:t>‹#›</a:t>
            </a:fld>
            <a:endParaRPr lang="cs-CZ"/>
          </a:p>
        </p:txBody>
      </p:sp>
    </p:spTree>
    <p:extLst>
      <p:ext uri="{BB962C8B-B14F-4D97-AF65-F5344CB8AC3E}">
        <p14:creationId xmlns:p14="http://schemas.microsoft.com/office/powerpoint/2010/main" val="3401905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C51356BD-9D87-462E-B026-0F495B5D6217}" type="slidenum">
              <a:rPr lang="cs-CZ" smtClean="0"/>
              <a:t>1</a:t>
            </a:fld>
            <a:endParaRPr lang="cs-CZ"/>
          </a:p>
        </p:txBody>
      </p:sp>
    </p:spTree>
    <p:extLst>
      <p:ext uri="{BB962C8B-B14F-4D97-AF65-F5344CB8AC3E}">
        <p14:creationId xmlns:p14="http://schemas.microsoft.com/office/powerpoint/2010/main" val="2746751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GB" dirty="0"/>
              <a:t>Upon the information from step two the tool calculates total PV generation potential for each PV generation level (area) – so, actually, one roof has six several types of surfaces from the PV energy generation point of view and each one has its potential calculated.</a:t>
            </a:r>
          </a:p>
        </p:txBody>
      </p:sp>
      <p:sp>
        <p:nvSpPr>
          <p:cNvPr id="4" name="Zástupný symbol pro číslo snímku 3"/>
          <p:cNvSpPr>
            <a:spLocks noGrp="1"/>
          </p:cNvSpPr>
          <p:nvPr>
            <p:ph type="sldNum" sz="quarter" idx="5"/>
          </p:nvPr>
        </p:nvSpPr>
        <p:spPr/>
        <p:txBody>
          <a:bodyPr/>
          <a:lstStyle/>
          <a:p>
            <a:fld id="{C51356BD-9D87-462E-B026-0F495B5D6217}" type="slidenum">
              <a:rPr lang="cs-CZ" smtClean="0"/>
              <a:t>10</a:t>
            </a:fld>
            <a:endParaRPr lang="cs-CZ"/>
          </a:p>
        </p:txBody>
      </p:sp>
    </p:spTree>
    <p:extLst>
      <p:ext uri="{BB962C8B-B14F-4D97-AF65-F5344CB8AC3E}">
        <p14:creationId xmlns:p14="http://schemas.microsoft.com/office/powerpoint/2010/main" val="15655993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Po evaluaci nakonec uděláme vizualizace pro žadatele o dotace.</a:t>
            </a:r>
          </a:p>
        </p:txBody>
      </p:sp>
      <p:sp>
        <p:nvSpPr>
          <p:cNvPr id="4" name="Zástupný symbol pro číslo snímku 3"/>
          <p:cNvSpPr>
            <a:spLocks noGrp="1"/>
          </p:cNvSpPr>
          <p:nvPr>
            <p:ph type="sldNum" sz="quarter" idx="5"/>
          </p:nvPr>
        </p:nvSpPr>
        <p:spPr/>
        <p:txBody>
          <a:bodyPr/>
          <a:lstStyle/>
          <a:p>
            <a:fld id="{C51356BD-9D87-462E-B026-0F495B5D6217}" type="slidenum">
              <a:rPr lang="cs-CZ" smtClean="0"/>
              <a:t>11</a:t>
            </a:fld>
            <a:endParaRPr lang="cs-CZ"/>
          </a:p>
        </p:txBody>
      </p:sp>
    </p:spTree>
    <p:extLst>
      <p:ext uri="{BB962C8B-B14F-4D97-AF65-F5344CB8AC3E}">
        <p14:creationId xmlns:p14="http://schemas.microsoft.com/office/powerpoint/2010/main" val="29223380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C51356BD-9D87-462E-B026-0F495B5D6217}" type="slidenum">
              <a:rPr lang="cs-CZ" smtClean="0"/>
              <a:t>12</a:t>
            </a:fld>
            <a:endParaRPr lang="cs-CZ"/>
          </a:p>
        </p:txBody>
      </p:sp>
    </p:spTree>
    <p:extLst>
      <p:ext uri="{BB962C8B-B14F-4D97-AF65-F5344CB8AC3E}">
        <p14:creationId xmlns:p14="http://schemas.microsoft.com/office/powerpoint/2010/main" val="2627894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a:xfrm>
            <a:off x="685800" y="4400549"/>
            <a:ext cx="5486400" cy="4553445"/>
          </a:xfrm>
        </p:spPr>
        <p:txBody>
          <a:bodyPr/>
          <a:lstStyle/>
          <a:p>
            <a:pPr algn="just"/>
            <a:r>
              <a:rPr lang="en-GB" sz="1100" dirty="0">
                <a:effectLst/>
                <a:latin typeface="Arial" panose="020B0604020202020204" pitchFamily="34" charset="0"/>
                <a:ea typeface="Calibri" panose="020F0502020204030204" pitchFamily="34" charset="0"/>
                <a:cs typeface="Arial" panose="020B0604020202020204" pitchFamily="34" charset="0"/>
              </a:rPr>
              <a:t>The Zlín Region consists of more than 300 municipalities, from which the vast majority don´t develop their energy transition plan out of various reasons. The most common ones are lack of financial sources and personal capacities to do so. Despite this, we must admit the awareness on the needs to plan energy transition measures has increased considerably. EAZK is playing the leading role in this due to its day to day addressed approach to municipalities in planning and implementing their energy transition measures so that they were aligned to the goals in energy transition plans on both national and regional level.</a:t>
            </a:r>
          </a:p>
          <a:p>
            <a:pPr algn="just"/>
            <a:endParaRPr lang="en-GB" sz="1100" dirty="0">
              <a:latin typeface="Arial" panose="020B0604020202020204" pitchFamily="34" charset="0"/>
              <a:ea typeface="Calibri" panose="020F0502020204030204" pitchFamily="34" charset="0"/>
              <a:cs typeface="Arial" panose="020B0604020202020204" pitchFamily="34" charset="0"/>
            </a:endParaRPr>
          </a:p>
          <a:p>
            <a:pPr algn="just"/>
            <a:r>
              <a:rPr kumimoji="0" lang="en-GB" sz="1100" b="0" i="0" u="none" strike="noStrike" kern="1200" cap="none" spc="0" normalizeH="0" baseline="0" noProof="0" dirty="0">
                <a:ln>
                  <a:noFill/>
                </a:ln>
                <a:uLnTx/>
                <a:uFillTx/>
                <a:latin typeface="Arial" panose="020B0604020202020204" pitchFamily="34" charset="0"/>
                <a:ea typeface="Calibri" panose="020F0502020204030204" pitchFamily="34" charset="0"/>
                <a:cs typeface="Arial" panose="020B0604020202020204" pitchFamily="34" charset="0"/>
              </a:rPr>
              <a:t>S</a:t>
            </a:r>
            <a:r>
              <a:rPr kumimoji="0" lang="en-GB" sz="11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upervision of a regional technician could help improve the development of energy transition plans in small municipalities</a:t>
            </a:r>
            <a:r>
              <a:rPr lang="en-GB" sz="1100" dirty="0">
                <a:effectLst/>
                <a:latin typeface="Arial" panose="020B0604020202020204" pitchFamily="34" charset="0"/>
                <a:ea typeface="Calibri" panose="020F0502020204030204" pitchFamily="34" charset="0"/>
                <a:cs typeface="Arial" panose="020B0604020202020204" pitchFamily="34" charset="0"/>
              </a:rPr>
              <a:t>. The key thing is such a supervisor was independent on any company trading with energy related goods and services, therefore, the regions or their organisations should take this role.</a:t>
            </a:r>
          </a:p>
          <a:p>
            <a:pPr algn="just"/>
            <a:endParaRPr lang="en-GB" sz="1100" dirty="0">
              <a:latin typeface="Arial" panose="020B0604020202020204" pitchFamily="34" charset="0"/>
              <a:ea typeface="Calibri" panose="020F0502020204030204" pitchFamily="34" charset="0"/>
              <a:cs typeface="Arial" panose="020B0604020202020204" pitchFamily="34" charset="0"/>
            </a:endParaRPr>
          </a:p>
          <a:p>
            <a:pPr algn="just"/>
            <a:r>
              <a:rPr lang="en-GB" sz="1100" dirty="0">
                <a:latin typeface="Arial" panose="020B0604020202020204" pitchFamily="34" charset="0"/>
                <a:ea typeface="Calibri" panose="020F0502020204030204" pitchFamily="34" charset="0"/>
                <a:cs typeface="Arial" panose="020B0604020202020204" pitchFamily="34" charset="0"/>
              </a:rPr>
              <a:t>H</a:t>
            </a:r>
            <a:r>
              <a:rPr lang="en-GB" sz="1100" dirty="0">
                <a:effectLst/>
                <a:latin typeface="Arial" panose="020B0604020202020204" pitchFamily="34" charset="0"/>
                <a:ea typeface="Calibri" panose="020F0502020204030204" pitchFamily="34" charset="0"/>
                <a:cs typeface="Arial" panose="020B0604020202020204" pitchFamily="34" charset="0"/>
              </a:rPr>
              <a:t>aving a tool that helps with data governance and sharing is necessary</a:t>
            </a:r>
            <a:r>
              <a:rPr lang="en-GB" sz="1100" dirty="0">
                <a:latin typeface="Arial" panose="020B0604020202020204" pitchFamily="34" charset="0"/>
                <a:ea typeface="Calibri" panose="020F0502020204030204" pitchFamily="34" charset="0"/>
                <a:cs typeface="Arial" panose="020B0604020202020204" pitchFamily="34" charset="0"/>
              </a:rPr>
              <a:t>, </a:t>
            </a:r>
            <a:r>
              <a:rPr lang="en-GB" sz="1100" dirty="0">
                <a:effectLst/>
                <a:latin typeface="Arial" panose="020B0604020202020204" pitchFamily="34" charset="0"/>
                <a:ea typeface="Calibri" panose="020F0502020204030204" pitchFamily="34" charset="0"/>
                <a:cs typeface="Arial" panose="020B0604020202020204" pitchFamily="34" charset="0"/>
              </a:rPr>
              <a:t>although we still need to distinguish data governance from data sharing. To have a data governance tool is absolutely necessary and without such a tool in these days it is unimaginable to plan, implement or assess any energy transition plans or even energy transition measures effectively. A data sharing tool is also important, it helps to promote and process implementation of energy transition plans and measures in many ways including inspiring some municipalities by showcasing the experience and results from other areas, benchmarking which can initiate a healthy competition among municipalities etc. Some GDPR related issues are necessary to take into consideration just like anonymisation of data etc. The important thing related to the work with data sharing tools is also the ability of users to understand all the presented data correctly, which should be also the role of the regional technicians mentioned in the answer on previous question.</a:t>
            </a:r>
          </a:p>
          <a:p>
            <a:pPr algn="just"/>
            <a:endParaRPr lang="en-GB" sz="1100" dirty="0">
              <a:effectLst/>
              <a:latin typeface="Arial" panose="020B0604020202020204" pitchFamily="34" charset="0"/>
              <a:ea typeface="Calibri" panose="020F0502020204030204" pitchFamily="34" charset="0"/>
              <a:cs typeface="Arial" panose="020B0604020202020204" pitchFamily="34" charset="0"/>
            </a:endParaRPr>
          </a:p>
          <a:p>
            <a:pPr algn="just"/>
            <a:endParaRPr lang="en-GB" sz="1100" dirty="0">
              <a:latin typeface="Arial" panose="020B0604020202020204" pitchFamily="34" charset="0"/>
              <a:ea typeface="Calibri" panose="020F0502020204030204" pitchFamily="34" charset="0"/>
              <a:cs typeface="Arial" panose="020B0604020202020204" pitchFamily="34" charset="0"/>
            </a:endParaRPr>
          </a:p>
          <a:p>
            <a:pPr algn="just"/>
            <a:endParaRPr lang="en-GB" dirty="0">
              <a:latin typeface="Arial" panose="020B0604020202020204" pitchFamily="34" charset="0"/>
              <a:cs typeface="Arial" panose="020B0604020202020204" pitchFamily="34" charset="0"/>
            </a:endParaRPr>
          </a:p>
        </p:txBody>
      </p:sp>
      <p:sp>
        <p:nvSpPr>
          <p:cNvPr id="4" name="Zástupný symbol pro číslo snímku 3"/>
          <p:cNvSpPr>
            <a:spLocks noGrp="1"/>
          </p:cNvSpPr>
          <p:nvPr>
            <p:ph type="sldNum" sz="quarter" idx="5"/>
          </p:nvPr>
        </p:nvSpPr>
        <p:spPr/>
        <p:txBody>
          <a:bodyPr/>
          <a:lstStyle/>
          <a:p>
            <a:fld id="{C51356BD-9D87-462E-B026-0F495B5D6217}" type="slidenum">
              <a:rPr lang="cs-CZ" smtClean="0"/>
              <a:t>2</a:t>
            </a:fld>
            <a:endParaRPr lang="cs-CZ" dirty="0"/>
          </a:p>
        </p:txBody>
      </p:sp>
    </p:spTree>
    <p:extLst>
      <p:ext uri="{BB962C8B-B14F-4D97-AF65-F5344CB8AC3E}">
        <p14:creationId xmlns:p14="http://schemas.microsoft.com/office/powerpoint/2010/main" val="2565690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a:r>
              <a:rPr lang="en-GB" sz="1100" dirty="0">
                <a:effectLst/>
                <a:latin typeface="Arial" panose="020B0604020202020204" pitchFamily="34" charset="0"/>
                <a:ea typeface="Aptos" panose="020B0004020202020204" pitchFamily="34" charset="0"/>
                <a:cs typeface="Arial" panose="020B0604020202020204" pitchFamily="34" charset="0"/>
              </a:rPr>
              <a:t>Majority of municipalities in our region are small municipalities with a critical lack of experienced stuff to be able to administrate and follow up all the necessary procedures which must be followed for example when applying to </a:t>
            </a:r>
            <a:r>
              <a:rPr lang="en-GB" sz="1100" dirty="0" err="1">
                <a:effectLst/>
                <a:latin typeface="Arial" panose="020B0604020202020204" pitchFamily="34" charset="0"/>
                <a:ea typeface="Aptos" panose="020B0004020202020204" pitchFamily="34" charset="0"/>
                <a:cs typeface="Arial" panose="020B0604020202020204" pitchFamily="34" charset="0"/>
              </a:rPr>
              <a:t>CoM</a:t>
            </a:r>
            <a:r>
              <a:rPr lang="en-GB" sz="1100" dirty="0">
                <a:effectLst/>
                <a:latin typeface="Arial" panose="020B0604020202020204" pitchFamily="34" charset="0"/>
                <a:ea typeface="Aptos" panose="020B0004020202020204" pitchFamily="34" charset="0"/>
                <a:cs typeface="Arial" panose="020B0604020202020204" pitchFamily="34" charset="0"/>
              </a:rPr>
              <a:t> initiative. If they decide to submit, they need to hire external company anyway to develop required plans and tables which, at the end of the days, seem for them to be too costly and demanding to deal with it. So, definitely, a tailored and user-friendly support from higher level should be improved for small municipalities to feel more encouraged to develop complex transition policies within their areas.</a:t>
            </a:r>
            <a:endParaRPr lang="cs-CZ" sz="1100" dirty="0">
              <a:effectLst/>
              <a:latin typeface="Arial" panose="020B0604020202020204" pitchFamily="34" charset="0"/>
              <a:ea typeface="Aptos" panose="020B0004020202020204" pitchFamily="34" charset="0"/>
              <a:cs typeface="Arial" panose="020B0604020202020204" pitchFamily="34" charset="0"/>
            </a:endParaRPr>
          </a:p>
          <a:p>
            <a:pPr algn="just"/>
            <a:endParaRPr lang="cs-CZ" sz="1100" dirty="0">
              <a:latin typeface="Arial" panose="020B0604020202020204" pitchFamily="34" charset="0"/>
              <a:ea typeface="Aptos" panose="020B0004020202020204" pitchFamily="34" charset="0"/>
              <a:cs typeface="Arial" panose="020B0604020202020204" pitchFamily="34" charset="0"/>
            </a:endParaRPr>
          </a:p>
          <a:p>
            <a:pPr algn="just"/>
            <a:r>
              <a:rPr lang="cs-CZ" sz="1100" b="1" dirty="0" err="1">
                <a:latin typeface="Arial" panose="020B0604020202020204" pitchFamily="34" charset="0"/>
                <a:ea typeface="Times New Roman" panose="02020603050405020304" pitchFamily="18" charset="0"/>
                <a:cs typeface="Arial" panose="020B0604020202020204" pitchFamily="34" charset="0"/>
              </a:rPr>
              <a:t>M</a:t>
            </a:r>
            <a:r>
              <a:rPr lang="cs-CZ" sz="1100" b="1" dirty="0" err="1">
                <a:effectLst/>
                <a:latin typeface="Arial" panose="020B0604020202020204" pitchFamily="34" charset="0"/>
                <a:ea typeface="Times New Roman" panose="02020603050405020304" pitchFamily="18" charset="0"/>
                <a:cs typeface="Arial" panose="020B0604020202020204" pitchFamily="34" charset="0"/>
              </a:rPr>
              <a:t>unicipalities</a:t>
            </a:r>
            <a:r>
              <a:rPr lang="cs-CZ" sz="1100" b="1" dirty="0">
                <a:effectLst/>
                <a:latin typeface="Arial" panose="020B0604020202020204" pitchFamily="34" charset="0"/>
                <a:ea typeface="Times New Roman" panose="02020603050405020304" pitchFamily="18" charset="0"/>
                <a:cs typeface="Arial" panose="020B0604020202020204" pitchFamily="34" charset="0"/>
              </a:rPr>
              <a:t> </a:t>
            </a:r>
            <a:r>
              <a:rPr lang="cs-CZ" sz="1100" b="1" dirty="0" err="1">
                <a:effectLst/>
                <a:latin typeface="Arial" panose="020B0604020202020204" pitchFamily="34" charset="0"/>
                <a:ea typeface="Times New Roman" panose="02020603050405020304" pitchFamily="18" charset="0"/>
                <a:cs typeface="Arial" panose="020B0604020202020204" pitchFamily="34" charset="0"/>
              </a:rPr>
              <a:t>need</a:t>
            </a:r>
            <a:r>
              <a:rPr lang="cs-CZ" sz="1100" b="1" dirty="0">
                <a:effectLst/>
                <a:latin typeface="Arial" panose="020B0604020202020204" pitchFamily="34" charset="0"/>
                <a:ea typeface="Times New Roman" panose="02020603050405020304" pitchFamily="18" charset="0"/>
                <a:cs typeface="Arial" panose="020B0604020202020204" pitchFamily="34" charset="0"/>
              </a:rPr>
              <a:t> to </a:t>
            </a:r>
            <a:r>
              <a:rPr lang="cs-CZ" sz="1100" b="1" dirty="0" err="1">
                <a:effectLst/>
                <a:latin typeface="Arial" panose="020B0604020202020204" pitchFamily="34" charset="0"/>
                <a:ea typeface="Times New Roman" panose="02020603050405020304" pitchFamily="18" charset="0"/>
                <a:cs typeface="Arial" panose="020B0604020202020204" pitchFamily="34" charset="0"/>
              </a:rPr>
              <a:t>reduce</a:t>
            </a:r>
            <a:r>
              <a:rPr lang="cs-CZ" sz="1100" b="1" dirty="0">
                <a:effectLst/>
                <a:latin typeface="Arial" panose="020B0604020202020204" pitchFamily="34" charset="0"/>
                <a:ea typeface="Times New Roman" panose="02020603050405020304" pitchFamily="18" charset="0"/>
                <a:cs typeface="Arial" panose="020B0604020202020204" pitchFamily="34" charset="0"/>
              </a:rPr>
              <a:t> </a:t>
            </a:r>
            <a:r>
              <a:rPr lang="cs-CZ" sz="1100" b="1" dirty="0" err="1">
                <a:effectLst/>
                <a:latin typeface="Arial" panose="020B0604020202020204" pitchFamily="34" charset="0"/>
                <a:ea typeface="Times New Roman" panose="02020603050405020304" pitchFamily="18" charset="0"/>
                <a:cs typeface="Arial" panose="020B0604020202020204" pitchFamily="34" charset="0"/>
              </a:rPr>
              <a:t>emissions</a:t>
            </a:r>
            <a:r>
              <a:rPr lang="cs-CZ" sz="1100" b="1" dirty="0">
                <a:effectLst/>
                <a:latin typeface="Arial" panose="020B0604020202020204" pitchFamily="34" charset="0"/>
                <a:ea typeface="Times New Roman" panose="02020603050405020304" pitchFamily="18" charset="0"/>
                <a:cs typeface="Arial" panose="020B0604020202020204" pitchFamily="34" charset="0"/>
              </a:rPr>
              <a:t> by 55 % by 2030</a:t>
            </a:r>
            <a:r>
              <a:rPr lang="cs-CZ" sz="1100" dirty="0">
                <a:effectLst/>
                <a:latin typeface="Arial" panose="020B0604020202020204" pitchFamily="34" charset="0"/>
                <a:ea typeface="Times New Roman" panose="02020603050405020304" pitchFamily="18" charset="0"/>
                <a:cs typeface="Arial" panose="020B0604020202020204" pitchFamily="34" charset="0"/>
              </a:rPr>
              <a:t>.</a:t>
            </a:r>
            <a:r>
              <a:rPr lang="en-GB" sz="1100" dirty="0">
                <a:effectLst/>
                <a:latin typeface="Arial" panose="020B0604020202020204" pitchFamily="34" charset="0"/>
                <a:ea typeface="Aptos" panose="020B0004020202020204" pitchFamily="34" charset="0"/>
                <a:cs typeface="Arial" panose="020B0604020202020204" pitchFamily="34" charset="0"/>
              </a:rPr>
              <a:t> A close cooperation with citizens as well as with private sector within the area of the municipalities seems to be a critical point to achieve such ambitious goals. Besides leading by examples (best practices), which need to be not only environmentally friendly but also economically sustainable, the municipalities will need to increase the effort in developing common project with citizens and private sector, for example local multilateral energy communities.</a:t>
            </a:r>
            <a:r>
              <a:rPr lang="cs-CZ" sz="1100" dirty="0">
                <a:effectLst/>
                <a:latin typeface="Arial" panose="020B0604020202020204" pitchFamily="34" charset="0"/>
                <a:ea typeface="Times New Roman" panose="02020603050405020304" pitchFamily="18" charset="0"/>
                <a:cs typeface="Arial" panose="020B0604020202020204" pitchFamily="34" charset="0"/>
              </a:rPr>
              <a:t> </a:t>
            </a:r>
            <a:endParaRPr lang="cs-CZ" sz="1100" dirty="0">
              <a:latin typeface="Arial" panose="020B0604020202020204" pitchFamily="34" charset="0"/>
              <a:ea typeface="Calibri" panose="020F0502020204030204" pitchFamily="34" charset="0"/>
              <a:cs typeface="Arial" panose="020B0604020202020204" pitchFamily="34" charset="0"/>
            </a:endParaRPr>
          </a:p>
          <a:p>
            <a:endParaRPr lang="cs-CZ" sz="1100" dirty="0">
              <a:latin typeface="Arial" panose="020B0604020202020204" pitchFamily="34" charset="0"/>
              <a:ea typeface="Aptos" panose="020B0004020202020204" pitchFamily="34" charset="0"/>
              <a:cs typeface="Arial" panose="020B0604020202020204" pitchFamily="34" charset="0"/>
            </a:endParaRPr>
          </a:p>
          <a:p>
            <a:endParaRPr lang="cs-CZ" dirty="0"/>
          </a:p>
        </p:txBody>
      </p:sp>
      <p:sp>
        <p:nvSpPr>
          <p:cNvPr id="4" name="Zástupný symbol pro číslo snímku 3"/>
          <p:cNvSpPr>
            <a:spLocks noGrp="1"/>
          </p:cNvSpPr>
          <p:nvPr>
            <p:ph type="sldNum" sz="quarter" idx="5"/>
          </p:nvPr>
        </p:nvSpPr>
        <p:spPr/>
        <p:txBody>
          <a:bodyPr/>
          <a:lstStyle/>
          <a:p>
            <a:fld id="{C51356BD-9D87-462E-B026-0F495B5D6217}" type="slidenum">
              <a:rPr lang="cs-CZ" smtClean="0"/>
              <a:t>3</a:t>
            </a:fld>
            <a:endParaRPr lang="cs-CZ"/>
          </a:p>
        </p:txBody>
      </p:sp>
    </p:spTree>
    <p:extLst>
      <p:ext uri="{BB962C8B-B14F-4D97-AF65-F5344CB8AC3E}">
        <p14:creationId xmlns:p14="http://schemas.microsoft.com/office/powerpoint/2010/main" val="2371919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GB" dirty="0"/>
              <a:t>Energy management was introduced to all building belonging to the</a:t>
            </a:r>
            <a:r>
              <a:rPr lang="cs-CZ" dirty="0"/>
              <a:t> Zlín</a:t>
            </a:r>
            <a:r>
              <a:rPr lang="en-GB" dirty="0"/>
              <a:t> </a:t>
            </a:r>
            <a:r>
              <a:rPr lang="cs-CZ" dirty="0"/>
              <a:t>R</a:t>
            </a:r>
            <a:r>
              <a:rPr lang="en-GB" dirty="0" err="1"/>
              <a:t>egion</a:t>
            </a:r>
            <a:r>
              <a:rPr lang="en-GB" dirty="0"/>
              <a:t> in 2008, so we dispose with a huge database with a long history. In the course of time objects from municipal level are being included into the monitoring system as well. Currently we have up to 80 municipalities included</a:t>
            </a:r>
            <a:r>
              <a:rPr lang="cs-CZ" dirty="0"/>
              <a:t>.</a:t>
            </a:r>
            <a:endParaRPr lang="en-GB" dirty="0"/>
          </a:p>
        </p:txBody>
      </p:sp>
      <p:sp>
        <p:nvSpPr>
          <p:cNvPr id="4" name="Zástupný symbol pro číslo snímku 3"/>
          <p:cNvSpPr>
            <a:spLocks noGrp="1"/>
          </p:cNvSpPr>
          <p:nvPr>
            <p:ph type="sldNum" sz="quarter" idx="5"/>
          </p:nvPr>
        </p:nvSpPr>
        <p:spPr/>
        <p:txBody>
          <a:bodyPr/>
          <a:lstStyle/>
          <a:p>
            <a:fld id="{2E1AB0F6-2C76-43A0-9286-7DE371726EEA}" type="slidenum">
              <a:rPr lang="cs-CZ" smtClean="0"/>
              <a:t>4</a:t>
            </a:fld>
            <a:endParaRPr lang="cs-CZ"/>
          </a:p>
        </p:txBody>
      </p:sp>
    </p:spTree>
    <p:extLst>
      <p:ext uri="{BB962C8B-B14F-4D97-AF65-F5344CB8AC3E}">
        <p14:creationId xmlns:p14="http://schemas.microsoft.com/office/powerpoint/2010/main" val="4225451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GB" dirty="0"/>
              <a:t>The data are collected manually by designated persons. Verification on data input by EAZK staff is very important</a:t>
            </a:r>
            <a:r>
              <a:rPr lang="cs-CZ" dirty="0"/>
              <a:t>. </a:t>
            </a:r>
            <a:r>
              <a:rPr lang="en-US" dirty="0"/>
              <a:t>We use feedback to optimize operations</a:t>
            </a:r>
            <a:r>
              <a:rPr lang="cs-CZ" dirty="0"/>
              <a:t>.</a:t>
            </a:r>
            <a:endParaRPr lang="en-GB" dirty="0"/>
          </a:p>
        </p:txBody>
      </p:sp>
      <p:sp>
        <p:nvSpPr>
          <p:cNvPr id="4" name="Zástupný symbol pro číslo snímku 3"/>
          <p:cNvSpPr>
            <a:spLocks noGrp="1"/>
          </p:cNvSpPr>
          <p:nvPr>
            <p:ph type="sldNum" sz="quarter" idx="5"/>
          </p:nvPr>
        </p:nvSpPr>
        <p:spPr/>
        <p:txBody>
          <a:bodyPr/>
          <a:lstStyle/>
          <a:p>
            <a:fld id="{2E1AB0F6-2C76-43A0-9286-7DE371726EEA}" type="slidenum">
              <a:rPr lang="cs-CZ" smtClean="0"/>
              <a:t>5</a:t>
            </a:fld>
            <a:endParaRPr lang="cs-CZ"/>
          </a:p>
        </p:txBody>
      </p:sp>
    </p:spTree>
    <p:extLst>
      <p:ext uri="{BB962C8B-B14F-4D97-AF65-F5344CB8AC3E}">
        <p14:creationId xmlns:p14="http://schemas.microsoft.com/office/powerpoint/2010/main" val="2982149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GB"/>
              <a:t>Electricity x gas</a:t>
            </a:r>
          </a:p>
          <a:p>
            <a:r>
              <a:rPr lang="en-GB" dirty="0"/>
              <a:t>Filtering buildings upon purpose, the operator, the owner etc.</a:t>
            </a:r>
          </a:p>
        </p:txBody>
      </p:sp>
      <p:sp>
        <p:nvSpPr>
          <p:cNvPr id="4" name="Zástupný symbol pro číslo snímku 3"/>
          <p:cNvSpPr>
            <a:spLocks noGrp="1"/>
          </p:cNvSpPr>
          <p:nvPr>
            <p:ph type="sldNum" sz="quarter" idx="5"/>
          </p:nvPr>
        </p:nvSpPr>
        <p:spPr/>
        <p:txBody>
          <a:bodyPr/>
          <a:lstStyle/>
          <a:p>
            <a:fld id="{2E1AB0F6-2C76-43A0-9286-7DE371726EEA}" type="slidenum">
              <a:rPr lang="cs-CZ" smtClean="0"/>
              <a:t>6</a:t>
            </a:fld>
            <a:endParaRPr lang="cs-CZ"/>
          </a:p>
        </p:txBody>
      </p:sp>
    </p:spTree>
    <p:extLst>
      <p:ext uri="{BB962C8B-B14F-4D97-AF65-F5344CB8AC3E}">
        <p14:creationId xmlns:p14="http://schemas.microsoft.com/office/powerpoint/2010/main" val="2044846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a:r>
              <a:rPr lang="en-GB" sz="1100" dirty="0"/>
              <a:t>For all buildings that are available in the database for UC 2 performance building stock, the potential for installing PV power plants on their roofs was also determined. Two important external sources of data are crucial in this process to determine the potential of the roofs. </a:t>
            </a:r>
          </a:p>
          <a:p>
            <a:pPr algn="just"/>
            <a:endParaRPr lang="en-GB" sz="1100" dirty="0"/>
          </a:p>
          <a:p>
            <a:pPr marL="171450" indent="-171450" algn="just">
              <a:buFont typeface="Arial" panose="020B0604020202020204" pitchFamily="34" charset="0"/>
              <a:buChar char="•"/>
            </a:pPr>
            <a:r>
              <a:rPr lang="en-GB" sz="1100" dirty="0"/>
              <a:t>Solar radiation maps</a:t>
            </a:r>
          </a:p>
          <a:p>
            <a:pPr marL="171450" indent="-171450" algn="just">
              <a:buFont typeface="Arial" panose="020B0604020202020204" pitchFamily="34" charset="0"/>
              <a:buChar char="•"/>
            </a:pPr>
            <a:r>
              <a:rPr lang="en-GB" sz="1100" dirty="0"/>
              <a:t>LIDAR technology (Light Detection And Ranging) was used</a:t>
            </a:r>
          </a:p>
          <a:p>
            <a:pPr algn="just"/>
            <a:endParaRPr lang="en-GB" sz="1100" dirty="0"/>
          </a:p>
          <a:p>
            <a:pPr algn="just"/>
            <a:r>
              <a:rPr lang="en-GB" sz="1100" dirty="0"/>
              <a:t>PV potential for almost 400 buildings can be seen in Use Case 4 – PV potential analysis.</a:t>
            </a:r>
          </a:p>
        </p:txBody>
      </p:sp>
      <p:sp>
        <p:nvSpPr>
          <p:cNvPr id="4" name="Zástupný symbol pro číslo snímku 3"/>
          <p:cNvSpPr>
            <a:spLocks noGrp="1"/>
          </p:cNvSpPr>
          <p:nvPr>
            <p:ph type="sldNum" sz="quarter" idx="5"/>
          </p:nvPr>
        </p:nvSpPr>
        <p:spPr/>
        <p:txBody>
          <a:bodyPr/>
          <a:lstStyle/>
          <a:p>
            <a:fld id="{C51356BD-9D87-462E-B026-0F495B5D6217}" type="slidenum">
              <a:rPr lang="cs-CZ" smtClean="0"/>
              <a:t>7</a:t>
            </a:fld>
            <a:endParaRPr lang="cs-CZ"/>
          </a:p>
        </p:txBody>
      </p:sp>
    </p:spTree>
    <p:extLst>
      <p:ext uri="{BB962C8B-B14F-4D97-AF65-F5344CB8AC3E}">
        <p14:creationId xmlns:p14="http://schemas.microsoft.com/office/powerpoint/2010/main" val="218764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a:t>The tool, or rather the calculations, also include different types and inclinations of roofs.</a:t>
            </a:r>
            <a:endParaRPr lang="cs-CZ" dirty="0"/>
          </a:p>
        </p:txBody>
      </p:sp>
      <p:sp>
        <p:nvSpPr>
          <p:cNvPr id="4" name="Zástupný symbol pro číslo snímku 3"/>
          <p:cNvSpPr>
            <a:spLocks noGrp="1"/>
          </p:cNvSpPr>
          <p:nvPr>
            <p:ph type="sldNum" sz="quarter" idx="5"/>
          </p:nvPr>
        </p:nvSpPr>
        <p:spPr/>
        <p:txBody>
          <a:bodyPr/>
          <a:lstStyle/>
          <a:p>
            <a:fld id="{C51356BD-9D87-462E-B026-0F495B5D6217}" type="slidenum">
              <a:rPr lang="cs-CZ" smtClean="0"/>
              <a:t>8</a:t>
            </a:fld>
            <a:endParaRPr lang="cs-CZ"/>
          </a:p>
        </p:txBody>
      </p:sp>
    </p:spTree>
    <p:extLst>
      <p:ext uri="{BB962C8B-B14F-4D97-AF65-F5344CB8AC3E}">
        <p14:creationId xmlns:p14="http://schemas.microsoft.com/office/powerpoint/2010/main" val="125268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GB" sz="1100" dirty="0">
                <a:latin typeface="Arial" panose="020B0604020202020204" pitchFamily="34" charset="0"/>
                <a:cs typeface="Arial" panose="020B0604020202020204" pitchFamily="34" charset="0"/>
              </a:rPr>
              <a:t>This is, for example the example of PV potential analysis of split gable roofs.</a:t>
            </a:r>
          </a:p>
          <a:p>
            <a:endParaRPr lang="cs-CZ"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Besides the basic info step one, in step two we can identify area, avg. </a:t>
            </a:r>
            <a:r>
              <a:rPr lang="cs-CZ" sz="1100" dirty="0">
                <a:latin typeface="Arial" panose="020B0604020202020204" pitchFamily="34" charset="0"/>
                <a:cs typeface="Arial" panose="020B0604020202020204" pitchFamily="34" charset="0"/>
              </a:rPr>
              <a:t>h</a:t>
            </a:r>
            <a:r>
              <a:rPr lang="en-GB" sz="1100" dirty="0">
                <a:latin typeface="Arial" panose="020B0604020202020204" pitchFamily="34" charset="0"/>
                <a:cs typeface="Arial" panose="020B0604020202020204" pitchFamily="34" charset="0"/>
              </a:rPr>
              <a:t>eight, tilt (inclination) and azimuth for each specific part of the roof</a:t>
            </a:r>
            <a:r>
              <a:rPr lang="cs-CZ" sz="1100" dirty="0">
                <a:latin typeface="Arial" panose="020B0604020202020204" pitchFamily="34" charset="0"/>
                <a:cs typeface="Arial" panose="020B0604020202020204" pitchFamily="34" charset="0"/>
              </a:rPr>
              <a:t>.</a:t>
            </a:r>
            <a:endParaRPr lang="en-GB" sz="1100" dirty="0">
              <a:latin typeface="Arial" panose="020B0604020202020204" pitchFamily="34" charset="0"/>
              <a:cs typeface="Arial" panose="020B0604020202020204" pitchFamily="34" charset="0"/>
            </a:endParaRPr>
          </a:p>
        </p:txBody>
      </p:sp>
      <p:sp>
        <p:nvSpPr>
          <p:cNvPr id="4" name="Zástupný symbol pro číslo snímku 3"/>
          <p:cNvSpPr>
            <a:spLocks noGrp="1"/>
          </p:cNvSpPr>
          <p:nvPr>
            <p:ph type="sldNum" sz="quarter" idx="5"/>
          </p:nvPr>
        </p:nvSpPr>
        <p:spPr/>
        <p:txBody>
          <a:bodyPr/>
          <a:lstStyle/>
          <a:p>
            <a:fld id="{C51356BD-9D87-462E-B026-0F495B5D6217}" type="slidenum">
              <a:rPr lang="cs-CZ" smtClean="0"/>
              <a:t>9</a:t>
            </a:fld>
            <a:endParaRPr lang="cs-CZ"/>
          </a:p>
        </p:txBody>
      </p:sp>
    </p:spTree>
    <p:extLst>
      <p:ext uri="{BB962C8B-B14F-4D97-AF65-F5344CB8AC3E}">
        <p14:creationId xmlns:p14="http://schemas.microsoft.com/office/powerpoint/2010/main" val="1069528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DC54EDA-C451-6E97-75AF-27F97CE112BC}"/>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CA15F09A-5D80-4357-1A73-899866F252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47E8D6A8-EB5E-A64B-5CA7-8CFF5244B32A}"/>
              </a:ext>
            </a:extLst>
          </p:cNvPr>
          <p:cNvSpPr>
            <a:spLocks noGrp="1"/>
          </p:cNvSpPr>
          <p:nvPr>
            <p:ph type="dt" sz="half" idx="10"/>
          </p:nvPr>
        </p:nvSpPr>
        <p:spPr/>
        <p:txBody>
          <a:bodyPr/>
          <a:lstStyle/>
          <a:p>
            <a:fld id="{99A385EA-4A4A-4454-908F-9BE3439BD3E8}" type="datetimeFigureOut">
              <a:rPr lang="cs-CZ" smtClean="0"/>
              <a:t>04.06.2024</a:t>
            </a:fld>
            <a:endParaRPr lang="cs-CZ"/>
          </a:p>
        </p:txBody>
      </p:sp>
      <p:sp>
        <p:nvSpPr>
          <p:cNvPr id="5" name="Zástupný symbol pro zápatí 4">
            <a:extLst>
              <a:ext uri="{FF2B5EF4-FFF2-40B4-BE49-F238E27FC236}">
                <a16:creationId xmlns:a16="http://schemas.microsoft.com/office/drawing/2014/main" id="{D25B297B-3982-D236-BCAA-1D06C1A16DF3}"/>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73612E4E-6C07-FD08-13AD-4D5FBEA5AF07}"/>
              </a:ext>
            </a:extLst>
          </p:cNvPr>
          <p:cNvSpPr>
            <a:spLocks noGrp="1"/>
          </p:cNvSpPr>
          <p:nvPr>
            <p:ph type="sldNum" sz="quarter" idx="12"/>
          </p:nvPr>
        </p:nvSpPr>
        <p:spPr/>
        <p:txBody>
          <a:bodyPr/>
          <a:lstStyle/>
          <a:p>
            <a:fld id="{FDC775BD-75C1-46FB-98E5-4BF9AA6775BE}" type="slidenum">
              <a:rPr lang="cs-CZ" smtClean="0"/>
              <a:t>‹#›</a:t>
            </a:fld>
            <a:endParaRPr lang="cs-CZ"/>
          </a:p>
        </p:txBody>
      </p:sp>
    </p:spTree>
    <p:extLst>
      <p:ext uri="{BB962C8B-B14F-4D97-AF65-F5344CB8AC3E}">
        <p14:creationId xmlns:p14="http://schemas.microsoft.com/office/powerpoint/2010/main" val="2927820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CD87953-8E6E-49A6-5610-AC820D09795C}"/>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9F0D0391-05B6-45B6-A099-576B6BD54FC5}"/>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AA46F869-52DB-7B20-614B-8B2195A603AB}"/>
              </a:ext>
            </a:extLst>
          </p:cNvPr>
          <p:cNvSpPr>
            <a:spLocks noGrp="1"/>
          </p:cNvSpPr>
          <p:nvPr>
            <p:ph type="dt" sz="half" idx="10"/>
          </p:nvPr>
        </p:nvSpPr>
        <p:spPr/>
        <p:txBody>
          <a:bodyPr/>
          <a:lstStyle/>
          <a:p>
            <a:fld id="{99A385EA-4A4A-4454-908F-9BE3439BD3E8}" type="datetimeFigureOut">
              <a:rPr lang="cs-CZ" smtClean="0"/>
              <a:t>04.06.2024</a:t>
            </a:fld>
            <a:endParaRPr lang="cs-CZ"/>
          </a:p>
        </p:txBody>
      </p:sp>
      <p:sp>
        <p:nvSpPr>
          <p:cNvPr id="5" name="Zástupný symbol pro zápatí 4">
            <a:extLst>
              <a:ext uri="{FF2B5EF4-FFF2-40B4-BE49-F238E27FC236}">
                <a16:creationId xmlns:a16="http://schemas.microsoft.com/office/drawing/2014/main" id="{A95E44E0-B241-48B2-87D7-38371081C45A}"/>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717848A6-2495-670B-824F-5319F634C9A9}"/>
              </a:ext>
            </a:extLst>
          </p:cNvPr>
          <p:cNvSpPr>
            <a:spLocks noGrp="1"/>
          </p:cNvSpPr>
          <p:nvPr>
            <p:ph type="sldNum" sz="quarter" idx="12"/>
          </p:nvPr>
        </p:nvSpPr>
        <p:spPr/>
        <p:txBody>
          <a:bodyPr/>
          <a:lstStyle/>
          <a:p>
            <a:fld id="{FDC775BD-75C1-46FB-98E5-4BF9AA6775BE}" type="slidenum">
              <a:rPr lang="cs-CZ" smtClean="0"/>
              <a:t>‹#›</a:t>
            </a:fld>
            <a:endParaRPr lang="cs-CZ"/>
          </a:p>
        </p:txBody>
      </p:sp>
    </p:spTree>
    <p:extLst>
      <p:ext uri="{BB962C8B-B14F-4D97-AF65-F5344CB8AC3E}">
        <p14:creationId xmlns:p14="http://schemas.microsoft.com/office/powerpoint/2010/main" val="2416919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319CB9CD-2743-4A7A-665F-91EF9AE222D5}"/>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40AFA6CD-481F-4A34-5EBC-7F7750CB62B7}"/>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8B98C677-C9E1-ED08-0AE6-9ED722A6E8C8}"/>
              </a:ext>
            </a:extLst>
          </p:cNvPr>
          <p:cNvSpPr>
            <a:spLocks noGrp="1"/>
          </p:cNvSpPr>
          <p:nvPr>
            <p:ph type="dt" sz="half" idx="10"/>
          </p:nvPr>
        </p:nvSpPr>
        <p:spPr/>
        <p:txBody>
          <a:bodyPr/>
          <a:lstStyle/>
          <a:p>
            <a:fld id="{99A385EA-4A4A-4454-908F-9BE3439BD3E8}" type="datetimeFigureOut">
              <a:rPr lang="cs-CZ" smtClean="0"/>
              <a:t>04.06.2024</a:t>
            </a:fld>
            <a:endParaRPr lang="cs-CZ"/>
          </a:p>
        </p:txBody>
      </p:sp>
      <p:sp>
        <p:nvSpPr>
          <p:cNvPr id="5" name="Zástupný symbol pro zápatí 4">
            <a:extLst>
              <a:ext uri="{FF2B5EF4-FFF2-40B4-BE49-F238E27FC236}">
                <a16:creationId xmlns:a16="http://schemas.microsoft.com/office/drawing/2014/main" id="{25ED6585-29A9-8C5C-0899-F32139FF75EF}"/>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04F95C3B-1BEE-2A83-E4EA-2DEB1963628A}"/>
              </a:ext>
            </a:extLst>
          </p:cNvPr>
          <p:cNvSpPr>
            <a:spLocks noGrp="1"/>
          </p:cNvSpPr>
          <p:nvPr>
            <p:ph type="sldNum" sz="quarter" idx="12"/>
          </p:nvPr>
        </p:nvSpPr>
        <p:spPr/>
        <p:txBody>
          <a:bodyPr/>
          <a:lstStyle/>
          <a:p>
            <a:fld id="{FDC775BD-75C1-46FB-98E5-4BF9AA6775BE}" type="slidenum">
              <a:rPr lang="cs-CZ" smtClean="0"/>
              <a:t>‹#›</a:t>
            </a:fld>
            <a:endParaRPr lang="cs-CZ"/>
          </a:p>
        </p:txBody>
      </p:sp>
    </p:spTree>
    <p:extLst>
      <p:ext uri="{BB962C8B-B14F-4D97-AF65-F5344CB8AC3E}">
        <p14:creationId xmlns:p14="http://schemas.microsoft.com/office/powerpoint/2010/main" val="4898822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Last page">
    <p:bg>
      <p:bgPr>
        <a:gradFill flip="none" rotWithShape="1">
          <a:gsLst>
            <a:gs pos="100000">
              <a:srgbClr val="255293">
                <a:lumMod val="100000"/>
              </a:srgbClr>
            </a:gs>
            <a:gs pos="100000">
              <a:srgbClr val="2BAF86">
                <a:alpha val="20000"/>
              </a:srgbClr>
            </a:gs>
            <a:gs pos="0">
              <a:srgbClr val="2BAF86"/>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41A91C34-1417-6C47-93F9-B69C9833639B}"/>
              </a:ext>
            </a:extLst>
          </p:cNvPr>
          <p:cNvPicPr>
            <a:picLocks noChangeAspect="1"/>
          </p:cNvPicPr>
          <p:nvPr userDrawn="1"/>
        </p:nvPicPr>
        <p:blipFill>
          <a:blip r:embed="rId2">
            <a:alphaModFix amt="50000"/>
          </a:blip>
          <a:stretch>
            <a:fillRect/>
          </a:stretch>
        </p:blipFill>
        <p:spPr>
          <a:xfrm>
            <a:off x="810716" y="50686"/>
            <a:ext cx="10369690" cy="4542096"/>
          </a:xfrm>
          <a:prstGeom prst="rect">
            <a:avLst/>
          </a:prstGeom>
        </p:spPr>
      </p:pic>
      <p:pic>
        <p:nvPicPr>
          <p:cNvPr id="70" name="Imagen 69">
            <a:extLst>
              <a:ext uri="{FF2B5EF4-FFF2-40B4-BE49-F238E27FC236}">
                <a16:creationId xmlns:a16="http://schemas.microsoft.com/office/drawing/2014/main" id="{0E3FB950-7548-9E41-AE09-7FA99CAA1685}"/>
              </a:ext>
            </a:extLst>
          </p:cNvPr>
          <p:cNvPicPr>
            <a:picLocks noChangeAspect="1"/>
          </p:cNvPicPr>
          <p:nvPr userDrawn="1"/>
        </p:nvPicPr>
        <p:blipFill>
          <a:blip r:embed="rId3"/>
          <a:stretch>
            <a:fillRect/>
          </a:stretch>
        </p:blipFill>
        <p:spPr>
          <a:xfrm>
            <a:off x="1549580" y="6102217"/>
            <a:ext cx="647700" cy="431800"/>
          </a:xfrm>
          <a:prstGeom prst="rect">
            <a:avLst/>
          </a:prstGeom>
        </p:spPr>
      </p:pic>
      <p:sp>
        <p:nvSpPr>
          <p:cNvPr id="71" name="CuadroTexto 70">
            <a:extLst>
              <a:ext uri="{FF2B5EF4-FFF2-40B4-BE49-F238E27FC236}">
                <a16:creationId xmlns:a16="http://schemas.microsoft.com/office/drawing/2014/main" id="{D37B9D47-B062-5046-9708-8EA54FB1A04F}"/>
              </a:ext>
            </a:extLst>
          </p:cNvPr>
          <p:cNvSpPr txBox="1"/>
          <p:nvPr userDrawn="1"/>
        </p:nvSpPr>
        <p:spPr>
          <a:xfrm>
            <a:off x="2378720" y="6230703"/>
            <a:ext cx="8554066" cy="317582"/>
          </a:xfrm>
          <a:prstGeom prst="rect">
            <a:avLst/>
          </a:prstGeom>
          <a:noFill/>
        </p:spPr>
        <p:txBody>
          <a:bodyPr vert="horz" wrap="square" lIns="0" tIns="0" rIns="0" bIns="0" rtlCol="0" anchor="t" anchorCtr="0">
            <a:normAutofit fontScale="47500" lnSpcReduction="200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kern="1200" noProof="0" dirty="0">
                <a:solidFill>
                  <a:srgbClr val="255293"/>
                </a:solidFill>
                <a:effectLst/>
                <a:latin typeface="Trebuchet MS" panose="020B0603020202020204" pitchFamily="34" charset="0"/>
                <a:ea typeface="+mn-ea"/>
                <a:cs typeface="+mn-cs"/>
              </a:rPr>
              <a:t>This project has received funding from the European Union‘s Horizon 2020 research and innovation programme under grant agreement N° 101032450. The views expressed in this publication are the sole responsibility of the author/s and do not necessarily reflect the views of the European Commission.</a:t>
            </a:r>
          </a:p>
          <a:p>
            <a:endParaRPr lang="en-GB" noProof="0" dirty="0">
              <a:latin typeface="Trebuchet MS" panose="020B0603020202020204" pitchFamily="34" charset="0"/>
            </a:endParaRPr>
          </a:p>
        </p:txBody>
      </p:sp>
      <p:sp>
        <p:nvSpPr>
          <p:cNvPr id="2" name="TextBox 1">
            <a:extLst>
              <a:ext uri="{FF2B5EF4-FFF2-40B4-BE49-F238E27FC236}">
                <a16:creationId xmlns:a16="http://schemas.microsoft.com/office/drawing/2014/main" id="{2C4CFE4A-6D92-4D3B-AEB5-10B0D9D74384}"/>
              </a:ext>
            </a:extLst>
          </p:cNvPr>
          <p:cNvSpPr txBox="1"/>
          <p:nvPr userDrawn="1"/>
        </p:nvSpPr>
        <p:spPr>
          <a:xfrm>
            <a:off x="1549580" y="4925287"/>
            <a:ext cx="9246575" cy="369332"/>
          </a:xfrm>
          <a:prstGeom prst="rect">
            <a:avLst/>
          </a:prstGeom>
          <a:noFill/>
        </p:spPr>
        <p:txBody>
          <a:bodyPr wrap="square" rtlCol="0">
            <a:spAutoFit/>
          </a:bodyPr>
          <a:lstStyle/>
          <a:p>
            <a:pPr algn="ctr"/>
            <a:r>
              <a:rPr lang="en-GB" b="1" noProof="0" dirty="0">
                <a:solidFill>
                  <a:srgbClr val="255293"/>
                </a:solidFill>
                <a:latin typeface="Trebuchet MS" panose="020B0603020202020204" pitchFamily="34" charset="0"/>
              </a:rPr>
              <a:t>www.eplaneth2020.eu</a:t>
            </a:r>
          </a:p>
        </p:txBody>
      </p:sp>
    </p:spTree>
    <p:extLst>
      <p:ext uri="{BB962C8B-B14F-4D97-AF65-F5344CB8AC3E}">
        <p14:creationId xmlns:p14="http://schemas.microsoft.com/office/powerpoint/2010/main" val="3930721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49492C1-7849-2230-B517-E88860399ED3}"/>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42E7A1D7-37E6-F7FC-7A08-DD7BE0284E0C}"/>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0F45AA6F-F850-AF12-14E0-60B078CC7F24}"/>
              </a:ext>
            </a:extLst>
          </p:cNvPr>
          <p:cNvSpPr>
            <a:spLocks noGrp="1"/>
          </p:cNvSpPr>
          <p:nvPr>
            <p:ph type="dt" sz="half" idx="10"/>
          </p:nvPr>
        </p:nvSpPr>
        <p:spPr/>
        <p:txBody>
          <a:bodyPr/>
          <a:lstStyle/>
          <a:p>
            <a:fld id="{99A385EA-4A4A-4454-908F-9BE3439BD3E8}" type="datetimeFigureOut">
              <a:rPr lang="cs-CZ" smtClean="0"/>
              <a:t>04.06.2024</a:t>
            </a:fld>
            <a:endParaRPr lang="cs-CZ"/>
          </a:p>
        </p:txBody>
      </p:sp>
      <p:sp>
        <p:nvSpPr>
          <p:cNvPr id="5" name="Zástupný symbol pro zápatí 4">
            <a:extLst>
              <a:ext uri="{FF2B5EF4-FFF2-40B4-BE49-F238E27FC236}">
                <a16:creationId xmlns:a16="http://schemas.microsoft.com/office/drawing/2014/main" id="{F1EDDA58-68F2-8C78-6CE6-835895193501}"/>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CD5B0E08-7D6D-C8CE-5EDD-B88A0FAD5CC8}"/>
              </a:ext>
            </a:extLst>
          </p:cNvPr>
          <p:cNvSpPr>
            <a:spLocks noGrp="1"/>
          </p:cNvSpPr>
          <p:nvPr>
            <p:ph type="sldNum" sz="quarter" idx="12"/>
          </p:nvPr>
        </p:nvSpPr>
        <p:spPr/>
        <p:txBody>
          <a:bodyPr/>
          <a:lstStyle/>
          <a:p>
            <a:fld id="{FDC775BD-75C1-46FB-98E5-4BF9AA6775BE}" type="slidenum">
              <a:rPr lang="cs-CZ" smtClean="0"/>
              <a:t>‹#›</a:t>
            </a:fld>
            <a:endParaRPr lang="cs-CZ"/>
          </a:p>
        </p:txBody>
      </p:sp>
    </p:spTree>
    <p:extLst>
      <p:ext uri="{BB962C8B-B14F-4D97-AF65-F5344CB8AC3E}">
        <p14:creationId xmlns:p14="http://schemas.microsoft.com/office/powerpoint/2010/main" val="74978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5438810-C617-3C67-153B-CF1E5465840A}"/>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78E9FD53-BFC4-97A9-853E-40022A19D0F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A55C6061-FEDE-BC46-FBF2-E02610C9782D}"/>
              </a:ext>
            </a:extLst>
          </p:cNvPr>
          <p:cNvSpPr>
            <a:spLocks noGrp="1"/>
          </p:cNvSpPr>
          <p:nvPr>
            <p:ph type="dt" sz="half" idx="10"/>
          </p:nvPr>
        </p:nvSpPr>
        <p:spPr/>
        <p:txBody>
          <a:bodyPr/>
          <a:lstStyle/>
          <a:p>
            <a:fld id="{99A385EA-4A4A-4454-908F-9BE3439BD3E8}" type="datetimeFigureOut">
              <a:rPr lang="cs-CZ" smtClean="0"/>
              <a:t>04.06.2024</a:t>
            </a:fld>
            <a:endParaRPr lang="cs-CZ"/>
          </a:p>
        </p:txBody>
      </p:sp>
      <p:sp>
        <p:nvSpPr>
          <p:cNvPr id="5" name="Zástupný symbol pro zápatí 4">
            <a:extLst>
              <a:ext uri="{FF2B5EF4-FFF2-40B4-BE49-F238E27FC236}">
                <a16:creationId xmlns:a16="http://schemas.microsoft.com/office/drawing/2014/main" id="{0FD23C6C-6A55-3E49-0FAE-6F2C6152923D}"/>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33A1676E-B619-CA03-E612-684BC391882C}"/>
              </a:ext>
            </a:extLst>
          </p:cNvPr>
          <p:cNvSpPr>
            <a:spLocks noGrp="1"/>
          </p:cNvSpPr>
          <p:nvPr>
            <p:ph type="sldNum" sz="quarter" idx="12"/>
          </p:nvPr>
        </p:nvSpPr>
        <p:spPr/>
        <p:txBody>
          <a:bodyPr/>
          <a:lstStyle/>
          <a:p>
            <a:fld id="{FDC775BD-75C1-46FB-98E5-4BF9AA6775BE}" type="slidenum">
              <a:rPr lang="cs-CZ" smtClean="0"/>
              <a:t>‹#›</a:t>
            </a:fld>
            <a:endParaRPr lang="cs-CZ"/>
          </a:p>
        </p:txBody>
      </p:sp>
    </p:spTree>
    <p:extLst>
      <p:ext uri="{BB962C8B-B14F-4D97-AF65-F5344CB8AC3E}">
        <p14:creationId xmlns:p14="http://schemas.microsoft.com/office/powerpoint/2010/main" val="3416302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8C1078D-7967-FB48-4DF9-6CAC1DC9743A}"/>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677796F4-886D-E2AA-BB6D-C4A3AA97049E}"/>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261EE6FE-4745-0FFA-10DF-BBC844E9B8D0}"/>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BCDFA41D-1C61-EED8-09A6-9606BEED88AF}"/>
              </a:ext>
            </a:extLst>
          </p:cNvPr>
          <p:cNvSpPr>
            <a:spLocks noGrp="1"/>
          </p:cNvSpPr>
          <p:nvPr>
            <p:ph type="dt" sz="half" idx="10"/>
          </p:nvPr>
        </p:nvSpPr>
        <p:spPr/>
        <p:txBody>
          <a:bodyPr/>
          <a:lstStyle/>
          <a:p>
            <a:fld id="{99A385EA-4A4A-4454-908F-9BE3439BD3E8}" type="datetimeFigureOut">
              <a:rPr lang="cs-CZ" smtClean="0"/>
              <a:t>04.06.2024</a:t>
            </a:fld>
            <a:endParaRPr lang="cs-CZ"/>
          </a:p>
        </p:txBody>
      </p:sp>
      <p:sp>
        <p:nvSpPr>
          <p:cNvPr id="6" name="Zástupný symbol pro zápatí 5">
            <a:extLst>
              <a:ext uri="{FF2B5EF4-FFF2-40B4-BE49-F238E27FC236}">
                <a16:creationId xmlns:a16="http://schemas.microsoft.com/office/drawing/2014/main" id="{C9EF26D0-E6CC-94B8-4D5D-2F393FBB90A1}"/>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2B6FAA75-C16D-AE0A-96E6-31449CD29CB8}"/>
              </a:ext>
            </a:extLst>
          </p:cNvPr>
          <p:cNvSpPr>
            <a:spLocks noGrp="1"/>
          </p:cNvSpPr>
          <p:nvPr>
            <p:ph type="sldNum" sz="quarter" idx="12"/>
          </p:nvPr>
        </p:nvSpPr>
        <p:spPr/>
        <p:txBody>
          <a:bodyPr/>
          <a:lstStyle/>
          <a:p>
            <a:fld id="{FDC775BD-75C1-46FB-98E5-4BF9AA6775BE}" type="slidenum">
              <a:rPr lang="cs-CZ" smtClean="0"/>
              <a:t>‹#›</a:t>
            </a:fld>
            <a:endParaRPr lang="cs-CZ"/>
          </a:p>
        </p:txBody>
      </p:sp>
    </p:spTree>
    <p:extLst>
      <p:ext uri="{BB962C8B-B14F-4D97-AF65-F5344CB8AC3E}">
        <p14:creationId xmlns:p14="http://schemas.microsoft.com/office/powerpoint/2010/main" val="3472283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5C18A19-9667-BA07-E157-5262E27C360C}"/>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984BC6B5-2554-CC9B-6863-8E9E54C5BD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EF9C346F-4DEA-7D5F-AA7A-8CB78805D25B}"/>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FE2CB701-60FD-B68E-0B05-2BB242CAC2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16245F70-C253-01EA-3C8C-409E285E6F27}"/>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AB69C1D2-3650-43F3-3D6F-EFA04195A7CE}"/>
              </a:ext>
            </a:extLst>
          </p:cNvPr>
          <p:cNvSpPr>
            <a:spLocks noGrp="1"/>
          </p:cNvSpPr>
          <p:nvPr>
            <p:ph type="dt" sz="half" idx="10"/>
          </p:nvPr>
        </p:nvSpPr>
        <p:spPr/>
        <p:txBody>
          <a:bodyPr/>
          <a:lstStyle/>
          <a:p>
            <a:fld id="{99A385EA-4A4A-4454-908F-9BE3439BD3E8}" type="datetimeFigureOut">
              <a:rPr lang="cs-CZ" smtClean="0"/>
              <a:t>04.06.2024</a:t>
            </a:fld>
            <a:endParaRPr lang="cs-CZ"/>
          </a:p>
        </p:txBody>
      </p:sp>
      <p:sp>
        <p:nvSpPr>
          <p:cNvPr id="8" name="Zástupný symbol pro zápatí 7">
            <a:extLst>
              <a:ext uri="{FF2B5EF4-FFF2-40B4-BE49-F238E27FC236}">
                <a16:creationId xmlns:a16="http://schemas.microsoft.com/office/drawing/2014/main" id="{2B9A0952-D901-90E9-1A6E-FEB50610AA5F}"/>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1B9B3B48-2C9C-3593-2F12-F64A369A75CB}"/>
              </a:ext>
            </a:extLst>
          </p:cNvPr>
          <p:cNvSpPr>
            <a:spLocks noGrp="1"/>
          </p:cNvSpPr>
          <p:nvPr>
            <p:ph type="sldNum" sz="quarter" idx="12"/>
          </p:nvPr>
        </p:nvSpPr>
        <p:spPr/>
        <p:txBody>
          <a:bodyPr/>
          <a:lstStyle/>
          <a:p>
            <a:fld id="{FDC775BD-75C1-46FB-98E5-4BF9AA6775BE}" type="slidenum">
              <a:rPr lang="cs-CZ" smtClean="0"/>
              <a:t>‹#›</a:t>
            </a:fld>
            <a:endParaRPr lang="cs-CZ"/>
          </a:p>
        </p:txBody>
      </p:sp>
    </p:spTree>
    <p:extLst>
      <p:ext uri="{BB962C8B-B14F-4D97-AF65-F5344CB8AC3E}">
        <p14:creationId xmlns:p14="http://schemas.microsoft.com/office/powerpoint/2010/main" val="1080108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832520B-7C55-3D3E-22FD-9109292CE40E}"/>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F4D9EA4C-B46C-649D-F184-5251984B8B66}"/>
              </a:ext>
            </a:extLst>
          </p:cNvPr>
          <p:cNvSpPr>
            <a:spLocks noGrp="1"/>
          </p:cNvSpPr>
          <p:nvPr>
            <p:ph type="dt" sz="half" idx="10"/>
          </p:nvPr>
        </p:nvSpPr>
        <p:spPr/>
        <p:txBody>
          <a:bodyPr/>
          <a:lstStyle/>
          <a:p>
            <a:fld id="{99A385EA-4A4A-4454-908F-9BE3439BD3E8}" type="datetimeFigureOut">
              <a:rPr lang="cs-CZ" smtClean="0"/>
              <a:t>04.06.2024</a:t>
            </a:fld>
            <a:endParaRPr lang="cs-CZ"/>
          </a:p>
        </p:txBody>
      </p:sp>
      <p:sp>
        <p:nvSpPr>
          <p:cNvPr id="4" name="Zástupný symbol pro zápatí 3">
            <a:extLst>
              <a:ext uri="{FF2B5EF4-FFF2-40B4-BE49-F238E27FC236}">
                <a16:creationId xmlns:a16="http://schemas.microsoft.com/office/drawing/2014/main" id="{CB335E3B-0BE2-16E9-4EA1-42796A473CB6}"/>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9880ED1E-664F-E6B5-8FED-0790BC364312}"/>
              </a:ext>
            </a:extLst>
          </p:cNvPr>
          <p:cNvSpPr>
            <a:spLocks noGrp="1"/>
          </p:cNvSpPr>
          <p:nvPr>
            <p:ph type="sldNum" sz="quarter" idx="12"/>
          </p:nvPr>
        </p:nvSpPr>
        <p:spPr/>
        <p:txBody>
          <a:bodyPr/>
          <a:lstStyle/>
          <a:p>
            <a:fld id="{FDC775BD-75C1-46FB-98E5-4BF9AA6775BE}" type="slidenum">
              <a:rPr lang="cs-CZ" smtClean="0"/>
              <a:t>‹#›</a:t>
            </a:fld>
            <a:endParaRPr lang="cs-CZ"/>
          </a:p>
        </p:txBody>
      </p:sp>
    </p:spTree>
    <p:extLst>
      <p:ext uri="{BB962C8B-B14F-4D97-AF65-F5344CB8AC3E}">
        <p14:creationId xmlns:p14="http://schemas.microsoft.com/office/powerpoint/2010/main" val="1053001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09411195-F9C6-1F07-AD38-1E9AC63ACA4C}"/>
              </a:ext>
            </a:extLst>
          </p:cNvPr>
          <p:cNvSpPr>
            <a:spLocks noGrp="1"/>
          </p:cNvSpPr>
          <p:nvPr>
            <p:ph type="dt" sz="half" idx="10"/>
          </p:nvPr>
        </p:nvSpPr>
        <p:spPr/>
        <p:txBody>
          <a:bodyPr/>
          <a:lstStyle/>
          <a:p>
            <a:fld id="{99A385EA-4A4A-4454-908F-9BE3439BD3E8}" type="datetimeFigureOut">
              <a:rPr lang="cs-CZ" smtClean="0"/>
              <a:t>04.06.2024</a:t>
            </a:fld>
            <a:endParaRPr lang="cs-CZ"/>
          </a:p>
        </p:txBody>
      </p:sp>
      <p:sp>
        <p:nvSpPr>
          <p:cNvPr id="3" name="Zástupný symbol pro zápatí 2">
            <a:extLst>
              <a:ext uri="{FF2B5EF4-FFF2-40B4-BE49-F238E27FC236}">
                <a16:creationId xmlns:a16="http://schemas.microsoft.com/office/drawing/2014/main" id="{FABDDF73-7D3B-F008-9502-44C5EB903D1E}"/>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3AE99F7C-721C-F191-4343-EFF24DA7A0A0}"/>
              </a:ext>
            </a:extLst>
          </p:cNvPr>
          <p:cNvSpPr>
            <a:spLocks noGrp="1"/>
          </p:cNvSpPr>
          <p:nvPr>
            <p:ph type="sldNum" sz="quarter" idx="12"/>
          </p:nvPr>
        </p:nvSpPr>
        <p:spPr/>
        <p:txBody>
          <a:bodyPr/>
          <a:lstStyle/>
          <a:p>
            <a:fld id="{FDC775BD-75C1-46FB-98E5-4BF9AA6775BE}" type="slidenum">
              <a:rPr lang="cs-CZ" smtClean="0"/>
              <a:t>‹#›</a:t>
            </a:fld>
            <a:endParaRPr lang="cs-CZ"/>
          </a:p>
        </p:txBody>
      </p:sp>
    </p:spTree>
    <p:extLst>
      <p:ext uri="{BB962C8B-B14F-4D97-AF65-F5344CB8AC3E}">
        <p14:creationId xmlns:p14="http://schemas.microsoft.com/office/powerpoint/2010/main" val="1924709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6FF934E-006C-EA26-D56D-A5F156E9594E}"/>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46D33E57-0549-5263-1BA7-5B025DEDCF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2F5823B6-4526-8AA6-A282-F98BE4BD80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7D6DD508-8C61-E659-5517-9F2AB4CA4A40}"/>
              </a:ext>
            </a:extLst>
          </p:cNvPr>
          <p:cNvSpPr>
            <a:spLocks noGrp="1"/>
          </p:cNvSpPr>
          <p:nvPr>
            <p:ph type="dt" sz="half" idx="10"/>
          </p:nvPr>
        </p:nvSpPr>
        <p:spPr/>
        <p:txBody>
          <a:bodyPr/>
          <a:lstStyle/>
          <a:p>
            <a:fld id="{99A385EA-4A4A-4454-908F-9BE3439BD3E8}" type="datetimeFigureOut">
              <a:rPr lang="cs-CZ" smtClean="0"/>
              <a:t>04.06.2024</a:t>
            </a:fld>
            <a:endParaRPr lang="cs-CZ"/>
          </a:p>
        </p:txBody>
      </p:sp>
      <p:sp>
        <p:nvSpPr>
          <p:cNvPr id="6" name="Zástupný symbol pro zápatí 5">
            <a:extLst>
              <a:ext uri="{FF2B5EF4-FFF2-40B4-BE49-F238E27FC236}">
                <a16:creationId xmlns:a16="http://schemas.microsoft.com/office/drawing/2014/main" id="{3C67D87E-4813-E63D-C846-F75BC81E592A}"/>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CE47159D-0B21-284E-2953-E9C99695C895}"/>
              </a:ext>
            </a:extLst>
          </p:cNvPr>
          <p:cNvSpPr>
            <a:spLocks noGrp="1"/>
          </p:cNvSpPr>
          <p:nvPr>
            <p:ph type="sldNum" sz="quarter" idx="12"/>
          </p:nvPr>
        </p:nvSpPr>
        <p:spPr/>
        <p:txBody>
          <a:bodyPr/>
          <a:lstStyle/>
          <a:p>
            <a:fld id="{FDC775BD-75C1-46FB-98E5-4BF9AA6775BE}" type="slidenum">
              <a:rPr lang="cs-CZ" smtClean="0"/>
              <a:t>‹#›</a:t>
            </a:fld>
            <a:endParaRPr lang="cs-CZ"/>
          </a:p>
        </p:txBody>
      </p:sp>
    </p:spTree>
    <p:extLst>
      <p:ext uri="{BB962C8B-B14F-4D97-AF65-F5344CB8AC3E}">
        <p14:creationId xmlns:p14="http://schemas.microsoft.com/office/powerpoint/2010/main" val="3358433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8042CF6-3691-6E1C-2805-42ECD042D9BD}"/>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7D8250DC-DC24-1C08-0FE5-A4971F8DAA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CD1F1B7E-B722-F17C-CBB1-8129F87366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FF3B87DB-C46D-1873-7D5D-6BC1F8A3F39A}"/>
              </a:ext>
            </a:extLst>
          </p:cNvPr>
          <p:cNvSpPr>
            <a:spLocks noGrp="1"/>
          </p:cNvSpPr>
          <p:nvPr>
            <p:ph type="dt" sz="half" idx="10"/>
          </p:nvPr>
        </p:nvSpPr>
        <p:spPr/>
        <p:txBody>
          <a:bodyPr/>
          <a:lstStyle/>
          <a:p>
            <a:fld id="{99A385EA-4A4A-4454-908F-9BE3439BD3E8}" type="datetimeFigureOut">
              <a:rPr lang="cs-CZ" smtClean="0"/>
              <a:t>04.06.2024</a:t>
            </a:fld>
            <a:endParaRPr lang="cs-CZ"/>
          </a:p>
        </p:txBody>
      </p:sp>
      <p:sp>
        <p:nvSpPr>
          <p:cNvPr id="6" name="Zástupný symbol pro zápatí 5">
            <a:extLst>
              <a:ext uri="{FF2B5EF4-FFF2-40B4-BE49-F238E27FC236}">
                <a16:creationId xmlns:a16="http://schemas.microsoft.com/office/drawing/2014/main" id="{D2E07A7B-97B2-A079-9AA2-EDA9D801EF1C}"/>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94B7A18D-4F53-51BB-96D4-FF3E216D28DE}"/>
              </a:ext>
            </a:extLst>
          </p:cNvPr>
          <p:cNvSpPr>
            <a:spLocks noGrp="1"/>
          </p:cNvSpPr>
          <p:nvPr>
            <p:ph type="sldNum" sz="quarter" idx="12"/>
          </p:nvPr>
        </p:nvSpPr>
        <p:spPr/>
        <p:txBody>
          <a:bodyPr/>
          <a:lstStyle/>
          <a:p>
            <a:fld id="{FDC775BD-75C1-46FB-98E5-4BF9AA6775BE}" type="slidenum">
              <a:rPr lang="cs-CZ" smtClean="0"/>
              <a:t>‹#›</a:t>
            </a:fld>
            <a:endParaRPr lang="cs-CZ"/>
          </a:p>
        </p:txBody>
      </p:sp>
    </p:spTree>
    <p:extLst>
      <p:ext uri="{BB962C8B-B14F-4D97-AF65-F5344CB8AC3E}">
        <p14:creationId xmlns:p14="http://schemas.microsoft.com/office/powerpoint/2010/main" val="3304876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3D639C92-E44E-856F-045A-2A0C5DD39B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C85D3B6A-9701-C99E-82CD-C8BB058C66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189176F8-F906-750C-1E74-A334155FBC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9A385EA-4A4A-4454-908F-9BE3439BD3E8}" type="datetimeFigureOut">
              <a:rPr lang="cs-CZ" smtClean="0"/>
              <a:t>04.06.2024</a:t>
            </a:fld>
            <a:endParaRPr lang="cs-CZ"/>
          </a:p>
        </p:txBody>
      </p:sp>
      <p:sp>
        <p:nvSpPr>
          <p:cNvPr id="5" name="Zástupný symbol pro zápatí 4">
            <a:extLst>
              <a:ext uri="{FF2B5EF4-FFF2-40B4-BE49-F238E27FC236}">
                <a16:creationId xmlns:a16="http://schemas.microsoft.com/office/drawing/2014/main" id="{96A14350-9896-A16F-396E-218B7D6F77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cs-CZ"/>
          </a:p>
        </p:txBody>
      </p:sp>
      <p:sp>
        <p:nvSpPr>
          <p:cNvPr id="6" name="Zástupný symbol pro číslo snímku 5">
            <a:extLst>
              <a:ext uri="{FF2B5EF4-FFF2-40B4-BE49-F238E27FC236}">
                <a16:creationId xmlns:a16="http://schemas.microsoft.com/office/drawing/2014/main" id="{FC7AF2EB-A03A-B0D6-4C76-A8423DB21E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DC775BD-75C1-46FB-98E5-4BF9AA6775BE}" type="slidenum">
              <a:rPr lang="cs-CZ" smtClean="0"/>
              <a:t>‹#›</a:t>
            </a:fld>
            <a:endParaRPr lang="cs-CZ"/>
          </a:p>
        </p:txBody>
      </p:sp>
    </p:spTree>
    <p:extLst>
      <p:ext uri="{BB962C8B-B14F-4D97-AF65-F5344CB8AC3E}">
        <p14:creationId xmlns:p14="http://schemas.microsoft.com/office/powerpoint/2010/main" val="33358983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5.png"/><Relationship Id="rId7"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7.png"/><Relationship Id="rId7"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jpeg"/><Relationship Id="rId7"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8.jp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10.jpeg"/><Relationship Id="rId7"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3.jpg"/><Relationship Id="rId5" Type="http://schemas.openxmlformats.org/officeDocument/2006/relationships/image" Target="../media/image6.jpeg"/><Relationship Id="rId10" Type="http://schemas.openxmlformats.org/officeDocument/2006/relationships/image" Target="../media/image12.jpg"/><Relationship Id="rId4" Type="http://schemas.openxmlformats.org/officeDocument/2006/relationships/image" Target="../media/image11.jpeg"/><Relationship Id="rId9" Type="http://schemas.openxmlformats.org/officeDocument/2006/relationships/image" Target="../media/image5.jp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6.jpeg"/><Relationship Id="rId7"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8.jpg"/><Relationship Id="rId4" Type="http://schemas.openxmlformats.org/officeDocument/2006/relationships/image" Target="../media/image7.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6.jpeg"/><Relationship Id="rId7"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8.jpg"/><Relationship Id="rId4" Type="http://schemas.openxmlformats.org/officeDocument/2006/relationships/image" Target="../media/image7.png"/><Relationship Id="rId9" Type="http://schemas.openxmlformats.org/officeDocument/2006/relationships/chart" Target="../charts/chart1.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6.jpeg"/><Relationship Id="rId7"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8.jpg"/><Relationship Id="rId4" Type="http://schemas.openxmlformats.org/officeDocument/2006/relationships/image" Target="../media/image7.pn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7.pn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8.jpg"/><Relationship Id="rId4" Type="http://schemas.openxmlformats.org/officeDocument/2006/relationships/image" Target="../media/image6.jpeg"/><Relationship Id="rId9" Type="http://schemas.openxmlformats.org/officeDocument/2006/relationships/image" Target="../media/image5.jpg"/></Relationships>
</file>

<file path=ppt/slides/_rels/slide8.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2.png"/><Relationship Id="rId7"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3.png"/><Relationship Id="rId9" Type="http://schemas.openxmlformats.org/officeDocument/2006/relationships/image" Target="../media/image8.jpg"/></Relationships>
</file>

<file path=ppt/slides/_rels/slide9.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4.png"/><Relationship Id="rId7"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0A604E4-7307-451C-93BE-F1F7E1BF3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7F3A0AA-35E5-4085-942B-7378390306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82344"/>
            <a:ext cx="12191998" cy="159074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02F5C38-C747-4173-ABBF-656E39E82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8115300" cy="1590742"/>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12191998" cy="1590742"/>
          </a:xfrm>
          <a:prstGeom prst="rect">
            <a:avLst/>
          </a:prstGeom>
          <a:gradFill>
            <a:gsLst>
              <a:gs pos="0">
                <a:srgbClr val="000000">
                  <a:alpha val="71765"/>
                </a:srgbClr>
              </a:gs>
              <a:gs pos="100000">
                <a:schemeClr val="accent1">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44F46F40-1669-486F-C4A0-415306157061}"/>
              </a:ext>
            </a:extLst>
          </p:cNvPr>
          <p:cNvSpPr>
            <a:spLocks noGrp="1"/>
          </p:cNvSpPr>
          <p:nvPr>
            <p:ph type="ctrTitle"/>
          </p:nvPr>
        </p:nvSpPr>
        <p:spPr>
          <a:xfrm>
            <a:off x="699714" y="5490971"/>
            <a:ext cx="6962072" cy="1159200"/>
          </a:xfrm>
        </p:spPr>
        <p:txBody>
          <a:bodyPr anchor="ctr">
            <a:normAutofit/>
          </a:bodyPr>
          <a:lstStyle/>
          <a:p>
            <a:pPr algn="l"/>
            <a:r>
              <a:rPr lang="cs-CZ" sz="4000" dirty="0">
                <a:solidFill>
                  <a:srgbClr val="FFFFFF"/>
                </a:solidFill>
              </a:rPr>
              <a:t>E-PLANET</a:t>
            </a:r>
          </a:p>
        </p:txBody>
      </p:sp>
      <p:sp>
        <p:nvSpPr>
          <p:cNvPr id="3" name="Podnadpis 2">
            <a:extLst>
              <a:ext uri="{FF2B5EF4-FFF2-40B4-BE49-F238E27FC236}">
                <a16:creationId xmlns:a16="http://schemas.microsoft.com/office/drawing/2014/main" id="{5E1DC5B0-D60F-EFD2-5BB9-90A202330D9A}"/>
              </a:ext>
            </a:extLst>
          </p:cNvPr>
          <p:cNvSpPr>
            <a:spLocks noGrp="1"/>
          </p:cNvSpPr>
          <p:nvPr>
            <p:ph type="subTitle" idx="1"/>
          </p:nvPr>
        </p:nvSpPr>
        <p:spPr>
          <a:xfrm>
            <a:off x="8456522" y="5633765"/>
            <a:ext cx="3408555" cy="873612"/>
          </a:xfrm>
        </p:spPr>
        <p:txBody>
          <a:bodyPr anchor="ctr">
            <a:normAutofit/>
          </a:bodyPr>
          <a:lstStyle/>
          <a:p>
            <a:pPr algn="l"/>
            <a:r>
              <a:rPr lang="cs-CZ" sz="2000" dirty="0">
                <a:solidFill>
                  <a:srgbClr val="FFFFFF"/>
                </a:solidFill>
              </a:rPr>
              <a:t>Energetická agentura Zlínského kraje, o.p.s.</a:t>
            </a:r>
          </a:p>
        </p:txBody>
      </p:sp>
      <p:pic>
        <p:nvPicPr>
          <p:cNvPr id="4" name="Obrázek 3">
            <a:extLst>
              <a:ext uri="{FF2B5EF4-FFF2-40B4-BE49-F238E27FC236}">
                <a16:creationId xmlns:a16="http://schemas.microsoft.com/office/drawing/2014/main" id="{401C96BA-7BD7-ED54-627D-6CE6948ADC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8260" y="132387"/>
            <a:ext cx="5794161" cy="2549432"/>
          </a:xfrm>
          <a:prstGeom prst="rect">
            <a:avLst/>
          </a:prstGeom>
        </p:spPr>
      </p:pic>
      <p:pic>
        <p:nvPicPr>
          <p:cNvPr id="5" name="Obrázek 4" descr="Obsah obrázku text, Písmo, Grafika, logo&#10;&#10;Popis byl vytvořen automaticky">
            <a:extLst>
              <a:ext uri="{FF2B5EF4-FFF2-40B4-BE49-F238E27FC236}">
                <a16:creationId xmlns:a16="http://schemas.microsoft.com/office/drawing/2014/main" id="{58A79143-7EF6-5A7D-71E7-AB2107A333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67788" y="53428"/>
            <a:ext cx="2036072" cy="483147"/>
          </a:xfrm>
          <a:prstGeom prst="rect">
            <a:avLst/>
          </a:prstGeom>
        </p:spPr>
      </p:pic>
      <p:pic>
        <p:nvPicPr>
          <p:cNvPr id="6" name="Obrázek 5" descr="Obsah obrázku text, Písmo, Grafika, logo&#10;&#10;Popis byl vytvořen automaticky">
            <a:extLst>
              <a:ext uri="{FF2B5EF4-FFF2-40B4-BE49-F238E27FC236}">
                <a16:creationId xmlns:a16="http://schemas.microsoft.com/office/drawing/2014/main" id="{DD9F303E-4B12-8D90-E565-0D83D759FB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3428"/>
            <a:ext cx="1670180" cy="572321"/>
          </a:xfrm>
          <a:prstGeom prst="rect">
            <a:avLst/>
          </a:prstGeom>
        </p:spPr>
      </p:pic>
      <p:sp>
        <p:nvSpPr>
          <p:cNvPr id="8" name="TextovéPole 7">
            <a:extLst>
              <a:ext uri="{FF2B5EF4-FFF2-40B4-BE49-F238E27FC236}">
                <a16:creationId xmlns:a16="http://schemas.microsoft.com/office/drawing/2014/main" id="{59260908-43D1-2B4A-DBF5-8CB9C85C5C3A}"/>
              </a:ext>
            </a:extLst>
          </p:cNvPr>
          <p:cNvSpPr txBox="1"/>
          <p:nvPr/>
        </p:nvSpPr>
        <p:spPr>
          <a:xfrm>
            <a:off x="138948" y="2680032"/>
            <a:ext cx="11914094" cy="1200329"/>
          </a:xfrm>
          <a:prstGeom prst="rect">
            <a:avLst/>
          </a:prstGeom>
          <a:noFill/>
        </p:spPr>
        <p:txBody>
          <a:bodyPr wrap="square">
            <a:spAutoFit/>
          </a:bodyPr>
          <a:lstStyle/>
          <a:p>
            <a:pPr algn="ctr"/>
            <a:r>
              <a:rPr lang="en-US" sz="2400" b="1" dirty="0"/>
              <a:t>Challenges and lessons learned from EAZK experience </a:t>
            </a:r>
            <a:endParaRPr lang="cs-CZ" sz="2400" b="1" dirty="0"/>
          </a:p>
          <a:p>
            <a:pPr algn="ctr"/>
            <a:r>
              <a:rPr lang="en-US" sz="2400" b="1" dirty="0"/>
              <a:t>&amp;</a:t>
            </a:r>
            <a:r>
              <a:rPr lang="cs-CZ" sz="2400" b="1" dirty="0"/>
              <a:t> </a:t>
            </a:r>
          </a:p>
          <a:p>
            <a:pPr algn="ctr"/>
            <a:r>
              <a:rPr lang="en-US" sz="2400" b="1" dirty="0" err="1"/>
              <a:t>ePLANET</a:t>
            </a:r>
            <a:r>
              <a:rPr lang="en-US" sz="2400" b="1" dirty="0"/>
              <a:t> methodology to estimate the PV potential on a rooftop</a:t>
            </a:r>
            <a:r>
              <a:rPr lang="cs-CZ" sz="2400" b="1" dirty="0"/>
              <a:t>s</a:t>
            </a:r>
          </a:p>
        </p:txBody>
      </p:sp>
      <p:sp>
        <p:nvSpPr>
          <p:cNvPr id="10" name="TextovéPole 9">
            <a:extLst>
              <a:ext uri="{FF2B5EF4-FFF2-40B4-BE49-F238E27FC236}">
                <a16:creationId xmlns:a16="http://schemas.microsoft.com/office/drawing/2014/main" id="{AB173B52-086C-8111-6DB2-30AA2D4D8A3D}"/>
              </a:ext>
            </a:extLst>
          </p:cNvPr>
          <p:cNvSpPr txBox="1"/>
          <p:nvPr/>
        </p:nvSpPr>
        <p:spPr>
          <a:xfrm>
            <a:off x="4751293" y="4151185"/>
            <a:ext cx="2008094" cy="923330"/>
          </a:xfrm>
          <a:prstGeom prst="rect">
            <a:avLst/>
          </a:prstGeom>
          <a:noFill/>
        </p:spPr>
        <p:txBody>
          <a:bodyPr wrap="square">
            <a:spAutoFit/>
          </a:bodyPr>
          <a:lstStyle/>
          <a:p>
            <a:pPr algn="ctr"/>
            <a:r>
              <a:rPr lang="cs-CZ" dirty="0"/>
              <a:t>Tomáš Perutka</a:t>
            </a:r>
          </a:p>
          <a:p>
            <a:pPr algn="ctr"/>
            <a:r>
              <a:rPr lang="cs-CZ" dirty="0" err="1"/>
              <a:t>Brussels</a:t>
            </a:r>
            <a:endParaRPr lang="cs-CZ" dirty="0"/>
          </a:p>
          <a:p>
            <a:pPr algn="ctr"/>
            <a:r>
              <a:rPr lang="cs-CZ" dirty="0"/>
              <a:t>10th June 2024</a:t>
            </a:r>
          </a:p>
        </p:txBody>
      </p:sp>
    </p:spTree>
    <p:extLst>
      <p:ext uri="{BB962C8B-B14F-4D97-AF65-F5344CB8AC3E}">
        <p14:creationId xmlns:p14="http://schemas.microsoft.com/office/powerpoint/2010/main" val="1368531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885EF0-E835-4BEB-E8E4-CC73F3835C46}"/>
              </a:ext>
            </a:extLst>
          </p:cNvPr>
          <p:cNvSpPr>
            <a:spLocks noGrp="1"/>
          </p:cNvSpPr>
          <p:nvPr>
            <p:ph type="title"/>
          </p:nvPr>
        </p:nvSpPr>
        <p:spPr>
          <a:xfrm>
            <a:off x="3340451" y="1726580"/>
            <a:ext cx="5096436" cy="400111"/>
          </a:xfrm>
        </p:spPr>
        <p:style>
          <a:lnRef idx="2">
            <a:schemeClr val="dk1"/>
          </a:lnRef>
          <a:fillRef idx="1">
            <a:schemeClr val="lt1"/>
          </a:fillRef>
          <a:effectRef idx="0">
            <a:schemeClr val="dk1"/>
          </a:effectRef>
          <a:fontRef idx="minor">
            <a:schemeClr val="dk1"/>
          </a:fontRef>
        </p:style>
        <p:txBody>
          <a:bodyPr>
            <a:normAutofit/>
          </a:bodyPr>
          <a:lstStyle/>
          <a:p>
            <a:r>
              <a:rPr lang="en-GB" sz="1800"/>
              <a:t>step 3 – detailed prediction of energy production</a:t>
            </a:r>
          </a:p>
        </p:txBody>
      </p:sp>
      <p:pic>
        <p:nvPicPr>
          <p:cNvPr id="7" name="Zástupný obsah 6">
            <a:extLst>
              <a:ext uri="{FF2B5EF4-FFF2-40B4-BE49-F238E27FC236}">
                <a16:creationId xmlns:a16="http://schemas.microsoft.com/office/drawing/2014/main" id="{FCCF03AF-A9B4-3133-77B4-04AA32832CFE}"/>
              </a:ext>
            </a:extLst>
          </p:cNvPr>
          <p:cNvPicPr>
            <a:picLocks noGrp="1" noChangeAspect="1"/>
          </p:cNvPicPr>
          <p:nvPr>
            <p:ph idx="1"/>
          </p:nvPr>
        </p:nvPicPr>
        <p:blipFill rotWithShape="1">
          <a:blip r:embed="rId3"/>
          <a:srcRect l="30178" t="44674" r="27967" b="8580"/>
          <a:stretch/>
        </p:blipFill>
        <p:spPr>
          <a:xfrm>
            <a:off x="5726248" y="2344958"/>
            <a:ext cx="5672460" cy="3563678"/>
          </a:xfrm>
        </p:spPr>
      </p:pic>
      <p:pic>
        <p:nvPicPr>
          <p:cNvPr id="5" name="Obrázek 4">
            <a:extLst>
              <a:ext uri="{FF2B5EF4-FFF2-40B4-BE49-F238E27FC236}">
                <a16:creationId xmlns:a16="http://schemas.microsoft.com/office/drawing/2014/main" id="{2E215E79-EAAC-B8B2-271F-6E4BC976B70D}"/>
              </a:ext>
            </a:extLst>
          </p:cNvPr>
          <p:cNvPicPr>
            <a:picLocks noChangeAspect="1"/>
          </p:cNvPicPr>
          <p:nvPr/>
        </p:nvPicPr>
        <p:blipFill rotWithShape="1">
          <a:blip r:embed="rId3"/>
          <a:srcRect l="42092" t="17415" r="42372" b="55374"/>
          <a:stretch/>
        </p:blipFill>
        <p:spPr>
          <a:xfrm>
            <a:off x="613443" y="2404990"/>
            <a:ext cx="3556201" cy="3503646"/>
          </a:xfrm>
          <a:prstGeom prst="rect">
            <a:avLst/>
          </a:prstGeom>
        </p:spPr>
      </p:pic>
      <p:pic>
        <p:nvPicPr>
          <p:cNvPr id="8" name="Obrázek 7">
            <a:extLst>
              <a:ext uri="{FF2B5EF4-FFF2-40B4-BE49-F238E27FC236}">
                <a16:creationId xmlns:a16="http://schemas.microsoft.com/office/drawing/2014/main" id="{0C44D297-E53D-BD44-397B-30A50841D3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6119" y="6068696"/>
            <a:ext cx="1445765" cy="636137"/>
          </a:xfrm>
          <a:prstGeom prst="rect">
            <a:avLst/>
          </a:prstGeom>
        </p:spPr>
      </p:pic>
      <p:pic>
        <p:nvPicPr>
          <p:cNvPr id="3" name="Obrázek 2" descr="Obsah obrázku text, Písmo, Grafika, logo&#10;&#10;Popis byl vytvořen automaticky">
            <a:extLst>
              <a:ext uri="{FF2B5EF4-FFF2-40B4-BE49-F238E27FC236}">
                <a16:creationId xmlns:a16="http://schemas.microsoft.com/office/drawing/2014/main" id="{D5E4FC60-B9E7-D5CF-417A-185884D6B8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39785" y="6251301"/>
            <a:ext cx="2147934" cy="483147"/>
          </a:xfrm>
          <a:prstGeom prst="rect">
            <a:avLst/>
          </a:prstGeom>
        </p:spPr>
      </p:pic>
      <p:pic>
        <p:nvPicPr>
          <p:cNvPr id="4" name="Obrázek 3" descr="Obsah obrázku text, Písmo, Grafika, logo&#10;&#10;Popis byl vytvořen automaticky">
            <a:extLst>
              <a:ext uri="{FF2B5EF4-FFF2-40B4-BE49-F238E27FC236}">
                <a16:creationId xmlns:a16="http://schemas.microsoft.com/office/drawing/2014/main" id="{5977FC19-290C-58E9-C2CE-18E39AE91A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722" y="6240332"/>
            <a:ext cx="1761940" cy="572321"/>
          </a:xfrm>
          <a:prstGeom prst="rect">
            <a:avLst/>
          </a:prstGeom>
        </p:spPr>
      </p:pic>
      <p:grpSp>
        <p:nvGrpSpPr>
          <p:cNvPr id="6" name="Group 8">
            <a:extLst>
              <a:ext uri="{FF2B5EF4-FFF2-40B4-BE49-F238E27FC236}">
                <a16:creationId xmlns:a16="http://schemas.microsoft.com/office/drawing/2014/main" id="{5E6166B8-0DCB-51D1-1624-AEA5FAA2FD9C}"/>
              </a:ext>
            </a:extLst>
          </p:cNvPr>
          <p:cNvGrpSpPr/>
          <p:nvPr/>
        </p:nvGrpSpPr>
        <p:grpSpPr>
          <a:xfrm>
            <a:off x="292122" y="182218"/>
            <a:ext cx="1334361" cy="1334361"/>
            <a:chOff x="0" y="0"/>
            <a:chExt cx="2668722" cy="2668722"/>
          </a:xfrm>
        </p:grpSpPr>
        <p:grpSp>
          <p:nvGrpSpPr>
            <p:cNvPr id="9" name="Group 9">
              <a:extLst>
                <a:ext uri="{FF2B5EF4-FFF2-40B4-BE49-F238E27FC236}">
                  <a16:creationId xmlns:a16="http://schemas.microsoft.com/office/drawing/2014/main" id="{232A4026-275E-87E3-1FCA-45F6F45C20D5}"/>
                </a:ext>
              </a:extLst>
            </p:cNvPr>
            <p:cNvGrpSpPr/>
            <p:nvPr/>
          </p:nvGrpSpPr>
          <p:grpSpPr>
            <a:xfrm>
              <a:off x="0" y="0"/>
              <a:ext cx="2668722" cy="2668722"/>
              <a:chOff x="0" y="0"/>
              <a:chExt cx="812800" cy="812800"/>
            </a:xfrm>
          </p:grpSpPr>
          <p:sp>
            <p:nvSpPr>
              <p:cNvPr id="12" name="Freeform 10">
                <a:extLst>
                  <a:ext uri="{FF2B5EF4-FFF2-40B4-BE49-F238E27FC236}">
                    <a16:creationId xmlns:a16="http://schemas.microsoft.com/office/drawing/2014/main" id="{6F69F2CA-4799-1E73-0373-CF49AD22A79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3CF0C"/>
              </a:solidFill>
            </p:spPr>
            <p:txBody>
              <a:bodyPr/>
              <a:lstStyle/>
              <a:p>
                <a:pPr defTabSz="609630"/>
                <a:endParaRPr lang="es-ES" sz="1200">
                  <a:solidFill>
                    <a:prstClr val="black"/>
                  </a:solidFill>
                  <a:latin typeface="Calibri"/>
                </a:endParaRPr>
              </a:p>
            </p:txBody>
          </p:sp>
          <p:sp>
            <p:nvSpPr>
              <p:cNvPr id="13" name="TextBox 11">
                <a:extLst>
                  <a:ext uri="{FF2B5EF4-FFF2-40B4-BE49-F238E27FC236}">
                    <a16:creationId xmlns:a16="http://schemas.microsoft.com/office/drawing/2014/main" id="{6E79C301-32E2-C929-D53B-9365CCCB7093}"/>
                  </a:ext>
                </a:extLst>
              </p:cNvPr>
              <p:cNvSpPr txBox="1"/>
              <p:nvPr/>
            </p:nvSpPr>
            <p:spPr>
              <a:xfrm>
                <a:off x="76200" y="57150"/>
                <a:ext cx="660400" cy="679450"/>
              </a:xfrm>
              <a:prstGeom prst="rect">
                <a:avLst/>
              </a:prstGeom>
            </p:spPr>
            <p:txBody>
              <a:bodyPr lIns="33867" tIns="33867" rIns="33867" bIns="33867" rtlCol="0" anchor="ctr"/>
              <a:lstStyle/>
              <a:p>
                <a:pPr algn="ctr" defTabSz="609630">
                  <a:lnSpc>
                    <a:spcPts val="1491"/>
                  </a:lnSpc>
                </a:pPr>
                <a:endParaRPr sz="1200">
                  <a:solidFill>
                    <a:prstClr val="black"/>
                  </a:solidFill>
                  <a:latin typeface="Calibri"/>
                </a:endParaRPr>
              </a:p>
            </p:txBody>
          </p:sp>
        </p:grpSp>
        <p:grpSp>
          <p:nvGrpSpPr>
            <p:cNvPr id="10" name="Group 12">
              <a:extLst>
                <a:ext uri="{FF2B5EF4-FFF2-40B4-BE49-F238E27FC236}">
                  <a16:creationId xmlns:a16="http://schemas.microsoft.com/office/drawing/2014/main" id="{05CE2DD3-7F46-E231-2219-191BB01D5F1E}"/>
                </a:ext>
              </a:extLst>
            </p:cNvPr>
            <p:cNvGrpSpPr>
              <a:grpSpLocks noChangeAspect="1"/>
            </p:cNvGrpSpPr>
            <p:nvPr/>
          </p:nvGrpSpPr>
          <p:grpSpPr>
            <a:xfrm>
              <a:off x="108989" y="108989"/>
              <a:ext cx="2450755" cy="2450745"/>
              <a:chOff x="0" y="0"/>
              <a:chExt cx="6350000" cy="6349975"/>
            </a:xfrm>
          </p:grpSpPr>
          <p:sp>
            <p:nvSpPr>
              <p:cNvPr id="11" name="Freeform 13">
                <a:extLst>
                  <a:ext uri="{FF2B5EF4-FFF2-40B4-BE49-F238E27FC236}">
                    <a16:creationId xmlns:a16="http://schemas.microsoft.com/office/drawing/2014/main" id="{2433A9C8-39FB-8D8C-808A-5EEE5030FE92}"/>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7"/>
                <a:stretch>
                  <a:fillRect l="-62993" r="-62993"/>
                </a:stretch>
              </a:blipFill>
            </p:spPr>
            <p:txBody>
              <a:bodyPr/>
              <a:lstStyle/>
              <a:p>
                <a:pPr defTabSz="609630"/>
                <a:endParaRPr lang="es-ES" sz="1200">
                  <a:solidFill>
                    <a:prstClr val="black"/>
                  </a:solidFill>
                  <a:latin typeface="Calibri"/>
                </a:endParaRPr>
              </a:p>
            </p:txBody>
          </p:sp>
        </p:grpSp>
      </p:grpSp>
      <p:sp>
        <p:nvSpPr>
          <p:cNvPr id="14" name="TextovéPole 13">
            <a:extLst>
              <a:ext uri="{FF2B5EF4-FFF2-40B4-BE49-F238E27FC236}">
                <a16:creationId xmlns:a16="http://schemas.microsoft.com/office/drawing/2014/main" id="{5766C135-36B3-A25F-E031-7E1D7D78E6D5}"/>
              </a:ext>
            </a:extLst>
          </p:cNvPr>
          <p:cNvSpPr txBox="1"/>
          <p:nvPr/>
        </p:nvSpPr>
        <p:spPr>
          <a:xfrm>
            <a:off x="2391544" y="-6182"/>
            <a:ext cx="7122038" cy="1169551"/>
          </a:xfrm>
          <a:prstGeom prst="rect">
            <a:avLst/>
          </a:prstGeom>
          <a:noFill/>
        </p:spPr>
        <p:txBody>
          <a:bodyPr wrap="square" rtlCol="0">
            <a:spAutoFit/>
          </a:bodyPr>
          <a:lstStyle/>
          <a:p>
            <a:pPr algn="ctr"/>
            <a:r>
              <a:rPr lang="en-GB" sz="3500" b="1" dirty="0">
                <a:latin typeface="Arial" panose="020B0604020202020204" pitchFamily="34" charset="0"/>
                <a:cs typeface="Arial" panose="020B0604020202020204" pitchFamily="34" charset="0"/>
              </a:rPr>
              <a:t>ePLANET Platform </a:t>
            </a:r>
            <a:br>
              <a:rPr lang="en-GB" sz="3500" b="1" dirty="0">
                <a:latin typeface="Arial" panose="020B0604020202020204" pitchFamily="34" charset="0"/>
                <a:cs typeface="Arial" panose="020B0604020202020204" pitchFamily="34" charset="0"/>
              </a:rPr>
            </a:br>
            <a:r>
              <a:rPr lang="en-GB" sz="3500" b="1" dirty="0">
                <a:latin typeface="Arial" panose="020B0604020202020204" pitchFamily="34" charset="0"/>
                <a:cs typeface="Arial" panose="020B0604020202020204" pitchFamily="34" charset="0"/>
              </a:rPr>
              <a:t>in the Zlín Region</a:t>
            </a:r>
          </a:p>
        </p:txBody>
      </p:sp>
      <p:sp>
        <p:nvSpPr>
          <p:cNvPr id="15" name="TextovéPole 14">
            <a:extLst>
              <a:ext uri="{FF2B5EF4-FFF2-40B4-BE49-F238E27FC236}">
                <a16:creationId xmlns:a16="http://schemas.microsoft.com/office/drawing/2014/main" id="{9443AC52-D961-9461-BB97-E54124EB9A2D}"/>
              </a:ext>
            </a:extLst>
          </p:cNvPr>
          <p:cNvSpPr txBox="1"/>
          <p:nvPr/>
        </p:nvSpPr>
        <p:spPr>
          <a:xfrm>
            <a:off x="3744997" y="1136280"/>
            <a:ext cx="4702005" cy="400110"/>
          </a:xfrm>
          <a:prstGeom prst="rect">
            <a:avLst/>
          </a:prstGeom>
          <a:noFill/>
        </p:spPr>
        <p:txBody>
          <a:bodyPr wrap="square">
            <a:spAutoFit/>
          </a:bodyPr>
          <a:lstStyle/>
          <a:p>
            <a:r>
              <a:rPr lang="en-GB" sz="2000" b="1" dirty="0">
                <a:solidFill>
                  <a:srgbClr val="FF0000"/>
                </a:solidFill>
              </a:rPr>
              <a:t>U</a:t>
            </a:r>
            <a:r>
              <a:rPr lang="cs-CZ" sz="2000" b="1" dirty="0">
                <a:solidFill>
                  <a:srgbClr val="FF0000"/>
                </a:solidFill>
              </a:rPr>
              <a:t>se </a:t>
            </a:r>
            <a:r>
              <a:rPr lang="en-GB" sz="2000" b="1" dirty="0">
                <a:solidFill>
                  <a:srgbClr val="FF0000"/>
                </a:solidFill>
              </a:rPr>
              <a:t>C</a:t>
            </a:r>
            <a:r>
              <a:rPr lang="cs-CZ" sz="2000" b="1" dirty="0" err="1">
                <a:solidFill>
                  <a:srgbClr val="FF0000"/>
                </a:solidFill>
              </a:rPr>
              <a:t>ase</a:t>
            </a:r>
            <a:r>
              <a:rPr lang="en-GB" sz="2000" b="1" dirty="0">
                <a:solidFill>
                  <a:srgbClr val="FF0000"/>
                </a:solidFill>
              </a:rPr>
              <a:t> </a:t>
            </a:r>
            <a:r>
              <a:rPr lang="cs-CZ" sz="2000" b="1" dirty="0">
                <a:solidFill>
                  <a:srgbClr val="FF0000"/>
                </a:solidFill>
              </a:rPr>
              <a:t>4</a:t>
            </a:r>
            <a:r>
              <a:rPr lang="en-GB" sz="2000" b="1" dirty="0">
                <a:solidFill>
                  <a:srgbClr val="FF0000"/>
                </a:solidFill>
              </a:rPr>
              <a:t> – </a:t>
            </a:r>
            <a:r>
              <a:rPr lang="cs-CZ" sz="2000" b="1" u="sng" dirty="0">
                <a:solidFill>
                  <a:srgbClr val="FF0000"/>
                </a:solidFill>
              </a:rPr>
              <a:t>PV  </a:t>
            </a:r>
            <a:r>
              <a:rPr lang="cs-CZ" sz="2000" b="1" u="sng" dirty="0" err="1">
                <a:solidFill>
                  <a:srgbClr val="FF0000"/>
                </a:solidFill>
              </a:rPr>
              <a:t>potential</a:t>
            </a:r>
            <a:r>
              <a:rPr lang="cs-CZ" sz="2000" b="1" u="sng" dirty="0">
                <a:solidFill>
                  <a:srgbClr val="FF0000"/>
                </a:solidFill>
              </a:rPr>
              <a:t> </a:t>
            </a:r>
            <a:r>
              <a:rPr lang="cs-CZ" sz="2000" b="1" u="sng" dirty="0" err="1">
                <a:solidFill>
                  <a:srgbClr val="FF0000"/>
                </a:solidFill>
              </a:rPr>
              <a:t>analysis</a:t>
            </a:r>
            <a:endParaRPr lang="cs-CZ" sz="2000" dirty="0"/>
          </a:p>
        </p:txBody>
      </p:sp>
      <p:pic>
        <p:nvPicPr>
          <p:cNvPr id="16" name="Obrázek 15" descr="Obsah obrázku text&#10;&#10;Popis byl vytvořen automaticky">
            <a:extLst>
              <a:ext uri="{FF2B5EF4-FFF2-40B4-BE49-F238E27FC236}">
                <a16:creationId xmlns:a16="http://schemas.microsoft.com/office/drawing/2014/main" id="{142659F2-B7B2-0016-87A6-84A33C167FF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01798" y="0"/>
            <a:ext cx="2890202" cy="820817"/>
          </a:xfrm>
          <a:prstGeom prst="rect">
            <a:avLst/>
          </a:prstGeom>
        </p:spPr>
      </p:pic>
    </p:spTree>
    <p:extLst>
      <p:ext uri="{BB962C8B-B14F-4D97-AF65-F5344CB8AC3E}">
        <p14:creationId xmlns:p14="http://schemas.microsoft.com/office/powerpoint/2010/main" val="2491968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7"/>
          <p:cNvSpPr/>
          <p:nvPr/>
        </p:nvSpPr>
        <p:spPr>
          <a:xfrm>
            <a:off x="9601483" y="887059"/>
            <a:ext cx="2298395" cy="1008845"/>
          </a:xfrm>
          <a:custGeom>
            <a:avLst/>
            <a:gdLst/>
            <a:ahLst/>
            <a:cxnLst/>
            <a:rect l="l" t="t" r="r" b="b"/>
            <a:pathLst>
              <a:path w="3447592" h="1513268">
                <a:moveTo>
                  <a:pt x="0" y="0"/>
                </a:moveTo>
                <a:lnTo>
                  <a:pt x="3447591" y="0"/>
                </a:lnTo>
                <a:lnTo>
                  <a:pt x="3447591" y="1513268"/>
                </a:lnTo>
                <a:lnTo>
                  <a:pt x="0" y="1513268"/>
                </a:lnTo>
                <a:lnTo>
                  <a:pt x="0" y="0"/>
                </a:lnTo>
                <a:close/>
              </a:path>
            </a:pathLst>
          </a:custGeom>
          <a:blipFill>
            <a:blip r:embed="rId3"/>
            <a:stretch>
              <a:fillRect/>
            </a:stretch>
          </a:blipFill>
        </p:spPr>
        <p:txBody>
          <a:bodyPr/>
          <a:lstStyle/>
          <a:p>
            <a:pPr defTabSz="609630"/>
            <a:endParaRPr lang="es-ES" sz="1200">
              <a:solidFill>
                <a:prstClr val="black"/>
              </a:solidFill>
              <a:latin typeface="Calibri"/>
            </a:endParaRPr>
          </a:p>
        </p:txBody>
      </p:sp>
      <p:grpSp>
        <p:nvGrpSpPr>
          <p:cNvPr id="8" name="Group 8"/>
          <p:cNvGrpSpPr/>
          <p:nvPr/>
        </p:nvGrpSpPr>
        <p:grpSpPr>
          <a:xfrm>
            <a:off x="292122" y="182218"/>
            <a:ext cx="1334361" cy="1334361"/>
            <a:chOff x="0" y="0"/>
            <a:chExt cx="2668722" cy="2668722"/>
          </a:xfrm>
        </p:grpSpPr>
        <p:grpSp>
          <p:nvGrpSpPr>
            <p:cNvPr id="9" name="Group 9"/>
            <p:cNvGrpSpPr/>
            <p:nvPr/>
          </p:nvGrpSpPr>
          <p:grpSpPr>
            <a:xfrm>
              <a:off x="0" y="0"/>
              <a:ext cx="2668722" cy="2668722"/>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3CF0C"/>
              </a:solidFill>
            </p:spPr>
            <p:txBody>
              <a:bodyPr/>
              <a:lstStyle/>
              <a:p>
                <a:pPr defTabSz="609630"/>
                <a:endParaRPr lang="es-ES" sz="1200">
                  <a:solidFill>
                    <a:prstClr val="black"/>
                  </a:solidFill>
                  <a:latin typeface="Calibri"/>
                </a:endParaRPr>
              </a:p>
            </p:txBody>
          </p:sp>
          <p:sp>
            <p:nvSpPr>
              <p:cNvPr id="11" name="TextBox 11"/>
              <p:cNvSpPr txBox="1"/>
              <p:nvPr/>
            </p:nvSpPr>
            <p:spPr>
              <a:xfrm>
                <a:off x="76200" y="57150"/>
                <a:ext cx="660400" cy="679450"/>
              </a:xfrm>
              <a:prstGeom prst="rect">
                <a:avLst/>
              </a:prstGeom>
            </p:spPr>
            <p:txBody>
              <a:bodyPr lIns="33867" tIns="33867" rIns="33867" bIns="33867" rtlCol="0" anchor="ctr"/>
              <a:lstStyle/>
              <a:p>
                <a:pPr algn="ctr" defTabSz="609630">
                  <a:lnSpc>
                    <a:spcPts val="1491"/>
                  </a:lnSpc>
                </a:pPr>
                <a:endParaRPr sz="1200">
                  <a:solidFill>
                    <a:prstClr val="black"/>
                  </a:solidFill>
                  <a:latin typeface="Calibri"/>
                </a:endParaRPr>
              </a:p>
            </p:txBody>
          </p:sp>
        </p:grpSp>
        <p:grpSp>
          <p:nvGrpSpPr>
            <p:cNvPr id="12" name="Group 12"/>
            <p:cNvGrpSpPr>
              <a:grpSpLocks noChangeAspect="1"/>
            </p:cNvGrpSpPr>
            <p:nvPr/>
          </p:nvGrpSpPr>
          <p:grpSpPr>
            <a:xfrm>
              <a:off x="108989" y="108989"/>
              <a:ext cx="2450755" cy="2450745"/>
              <a:chOff x="0" y="0"/>
              <a:chExt cx="6350000" cy="6349975"/>
            </a:xfrm>
          </p:grpSpPr>
          <p:sp>
            <p:nvSpPr>
              <p:cNvPr id="13" name="Freeform 13"/>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l="-62993" r="-62993"/>
                </a:stretch>
              </a:blipFill>
            </p:spPr>
            <p:txBody>
              <a:bodyPr/>
              <a:lstStyle/>
              <a:p>
                <a:pPr defTabSz="609630"/>
                <a:endParaRPr lang="es-ES" sz="1200">
                  <a:solidFill>
                    <a:prstClr val="black"/>
                  </a:solidFill>
                  <a:latin typeface="Calibri"/>
                </a:endParaRPr>
              </a:p>
            </p:txBody>
          </p:sp>
        </p:grpSp>
      </p:grpSp>
      <p:pic>
        <p:nvPicPr>
          <p:cNvPr id="2" name="Obrázek 1" descr="Obsah obrázku text, Písmo, Grafika, logo&#10;&#10;Popis byl vytvořen automaticky">
            <a:extLst>
              <a:ext uri="{FF2B5EF4-FFF2-40B4-BE49-F238E27FC236}">
                <a16:creationId xmlns:a16="http://schemas.microsoft.com/office/drawing/2014/main" id="{421775E5-70A6-7610-35DC-87C8E88232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67788" y="6285679"/>
            <a:ext cx="1901079" cy="483147"/>
          </a:xfrm>
          <a:prstGeom prst="rect">
            <a:avLst/>
          </a:prstGeom>
        </p:spPr>
      </p:pic>
      <p:pic>
        <p:nvPicPr>
          <p:cNvPr id="3" name="Obrázek 2" descr="Obsah obrázku text, Písmo, Grafika, logo&#10;&#10;Popis byl vytvořen automaticky">
            <a:extLst>
              <a:ext uri="{FF2B5EF4-FFF2-40B4-BE49-F238E27FC236}">
                <a16:creationId xmlns:a16="http://schemas.microsoft.com/office/drawing/2014/main" id="{752C8F1B-FA8A-4B15-55DC-9A0177F60AF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6285679"/>
            <a:ext cx="1559446" cy="572321"/>
          </a:xfrm>
          <a:prstGeom prst="rect">
            <a:avLst/>
          </a:prstGeom>
        </p:spPr>
      </p:pic>
      <p:pic>
        <p:nvPicPr>
          <p:cNvPr id="6" name="Obrázek 5">
            <a:extLst>
              <a:ext uri="{FF2B5EF4-FFF2-40B4-BE49-F238E27FC236}">
                <a16:creationId xmlns:a16="http://schemas.microsoft.com/office/drawing/2014/main" id="{4E21AD1F-3730-E353-7A51-44BFFFC321E8}"/>
              </a:ext>
            </a:extLst>
          </p:cNvPr>
          <p:cNvPicPr>
            <a:picLocks noChangeAspect="1"/>
          </p:cNvPicPr>
          <p:nvPr/>
        </p:nvPicPr>
        <p:blipFill>
          <a:blip r:embed="rId7"/>
          <a:stretch>
            <a:fillRect/>
          </a:stretch>
        </p:blipFill>
        <p:spPr>
          <a:xfrm>
            <a:off x="1839456" y="1809746"/>
            <a:ext cx="7849695" cy="2581635"/>
          </a:xfrm>
          <a:prstGeom prst="rect">
            <a:avLst/>
          </a:prstGeom>
        </p:spPr>
      </p:pic>
      <p:sp>
        <p:nvSpPr>
          <p:cNvPr id="20" name="Nadpis 1">
            <a:extLst>
              <a:ext uri="{FF2B5EF4-FFF2-40B4-BE49-F238E27FC236}">
                <a16:creationId xmlns:a16="http://schemas.microsoft.com/office/drawing/2014/main" id="{6ACAE41D-D209-509B-B44D-D856F0C106C6}"/>
              </a:ext>
            </a:extLst>
          </p:cNvPr>
          <p:cNvSpPr txBox="1">
            <a:spLocks/>
          </p:cNvSpPr>
          <p:nvPr/>
        </p:nvSpPr>
        <p:spPr>
          <a:xfrm>
            <a:off x="4512036" y="1328859"/>
            <a:ext cx="2504537" cy="400111"/>
          </a:xfrm>
          <a:prstGeom prst="rect">
            <a:avLst/>
          </a:prstGeom>
        </p:spPr>
        <p:style>
          <a:lnRef idx="2">
            <a:schemeClr val="dk1"/>
          </a:lnRef>
          <a:fillRef idx="1">
            <a:schemeClr val="lt1"/>
          </a:fillRef>
          <a:effectRef idx="0">
            <a:schemeClr val="dk1"/>
          </a:effectRef>
          <a:fontRef idx="minor">
            <a:schemeClr val="dk1"/>
          </a:fontRef>
        </p:style>
        <p:txBody>
          <a:bodyP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1800" dirty="0"/>
              <a:t>step 4 – visualisation</a:t>
            </a:r>
          </a:p>
        </p:txBody>
      </p:sp>
      <p:sp>
        <p:nvSpPr>
          <p:cNvPr id="21" name="TextovéPole 20">
            <a:extLst>
              <a:ext uri="{FF2B5EF4-FFF2-40B4-BE49-F238E27FC236}">
                <a16:creationId xmlns:a16="http://schemas.microsoft.com/office/drawing/2014/main" id="{C88627FE-BB47-802E-D3FF-3C560E572B44}"/>
              </a:ext>
            </a:extLst>
          </p:cNvPr>
          <p:cNvSpPr txBox="1"/>
          <p:nvPr/>
        </p:nvSpPr>
        <p:spPr>
          <a:xfrm>
            <a:off x="2391544" y="-6182"/>
            <a:ext cx="7122038" cy="1169551"/>
          </a:xfrm>
          <a:prstGeom prst="rect">
            <a:avLst/>
          </a:prstGeom>
          <a:noFill/>
        </p:spPr>
        <p:txBody>
          <a:bodyPr wrap="square" rtlCol="0">
            <a:spAutoFit/>
          </a:bodyPr>
          <a:lstStyle/>
          <a:p>
            <a:pPr algn="ctr"/>
            <a:r>
              <a:rPr lang="en-GB" sz="3500" b="1" dirty="0">
                <a:latin typeface="Arial" panose="020B0604020202020204" pitchFamily="34" charset="0"/>
                <a:cs typeface="Arial" panose="020B0604020202020204" pitchFamily="34" charset="0"/>
              </a:rPr>
              <a:t>ePLANET Platform </a:t>
            </a:r>
            <a:br>
              <a:rPr lang="en-GB" sz="3500" b="1" dirty="0">
                <a:latin typeface="Arial" panose="020B0604020202020204" pitchFamily="34" charset="0"/>
                <a:cs typeface="Arial" panose="020B0604020202020204" pitchFamily="34" charset="0"/>
              </a:rPr>
            </a:br>
            <a:r>
              <a:rPr lang="en-GB" sz="3500" b="1" dirty="0">
                <a:latin typeface="Arial" panose="020B0604020202020204" pitchFamily="34" charset="0"/>
                <a:cs typeface="Arial" panose="020B0604020202020204" pitchFamily="34" charset="0"/>
              </a:rPr>
              <a:t>in the Zlín Region</a:t>
            </a:r>
          </a:p>
        </p:txBody>
      </p:sp>
      <p:pic>
        <p:nvPicPr>
          <p:cNvPr id="22" name="Obrázek 21" descr="Obsah obrázku text&#10;&#10;Popis byl vytvořen automaticky">
            <a:extLst>
              <a:ext uri="{FF2B5EF4-FFF2-40B4-BE49-F238E27FC236}">
                <a16:creationId xmlns:a16="http://schemas.microsoft.com/office/drawing/2014/main" id="{4DE0A180-B060-AF7D-FB0E-63DEC07896E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01798" y="0"/>
            <a:ext cx="2890202" cy="820817"/>
          </a:xfrm>
          <a:prstGeom prst="rect">
            <a:avLst/>
          </a:prstGeom>
        </p:spPr>
      </p:pic>
      <p:sp>
        <p:nvSpPr>
          <p:cNvPr id="23" name="Šipka: dolů 22">
            <a:extLst>
              <a:ext uri="{FF2B5EF4-FFF2-40B4-BE49-F238E27FC236}">
                <a16:creationId xmlns:a16="http://schemas.microsoft.com/office/drawing/2014/main" id="{8DD06064-F1A2-4C44-2163-4C3CDA3B9223}"/>
              </a:ext>
            </a:extLst>
          </p:cNvPr>
          <p:cNvSpPr/>
          <p:nvPr/>
        </p:nvSpPr>
        <p:spPr>
          <a:xfrm>
            <a:off x="5441575" y="4589506"/>
            <a:ext cx="663388" cy="730132"/>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4" name="Nadpis 1">
            <a:extLst>
              <a:ext uri="{FF2B5EF4-FFF2-40B4-BE49-F238E27FC236}">
                <a16:creationId xmlns:a16="http://schemas.microsoft.com/office/drawing/2014/main" id="{F3EB7B95-93BC-38C4-B1E5-36924F6CDA69}"/>
              </a:ext>
            </a:extLst>
          </p:cNvPr>
          <p:cNvSpPr txBox="1">
            <a:spLocks/>
          </p:cNvSpPr>
          <p:nvPr/>
        </p:nvSpPr>
        <p:spPr>
          <a:xfrm>
            <a:off x="4619612" y="5631918"/>
            <a:ext cx="2220459" cy="400111"/>
          </a:xfrm>
          <a:prstGeom prst="rect">
            <a:avLst/>
          </a:prstGeom>
        </p:spPr>
        <p:style>
          <a:lnRef idx="2">
            <a:schemeClr val="dk1"/>
          </a:lnRef>
          <a:fillRef idx="1">
            <a:schemeClr val="lt1"/>
          </a:fillRef>
          <a:effectRef idx="0">
            <a:schemeClr val="dk1"/>
          </a:effectRef>
          <a:fontRef idx="minor">
            <a:schemeClr val="dk1"/>
          </a:fontRef>
        </p:style>
        <p:txBody>
          <a:bodyP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1800"/>
              <a:t>step 5 – application</a:t>
            </a:r>
          </a:p>
        </p:txBody>
      </p:sp>
    </p:spTree>
    <p:extLst>
      <p:ext uri="{BB962C8B-B14F-4D97-AF65-F5344CB8AC3E}">
        <p14:creationId xmlns:p14="http://schemas.microsoft.com/office/powerpoint/2010/main" val="144406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3544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a:extLst>
              <a:ext uri="{FF2B5EF4-FFF2-40B4-BE49-F238E27FC236}">
                <a16:creationId xmlns:a16="http://schemas.microsoft.com/office/drawing/2014/main" id="{BD3AB490-211D-4425-9668-179DF9A5222C}"/>
              </a:ext>
            </a:extLst>
          </p:cNvPr>
          <p:cNvSpPr txBox="1"/>
          <p:nvPr/>
        </p:nvSpPr>
        <p:spPr>
          <a:xfrm>
            <a:off x="1926441" y="2683405"/>
            <a:ext cx="6100618" cy="369332"/>
          </a:xfrm>
          <a:prstGeom prst="rect">
            <a:avLst/>
          </a:prstGeom>
          <a:noFill/>
        </p:spPr>
        <p:txBody>
          <a:bodyPr wrap="square">
            <a:spAutoFit/>
          </a:bodyPr>
          <a:lstStyle/>
          <a:p>
            <a:endParaRPr lang="cs-CZ"/>
          </a:p>
        </p:txBody>
      </p:sp>
      <p:grpSp>
        <p:nvGrpSpPr>
          <p:cNvPr id="4" name="Group 8">
            <a:extLst>
              <a:ext uri="{FF2B5EF4-FFF2-40B4-BE49-F238E27FC236}">
                <a16:creationId xmlns:a16="http://schemas.microsoft.com/office/drawing/2014/main" id="{436661D1-E161-A156-7EB6-E860BB281AED}"/>
              </a:ext>
            </a:extLst>
          </p:cNvPr>
          <p:cNvGrpSpPr/>
          <p:nvPr/>
        </p:nvGrpSpPr>
        <p:grpSpPr>
          <a:xfrm>
            <a:off x="296262" y="91791"/>
            <a:ext cx="1334361" cy="1334361"/>
            <a:chOff x="0" y="0"/>
            <a:chExt cx="2668722" cy="2668722"/>
          </a:xfrm>
        </p:grpSpPr>
        <p:grpSp>
          <p:nvGrpSpPr>
            <p:cNvPr id="6" name="Group 9">
              <a:extLst>
                <a:ext uri="{FF2B5EF4-FFF2-40B4-BE49-F238E27FC236}">
                  <a16:creationId xmlns:a16="http://schemas.microsoft.com/office/drawing/2014/main" id="{744F60FB-308F-D078-8749-539B0310DADB}"/>
                </a:ext>
              </a:extLst>
            </p:cNvPr>
            <p:cNvGrpSpPr/>
            <p:nvPr/>
          </p:nvGrpSpPr>
          <p:grpSpPr>
            <a:xfrm>
              <a:off x="0" y="0"/>
              <a:ext cx="2668722" cy="2668722"/>
              <a:chOff x="0" y="0"/>
              <a:chExt cx="812800" cy="812800"/>
            </a:xfrm>
          </p:grpSpPr>
          <p:sp>
            <p:nvSpPr>
              <p:cNvPr id="16" name="Freeform 10">
                <a:extLst>
                  <a:ext uri="{FF2B5EF4-FFF2-40B4-BE49-F238E27FC236}">
                    <a16:creationId xmlns:a16="http://schemas.microsoft.com/office/drawing/2014/main" id="{53BAE68A-9817-1AF1-4342-E5EDC487A90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3CF0C"/>
              </a:solidFill>
            </p:spPr>
            <p:txBody>
              <a:bodyPr/>
              <a:lstStyle/>
              <a:p>
                <a:pPr defTabSz="609630"/>
                <a:endParaRPr lang="es-ES" sz="1200">
                  <a:solidFill>
                    <a:prstClr val="black"/>
                  </a:solidFill>
                  <a:latin typeface="Calibri"/>
                </a:endParaRPr>
              </a:p>
            </p:txBody>
          </p:sp>
          <p:sp>
            <p:nvSpPr>
              <p:cNvPr id="17" name="TextBox 11">
                <a:extLst>
                  <a:ext uri="{FF2B5EF4-FFF2-40B4-BE49-F238E27FC236}">
                    <a16:creationId xmlns:a16="http://schemas.microsoft.com/office/drawing/2014/main" id="{A9E042EF-F6AE-8C0B-62A8-905C31A5AF10}"/>
                  </a:ext>
                </a:extLst>
              </p:cNvPr>
              <p:cNvSpPr txBox="1"/>
              <p:nvPr/>
            </p:nvSpPr>
            <p:spPr>
              <a:xfrm>
                <a:off x="76200" y="57150"/>
                <a:ext cx="660400" cy="679450"/>
              </a:xfrm>
              <a:prstGeom prst="rect">
                <a:avLst/>
              </a:prstGeom>
            </p:spPr>
            <p:txBody>
              <a:bodyPr lIns="33867" tIns="33867" rIns="33867" bIns="33867" rtlCol="0" anchor="ctr"/>
              <a:lstStyle/>
              <a:p>
                <a:pPr algn="ctr" defTabSz="609630">
                  <a:lnSpc>
                    <a:spcPts val="1491"/>
                  </a:lnSpc>
                </a:pPr>
                <a:endParaRPr sz="1200">
                  <a:solidFill>
                    <a:prstClr val="black"/>
                  </a:solidFill>
                  <a:latin typeface="Calibri"/>
                </a:endParaRPr>
              </a:p>
            </p:txBody>
          </p:sp>
        </p:grpSp>
        <p:grpSp>
          <p:nvGrpSpPr>
            <p:cNvPr id="10" name="Group 12">
              <a:extLst>
                <a:ext uri="{FF2B5EF4-FFF2-40B4-BE49-F238E27FC236}">
                  <a16:creationId xmlns:a16="http://schemas.microsoft.com/office/drawing/2014/main" id="{9C2FE47F-F3B0-AFA6-AF4F-9A2CF7205F8E}"/>
                </a:ext>
              </a:extLst>
            </p:cNvPr>
            <p:cNvGrpSpPr>
              <a:grpSpLocks noChangeAspect="1"/>
            </p:cNvGrpSpPr>
            <p:nvPr/>
          </p:nvGrpSpPr>
          <p:grpSpPr>
            <a:xfrm>
              <a:off x="108989" y="108989"/>
              <a:ext cx="2450755" cy="2450745"/>
              <a:chOff x="0" y="0"/>
              <a:chExt cx="6350000" cy="6349975"/>
            </a:xfrm>
          </p:grpSpPr>
          <p:sp>
            <p:nvSpPr>
              <p:cNvPr id="15" name="Freeform 13">
                <a:extLst>
                  <a:ext uri="{FF2B5EF4-FFF2-40B4-BE49-F238E27FC236}">
                    <a16:creationId xmlns:a16="http://schemas.microsoft.com/office/drawing/2014/main" id="{09EAF65A-02BB-C548-1577-26644C37F499}"/>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62993" r="-62993"/>
                </a:stretch>
              </a:blipFill>
            </p:spPr>
            <p:txBody>
              <a:bodyPr/>
              <a:lstStyle/>
              <a:p>
                <a:pPr defTabSz="609630"/>
                <a:endParaRPr lang="es-ES" sz="1200">
                  <a:solidFill>
                    <a:prstClr val="black"/>
                  </a:solidFill>
                  <a:latin typeface="Calibri"/>
                </a:endParaRPr>
              </a:p>
            </p:txBody>
          </p:sp>
        </p:grpSp>
      </p:grpSp>
      <p:sp>
        <p:nvSpPr>
          <p:cNvPr id="18" name="Freeform 7">
            <a:extLst>
              <a:ext uri="{FF2B5EF4-FFF2-40B4-BE49-F238E27FC236}">
                <a16:creationId xmlns:a16="http://schemas.microsoft.com/office/drawing/2014/main" id="{CAD5F855-1C6D-DC3D-DEB8-9E4E15D88019}"/>
              </a:ext>
            </a:extLst>
          </p:cNvPr>
          <p:cNvSpPr/>
          <p:nvPr/>
        </p:nvSpPr>
        <p:spPr>
          <a:xfrm>
            <a:off x="3827552" y="5919192"/>
            <a:ext cx="2298395" cy="1008845"/>
          </a:xfrm>
          <a:custGeom>
            <a:avLst/>
            <a:gdLst/>
            <a:ahLst/>
            <a:cxnLst/>
            <a:rect l="l" t="t" r="r" b="b"/>
            <a:pathLst>
              <a:path w="3447592" h="1513268">
                <a:moveTo>
                  <a:pt x="0" y="0"/>
                </a:moveTo>
                <a:lnTo>
                  <a:pt x="3447591" y="0"/>
                </a:lnTo>
                <a:lnTo>
                  <a:pt x="3447591" y="1513268"/>
                </a:lnTo>
                <a:lnTo>
                  <a:pt x="0" y="1513268"/>
                </a:lnTo>
                <a:lnTo>
                  <a:pt x="0" y="0"/>
                </a:lnTo>
                <a:close/>
              </a:path>
            </a:pathLst>
          </a:custGeom>
          <a:blipFill>
            <a:blip r:embed="rId4"/>
            <a:stretch>
              <a:fillRect/>
            </a:stretch>
          </a:blipFill>
        </p:spPr>
        <p:txBody>
          <a:bodyPr/>
          <a:lstStyle/>
          <a:p>
            <a:pPr defTabSz="609630"/>
            <a:endParaRPr lang="es-ES" sz="1200">
              <a:solidFill>
                <a:prstClr val="black"/>
              </a:solidFill>
              <a:latin typeface="Calibri"/>
            </a:endParaRPr>
          </a:p>
        </p:txBody>
      </p:sp>
      <p:sp>
        <p:nvSpPr>
          <p:cNvPr id="8" name="Zástupný obsah 3">
            <a:extLst>
              <a:ext uri="{FF2B5EF4-FFF2-40B4-BE49-F238E27FC236}">
                <a16:creationId xmlns:a16="http://schemas.microsoft.com/office/drawing/2014/main" id="{7D0411FC-CC3C-4431-9891-BE02B83D3236}"/>
              </a:ext>
            </a:extLst>
          </p:cNvPr>
          <p:cNvSpPr>
            <a:spLocks noGrp="1"/>
          </p:cNvSpPr>
          <p:nvPr>
            <p:ph idx="1"/>
          </p:nvPr>
        </p:nvSpPr>
        <p:spPr>
          <a:xfrm>
            <a:off x="28407" y="1772882"/>
            <a:ext cx="11005412" cy="630942"/>
          </a:xfrm>
        </p:spPr>
        <p:txBody>
          <a:bodyPr>
            <a:noAutofit/>
          </a:bodyPr>
          <a:lstStyle/>
          <a:p>
            <a:pPr>
              <a:lnSpc>
                <a:spcPct val="110000"/>
              </a:lnSpc>
              <a:buClrTx/>
              <a:buFont typeface="Wingdings" panose="05000000000000000000" pitchFamily="2" charset="2"/>
              <a:buChar char="Ø"/>
            </a:pPr>
            <a:r>
              <a:rPr lang="cs-CZ" sz="3000" b="1" dirty="0">
                <a:effectLst/>
                <a:latin typeface="Arial" panose="020B0604020202020204" pitchFamily="34" charset="0"/>
                <a:ea typeface="Calibri" panose="020F0502020204030204" pitchFamily="34" charset="0"/>
                <a:cs typeface="Arial" panose="020B0604020202020204" pitchFamily="34" charset="0"/>
              </a:rPr>
              <a:t> D</a:t>
            </a:r>
            <a:r>
              <a:rPr lang="en-GB" sz="3000" b="1" dirty="0">
                <a:effectLst/>
                <a:latin typeface="Arial" panose="020B0604020202020204" pitchFamily="34" charset="0"/>
                <a:ea typeface="Calibri" panose="020F0502020204030204" pitchFamily="34" charset="0"/>
                <a:cs typeface="Arial" panose="020B0604020202020204" pitchFamily="34" charset="0"/>
              </a:rPr>
              <a:t>ay to day addressed approach to municipalities </a:t>
            </a:r>
            <a:endParaRPr lang="cs-CZ" sz="3000" b="1" dirty="0">
              <a:latin typeface="Arial" panose="020B0604020202020204" pitchFamily="34" charset="0"/>
              <a:ea typeface="Calibri" panose="020F0502020204030204" pitchFamily="34" charset="0"/>
              <a:cs typeface="Arial" panose="020B0604020202020204" pitchFamily="34" charset="0"/>
            </a:endParaRPr>
          </a:p>
          <a:p>
            <a:pPr>
              <a:lnSpc>
                <a:spcPct val="110000"/>
              </a:lnSpc>
              <a:buClrTx/>
              <a:buFont typeface="Wingdings" panose="05000000000000000000" pitchFamily="2" charset="2"/>
              <a:buChar char="Ø"/>
            </a:pPr>
            <a:endParaRPr lang="cs-CZ" sz="3000" b="1" dirty="0">
              <a:latin typeface="Arial" panose="020B0604020202020204" pitchFamily="34" charset="0"/>
              <a:ea typeface="Calibri" panose="020F0502020204030204" pitchFamily="34" charset="0"/>
              <a:cs typeface="Arial" panose="020B0604020202020204" pitchFamily="34" charset="0"/>
            </a:endParaRPr>
          </a:p>
          <a:p>
            <a:pPr>
              <a:lnSpc>
                <a:spcPct val="110000"/>
              </a:lnSpc>
              <a:buClrTx/>
              <a:buFont typeface="Wingdings" panose="05000000000000000000" pitchFamily="2" charset="2"/>
              <a:buChar char="Ø"/>
            </a:pPr>
            <a:endParaRPr lang="cs-CZ" sz="3000" b="1" dirty="0">
              <a:latin typeface="Arial" panose="020B0604020202020204" pitchFamily="34" charset="0"/>
              <a:ea typeface="Calibri" panose="020F0502020204030204" pitchFamily="34" charset="0"/>
              <a:cs typeface="Arial" panose="020B0604020202020204" pitchFamily="34" charset="0"/>
            </a:endParaRPr>
          </a:p>
          <a:p>
            <a:pPr>
              <a:lnSpc>
                <a:spcPct val="110000"/>
              </a:lnSpc>
              <a:buClrTx/>
              <a:buFont typeface="Wingdings" panose="05000000000000000000" pitchFamily="2" charset="2"/>
              <a:buChar char="Ø"/>
            </a:pPr>
            <a:endParaRPr lang="cs-CZ" sz="3000" b="1" dirty="0">
              <a:latin typeface="Arial" panose="020B0604020202020204" pitchFamily="34" charset="0"/>
              <a:ea typeface="Calibri" panose="020F0502020204030204" pitchFamily="34" charset="0"/>
              <a:cs typeface="Arial" panose="020B0604020202020204" pitchFamily="34" charset="0"/>
            </a:endParaRPr>
          </a:p>
        </p:txBody>
      </p:sp>
      <p:pic>
        <p:nvPicPr>
          <p:cNvPr id="5" name="Obrázek 4" descr="Obsah obrázku text&#10;&#10;Popis byl vytvořen automaticky">
            <a:extLst>
              <a:ext uri="{FF2B5EF4-FFF2-40B4-BE49-F238E27FC236}">
                <a16:creationId xmlns:a16="http://schemas.microsoft.com/office/drawing/2014/main" id="{48D2473D-91D9-4904-A71F-DB0E619654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1798" y="40327"/>
            <a:ext cx="2890202" cy="820817"/>
          </a:xfrm>
          <a:prstGeom prst="rect">
            <a:avLst/>
          </a:prstGeom>
        </p:spPr>
      </p:pic>
      <p:pic>
        <p:nvPicPr>
          <p:cNvPr id="21" name="Obrázek 20" descr="Obsah obrázku text, Písmo, Grafika, logo&#10;&#10;Popis byl vytvořen automaticky">
            <a:extLst>
              <a:ext uri="{FF2B5EF4-FFF2-40B4-BE49-F238E27FC236}">
                <a16:creationId xmlns:a16="http://schemas.microsoft.com/office/drawing/2014/main" id="{EE8C86B9-FF8E-9CED-757F-0F5C2D7D2E1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407" y="5741833"/>
            <a:ext cx="1602216" cy="354719"/>
          </a:xfrm>
          <a:prstGeom prst="rect">
            <a:avLst/>
          </a:prstGeom>
        </p:spPr>
      </p:pic>
      <p:pic>
        <p:nvPicPr>
          <p:cNvPr id="22" name="Obrázek 21" descr="Obsah obrázku text, Písmo, Grafika, logo&#10;&#10;Popis byl vytvořen automaticky">
            <a:extLst>
              <a:ext uri="{FF2B5EF4-FFF2-40B4-BE49-F238E27FC236}">
                <a16:creationId xmlns:a16="http://schemas.microsoft.com/office/drawing/2014/main" id="{54A54210-D78B-554C-E3A5-23EB1A01E2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35" y="6299797"/>
            <a:ext cx="1703983" cy="572321"/>
          </a:xfrm>
          <a:prstGeom prst="rect">
            <a:avLst/>
          </a:prstGeom>
        </p:spPr>
      </p:pic>
      <p:sp>
        <p:nvSpPr>
          <p:cNvPr id="2" name="TextovéPole 1">
            <a:extLst>
              <a:ext uri="{FF2B5EF4-FFF2-40B4-BE49-F238E27FC236}">
                <a16:creationId xmlns:a16="http://schemas.microsoft.com/office/drawing/2014/main" id="{363C8D2A-D985-5F61-9D45-AB55CF55A03D}"/>
              </a:ext>
            </a:extLst>
          </p:cNvPr>
          <p:cNvSpPr txBox="1"/>
          <p:nvPr/>
        </p:nvSpPr>
        <p:spPr>
          <a:xfrm>
            <a:off x="2707830" y="179514"/>
            <a:ext cx="6868288" cy="630942"/>
          </a:xfrm>
          <a:prstGeom prst="rect">
            <a:avLst/>
          </a:prstGeom>
          <a:noFill/>
        </p:spPr>
        <p:txBody>
          <a:bodyPr wrap="square" rtlCol="0">
            <a:spAutoFit/>
          </a:bodyPr>
          <a:lstStyle/>
          <a:p>
            <a:r>
              <a:rPr lang="en-GB" sz="3500" b="1">
                <a:latin typeface="Arial" panose="020B0604020202020204" pitchFamily="34" charset="0"/>
                <a:cs typeface="Arial" panose="020B0604020202020204" pitchFamily="34" charset="0"/>
              </a:rPr>
              <a:t>ePLANET</a:t>
            </a:r>
            <a:r>
              <a:rPr lang="en-GB" sz="3500" b="1" dirty="0">
                <a:latin typeface="Arial" panose="020B0604020202020204" pitchFamily="34" charset="0"/>
                <a:cs typeface="Arial" panose="020B0604020202020204" pitchFamily="34" charset="0"/>
              </a:rPr>
              <a:t> &amp; the Zlín Region</a:t>
            </a:r>
          </a:p>
        </p:txBody>
      </p:sp>
      <p:sp>
        <p:nvSpPr>
          <p:cNvPr id="11" name="Zástupný obsah 3">
            <a:extLst>
              <a:ext uri="{FF2B5EF4-FFF2-40B4-BE49-F238E27FC236}">
                <a16:creationId xmlns:a16="http://schemas.microsoft.com/office/drawing/2014/main" id="{44613E47-D0A0-65B3-EDB7-C12EAA9C0CC4}"/>
              </a:ext>
            </a:extLst>
          </p:cNvPr>
          <p:cNvSpPr txBox="1">
            <a:spLocks/>
          </p:cNvSpPr>
          <p:nvPr/>
        </p:nvSpPr>
        <p:spPr>
          <a:xfrm>
            <a:off x="-32451" y="2746613"/>
            <a:ext cx="8421558" cy="58696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buFont typeface="Wingdings" panose="05000000000000000000" pitchFamily="2" charset="2"/>
              <a:buChar char="Ø"/>
            </a:pPr>
            <a:r>
              <a:rPr lang="en-GB" sz="3000" b="1" dirty="0">
                <a:latin typeface="Arial" panose="020B0604020202020204" pitchFamily="34" charset="0"/>
                <a:ea typeface="Calibri" panose="020F0502020204030204" pitchFamily="34" charset="0"/>
                <a:cs typeface="Arial" panose="020B0604020202020204" pitchFamily="34" charset="0"/>
              </a:rPr>
              <a:t> Independent advisory to municipalities</a:t>
            </a:r>
          </a:p>
          <a:p>
            <a:pPr>
              <a:lnSpc>
                <a:spcPct val="110000"/>
              </a:lnSpc>
              <a:buFont typeface="Wingdings" panose="05000000000000000000" pitchFamily="2" charset="2"/>
              <a:buChar char="Ø"/>
            </a:pPr>
            <a:endParaRPr lang="en-GB" sz="3000" b="1" dirty="0">
              <a:latin typeface="Arial" panose="020B0604020202020204" pitchFamily="34" charset="0"/>
              <a:ea typeface="Calibri" panose="020F0502020204030204" pitchFamily="34" charset="0"/>
              <a:cs typeface="Arial" panose="020B0604020202020204" pitchFamily="34" charset="0"/>
            </a:endParaRPr>
          </a:p>
        </p:txBody>
      </p:sp>
      <p:pic>
        <p:nvPicPr>
          <p:cNvPr id="27" name="Obrázek 26" descr="Obsah obrázku venku, strom, Městská oblast, Letecké snímkování&#10;&#10;Popis byl vytvořen automaticky">
            <a:extLst>
              <a:ext uri="{FF2B5EF4-FFF2-40B4-BE49-F238E27FC236}">
                <a16:creationId xmlns:a16="http://schemas.microsoft.com/office/drawing/2014/main" id="{AC8B9060-EE7B-0AC5-1AD1-7FACD179C97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74952" y="2916936"/>
            <a:ext cx="4122451" cy="3941064"/>
          </a:xfrm>
          <a:prstGeom prst="rect">
            <a:avLst/>
          </a:prstGeom>
        </p:spPr>
      </p:pic>
      <p:sp>
        <p:nvSpPr>
          <p:cNvPr id="28" name="Zástupný obsah 3">
            <a:extLst>
              <a:ext uri="{FF2B5EF4-FFF2-40B4-BE49-F238E27FC236}">
                <a16:creationId xmlns:a16="http://schemas.microsoft.com/office/drawing/2014/main" id="{BC84DD1B-712B-5963-6747-0BAA3D06362A}"/>
              </a:ext>
            </a:extLst>
          </p:cNvPr>
          <p:cNvSpPr txBox="1">
            <a:spLocks/>
          </p:cNvSpPr>
          <p:nvPr/>
        </p:nvSpPr>
        <p:spPr>
          <a:xfrm>
            <a:off x="28407" y="3641132"/>
            <a:ext cx="8421558" cy="58696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buFont typeface="Wingdings" panose="05000000000000000000" pitchFamily="2" charset="2"/>
              <a:buChar char="Ø"/>
            </a:pPr>
            <a:r>
              <a:rPr lang="en-GB" sz="3000" b="1" dirty="0">
                <a:latin typeface="Arial" panose="020B0604020202020204" pitchFamily="34" charset="0"/>
                <a:ea typeface="Calibri" panose="020F0502020204030204" pitchFamily="34" charset="0"/>
                <a:cs typeface="Arial" panose="020B0604020202020204" pitchFamily="34" charset="0"/>
              </a:rPr>
              <a:t> Tool for data governance and sharing</a:t>
            </a:r>
          </a:p>
          <a:p>
            <a:pPr>
              <a:lnSpc>
                <a:spcPct val="110000"/>
              </a:lnSpc>
              <a:buFont typeface="Wingdings" panose="05000000000000000000" pitchFamily="2" charset="2"/>
              <a:buChar char="Ø"/>
            </a:pPr>
            <a:endParaRPr lang="en-GB" sz="3000" b="1" dirty="0">
              <a:latin typeface="Arial" panose="020B0604020202020204" pitchFamily="34" charset="0"/>
              <a:ea typeface="Calibri" panose="020F0502020204030204" pitchFamily="34" charset="0"/>
              <a:cs typeface="Arial" panose="020B0604020202020204" pitchFamily="34" charset="0"/>
            </a:endParaRPr>
          </a:p>
          <a:p>
            <a:pPr>
              <a:lnSpc>
                <a:spcPct val="110000"/>
              </a:lnSpc>
              <a:buFont typeface="Wingdings" panose="05000000000000000000" pitchFamily="2" charset="2"/>
              <a:buChar char="Ø"/>
            </a:pPr>
            <a:endParaRPr lang="en-GB" sz="3000" b="1" dirty="0">
              <a:latin typeface="Arial" panose="020B0604020202020204" pitchFamily="34" charset="0"/>
              <a:ea typeface="Calibri" panose="020F0502020204030204" pitchFamily="34" charset="0"/>
              <a:cs typeface="Arial" panose="020B0604020202020204" pitchFamily="34" charset="0"/>
            </a:endParaRPr>
          </a:p>
          <a:p>
            <a:pPr>
              <a:lnSpc>
                <a:spcPct val="110000"/>
              </a:lnSpc>
              <a:buFont typeface="Wingdings" panose="05000000000000000000" pitchFamily="2" charset="2"/>
              <a:buChar char="Ø"/>
            </a:pPr>
            <a:endParaRPr lang="en-GB" sz="3000" b="1"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05892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ppt_x"/>
                                          </p:val>
                                        </p:tav>
                                        <p:tav tm="100000">
                                          <p:val>
                                            <p:strVal val="#ppt_x"/>
                                          </p:val>
                                        </p:tav>
                                      </p:tavLst>
                                    </p:anim>
                                    <p:anim calcmode="lin" valueType="num">
                                      <p:cBhvr additive="base">
                                        <p:cTn id="2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1" grpId="0"/>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a:extLst>
              <a:ext uri="{FF2B5EF4-FFF2-40B4-BE49-F238E27FC236}">
                <a16:creationId xmlns:a16="http://schemas.microsoft.com/office/drawing/2014/main" id="{BD3AB490-211D-4425-9668-179DF9A5222C}"/>
              </a:ext>
            </a:extLst>
          </p:cNvPr>
          <p:cNvSpPr txBox="1"/>
          <p:nvPr/>
        </p:nvSpPr>
        <p:spPr>
          <a:xfrm>
            <a:off x="1926441" y="2683405"/>
            <a:ext cx="6100618" cy="369332"/>
          </a:xfrm>
          <a:prstGeom prst="rect">
            <a:avLst/>
          </a:prstGeom>
          <a:noFill/>
        </p:spPr>
        <p:txBody>
          <a:bodyPr wrap="square">
            <a:spAutoFit/>
          </a:bodyPr>
          <a:lstStyle/>
          <a:p>
            <a:endParaRPr lang="cs-CZ"/>
          </a:p>
        </p:txBody>
      </p:sp>
      <p:pic>
        <p:nvPicPr>
          <p:cNvPr id="12" name="Obrázek 11" descr="Obsah obrázku text&#10;&#10;Popis byl vytvořen automaticky">
            <a:extLst>
              <a:ext uri="{FF2B5EF4-FFF2-40B4-BE49-F238E27FC236}">
                <a16:creationId xmlns:a16="http://schemas.microsoft.com/office/drawing/2014/main" id="{2767FF09-804B-46D1-8D6D-C6D403657D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966" y="6311930"/>
            <a:ext cx="1901079" cy="392911"/>
          </a:xfrm>
          <a:prstGeom prst="rect">
            <a:avLst/>
          </a:prstGeom>
        </p:spPr>
      </p:pic>
      <p:pic>
        <p:nvPicPr>
          <p:cNvPr id="14" name="Obrázek 13">
            <a:extLst>
              <a:ext uri="{FF2B5EF4-FFF2-40B4-BE49-F238E27FC236}">
                <a16:creationId xmlns:a16="http://schemas.microsoft.com/office/drawing/2014/main" id="{06D13292-E89E-4183-8D56-229A2EE5AB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99904" y="6111173"/>
            <a:ext cx="1901079" cy="660235"/>
          </a:xfrm>
          <a:prstGeom prst="rect">
            <a:avLst/>
          </a:prstGeom>
        </p:spPr>
      </p:pic>
      <p:sp>
        <p:nvSpPr>
          <p:cNvPr id="3" name="AutoShape 2">
            <a:extLst>
              <a:ext uri="{FF2B5EF4-FFF2-40B4-BE49-F238E27FC236}">
                <a16:creationId xmlns:a16="http://schemas.microsoft.com/office/drawing/2014/main" id="{013233B2-E410-6116-C321-07BCFAA23097}"/>
              </a:ext>
            </a:extLst>
          </p:cNvPr>
          <p:cNvSpPr/>
          <p:nvPr/>
        </p:nvSpPr>
        <p:spPr>
          <a:xfrm>
            <a:off x="-20257" y="0"/>
            <a:ext cx="12212257" cy="6873672"/>
          </a:xfrm>
          <a:prstGeom prst="rect">
            <a:avLst/>
          </a:prstGeom>
          <a:solidFill>
            <a:srgbClr val="FFFFFF"/>
          </a:solidFill>
        </p:spPr>
        <p:txBody>
          <a:bodyPr/>
          <a:lstStyle/>
          <a:p>
            <a:pPr defTabSz="609630"/>
            <a:endParaRPr lang="es-ES" sz="1200">
              <a:solidFill>
                <a:prstClr val="black"/>
              </a:solidFill>
              <a:latin typeface="Calibri"/>
            </a:endParaRPr>
          </a:p>
        </p:txBody>
      </p:sp>
      <p:grpSp>
        <p:nvGrpSpPr>
          <p:cNvPr id="4" name="Group 8">
            <a:extLst>
              <a:ext uri="{FF2B5EF4-FFF2-40B4-BE49-F238E27FC236}">
                <a16:creationId xmlns:a16="http://schemas.microsoft.com/office/drawing/2014/main" id="{436661D1-E161-A156-7EB6-E860BB281AED}"/>
              </a:ext>
            </a:extLst>
          </p:cNvPr>
          <p:cNvGrpSpPr/>
          <p:nvPr/>
        </p:nvGrpSpPr>
        <p:grpSpPr>
          <a:xfrm>
            <a:off x="493485" y="71600"/>
            <a:ext cx="1334361" cy="1334361"/>
            <a:chOff x="0" y="0"/>
            <a:chExt cx="2668722" cy="2668722"/>
          </a:xfrm>
        </p:grpSpPr>
        <p:grpSp>
          <p:nvGrpSpPr>
            <p:cNvPr id="6" name="Group 9">
              <a:extLst>
                <a:ext uri="{FF2B5EF4-FFF2-40B4-BE49-F238E27FC236}">
                  <a16:creationId xmlns:a16="http://schemas.microsoft.com/office/drawing/2014/main" id="{744F60FB-308F-D078-8749-539B0310DADB}"/>
                </a:ext>
              </a:extLst>
            </p:cNvPr>
            <p:cNvGrpSpPr/>
            <p:nvPr/>
          </p:nvGrpSpPr>
          <p:grpSpPr>
            <a:xfrm>
              <a:off x="0" y="0"/>
              <a:ext cx="2668722" cy="2668722"/>
              <a:chOff x="0" y="0"/>
              <a:chExt cx="812800" cy="812800"/>
            </a:xfrm>
          </p:grpSpPr>
          <p:sp>
            <p:nvSpPr>
              <p:cNvPr id="16" name="Freeform 10">
                <a:extLst>
                  <a:ext uri="{FF2B5EF4-FFF2-40B4-BE49-F238E27FC236}">
                    <a16:creationId xmlns:a16="http://schemas.microsoft.com/office/drawing/2014/main" id="{53BAE68A-9817-1AF1-4342-E5EDC487A90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3CF0C"/>
              </a:solidFill>
            </p:spPr>
            <p:txBody>
              <a:bodyPr/>
              <a:lstStyle/>
              <a:p>
                <a:pPr defTabSz="609630"/>
                <a:endParaRPr lang="es-ES" sz="1200">
                  <a:solidFill>
                    <a:prstClr val="black"/>
                  </a:solidFill>
                  <a:latin typeface="Calibri"/>
                </a:endParaRPr>
              </a:p>
            </p:txBody>
          </p:sp>
          <p:sp>
            <p:nvSpPr>
              <p:cNvPr id="17" name="TextBox 11">
                <a:extLst>
                  <a:ext uri="{FF2B5EF4-FFF2-40B4-BE49-F238E27FC236}">
                    <a16:creationId xmlns:a16="http://schemas.microsoft.com/office/drawing/2014/main" id="{A9E042EF-F6AE-8C0B-62A8-905C31A5AF10}"/>
                  </a:ext>
                </a:extLst>
              </p:cNvPr>
              <p:cNvSpPr txBox="1"/>
              <p:nvPr/>
            </p:nvSpPr>
            <p:spPr>
              <a:xfrm>
                <a:off x="76200" y="57150"/>
                <a:ext cx="660400" cy="679450"/>
              </a:xfrm>
              <a:prstGeom prst="rect">
                <a:avLst/>
              </a:prstGeom>
            </p:spPr>
            <p:txBody>
              <a:bodyPr lIns="33867" tIns="33867" rIns="33867" bIns="33867" rtlCol="0" anchor="ctr"/>
              <a:lstStyle/>
              <a:p>
                <a:pPr algn="ctr" defTabSz="609630">
                  <a:lnSpc>
                    <a:spcPts val="1491"/>
                  </a:lnSpc>
                </a:pPr>
                <a:endParaRPr sz="1200">
                  <a:solidFill>
                    <a:prstClr val="black"/>
                  </a:solidFill>
                  <a:latin typeface="Calibri"/>
                </a:endParaRPr>
              </a:p>
            </p:txBody>
          </p:sp>
        </p:grpSp>
        <p:grpSp>
          <p:nvGrpSpPr>
            <p:cNvPr id="10" name="Group 12">
              <a:extLst>
                <a:ext uri="{FF2B5EF4-FFF2-40B4-BE49-F238E27FC236}">
                  <a16:creationId xmlns:a16="http://schemas.microsoft.com/office/drawing/2014/main" id="{9C2FE47F-F3B0-AFA6-AF4F-9A2CF7205F8E}"/>
                </a:ext>
              </a:extLst>
            </p:cNvPr>
            <p:cNvGrpSpPr>
              <a:grpSpLocks noChangeAspect="1"/>
            </p:cNvGrpSpPr>
            <p:nvPr/>
          </p:nvGrpSpPr>
          <p:grpSpPr>
            <a:xfrm>
              <a:off x="108989" y="108989"/>
              <a:ext cx="2450755" cy="2450745"/>
              <a:chOff x="0" y="0"/>
              <a:chExt cx="6350000" cy="6349975"/>
            </a:xfrm>
          </p:grpSpPr>
          <p:sp>
            <p:nvSpPr>
              <p:cNvPr id="15" name="Freeform 13">
                <a:extLst>
                  <a:ext uri="{FF2B5EF4-FFF2-40B4-BE49-F238E27FC236}">
                    <a16:creationId xmlns:a16="http://schemas.microsoft.com/office/drawing/2014/main" id="{09EAF65A-02BB-C548-1577-26644C37F499}"/>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5"/>
                <a:stretch>
                  <a:fillRect l="-62993" r="-62993"/>
                </a:stretch>
              </a:blipFill>
            </p:spPr>
            <p:txBody>
              <a:bodyPr/>
              <a:lstStyle/>
              <a:p>
                <a:pPr defTabSz="609630"/>
                <a:endParaRPr lang="es-ES" sz="1200">
                  <a:solidFill>
                    <a:prstClr val="black"/>
                  </a:solidFill>
                  <a:latin typeface="Calibri"/>
                </a:endParaRPr>
              </a:p>
            </p:txBody>
          </p:sp>
        </p:grpSp>
      </p:grpSp>
      <p:sp>
        <p:nvSpPr>
          <p:cNvPr id="18" name="Freeform 7">
            <a:extLst>
              <a:ext uri="{FF2B5EF4-FFF2-40B4-BE49-F238E27FC236}">
                <a16:creationId xmlns:a16="http://schemas.microsoft.com/office/drawing/2014/main" id="{CAD5F855-1C6D-DC3D-DEB8-9E4E15D88019}"/>
              </a:ext>
            </a:extLst>
          </p:cNvPr>
          <p:cNvSpPr/>
          <p:nvPr/>
        </p:nvSpPr>
        <p:spPr>
          <a:xfrm>
            <a:off x="4992777" y="5830307"/>
            <a:ext cx="2298395" cy="1008845"/>
          </a:xfrm>
          <a:custGeom>
            <a:avLst/>
            <a:gdLst/>
            <a:ahLst/>
            <a:cxnLst/>
            <a:rect l="l" t="t" r="r" b="b"/>
            <a:pathLst>
              <a:path w="3447592" h="1513268">
                <a:moveTo>
                  <a:pt x="0" y="0"/>
                </a:moveTo>
                <a:lnTo>
                  <a:pt x="3447591" y="0"/>
                </a:lnTo>
                <a:lnTo>
                  <a:pt x="3447591" y="1513268"/>
                </a:lnTo>
                <a:lnTo>
                  <a:pt x="0" y="1513268"/>
                </a:lnTo>
                <a:lnTo>
                  <a:pt x="0" y="0"/>
                </a:lnTo>
                <a:close/>
              </a:path>
            </a:pathLst>
          </a:custGeom>
          <a:blipFill>
            <a:blip r:embed="rId6"/>
            <a:stretch>
              <a:fillRect/>
            </a:stretch>
          </a:blipFill>
        </p:spPr>
        <p:txBody>
          <a:bodyPr/>
          <a:lstStyle/>
          <a:p>
            <a:pPr defTabSz="609630"/>
            <a:endParaRPr lang="es-ES" sz="1200">
              <a:solidFill>
                <a:prstClr val="black"/>
              </a:solidFill>
              <a:latin typeface="Calibri"/>
            </a:endParaRPr>
          </a:p>
        </p:txBody>
      </p:sp>
      <p:sp>
        <p:nvSpPr>
          <p:cNvPr id="8" name="Zástupný obsah 3">
            <a:extLst>
              <a:ext uri="{FF2B5EF4-FFF2-40B4-BE49-F238E27FC236}">
                <a16:creationId xmlns:a16="http://schemas.microsoft.com/office/drawing/2014/main" id="{7D0411FC-CC3C-4431-9891-BE02B83D3236}"/>
              </a:ext>
            </a:extLst>
          </p:cNvPr>
          <p:cNvSpPr>
            <a:spLocks noGrp="1"/>
          </p:cNvSpPr>
          <p:nvPr>
            <p:ph idx="1"/>
          </p:nvPr>
        </p:nvSpPr>
        <p:spPr>
          <a:xfrm>
            <a:off x="0" y="1391050"/>
            <a:ext cx="12009966" cy="1178265"/>
          </a:xfrm>
        </p:spPr>
        <p:txBody>
          <a:bodyPr>
            <a:noAutofit/>
          </a:bodyPr>
          <a:lstStyle/>
          <a:p>
            <a:pPr>
              <a:lnSpc>
                <a:spcPct val="110000"/>
              </a:lnSpc>
              <a:buClrTx/>
              <a:buFont typeface="Wingdings" panose="05000000000000000000" pitchFamily="2" charset="2"/>
              <a:buChar char="Ø"/>
            </a:pPr>
            <a:r>
              <a:rPr lang="cs-CZ" sz="3000" b="1" dirty="0">
                <a:effectLst/>
                <a:latin typeface="Arial" panose="020B0604020202020204" pitchFamily="34" charset="0"/>
                <a:ea typeface="Times New Roman" panose="02020603050405020304" pitchFamily="18" charset="0"/>
                <a:cs typeface="Arial" panose="020B0604020202020204" pitchFamily="34" charset="0"/>
              </a:rPr>
              <a:t> </a:t>
            </a:r>
            <a:r>
              <a:rPr lang="en-US" sz="3000" b="1" dirty="0">
                <a:effectLst/>
                <a:latin typeface="Arial" panose="020B0604020202020204" pitchFamily="34" charset="0"/>
                <a:ea typeface="Times New Roman" panose="02020603050405020304" pitchFamily="18" charset="0"/>
                <a:cs typeface="Arial" panose="020B0604020202020204" pitchFamily="34" charset="0"/>
              </a:rPr>
              <a:t>Improvements to encourage the development of energy transition policies </a:t>
            </a:r>
            <a:endParaRPr lang="en-US" sz="3000" b="1" dirty="0">
              <a:solidFill>
                <a:schemeClr val="accent5"/>
              </a:solidFill>
              <a:latin typeface="Arial" panose="020B0604020202020204" pitchFamily="34" charset="0"/>
              <a:ea typeface="Calibri" panose="020F0502020204030204" pitchFamily="34" charset="0"/>
              <a:cs typeface="Arial" panose="020B0604020202020204" pitchFamily="34" charset="0"/>
            </a:endParaRPr>
          </a:p>
          <a:p>
            <a:pPr>
              <a:lnSpc>
                <a:spcPct val="110000"/>
              </a:lnSpc>
              <a:buClrTx/>
              <a:buFont typeface="Wingdings" panose="05000000000000000000" pitchFamily="2" charset="2"/>
              <a:buChar char="Ø"/>
            </a:pPr>
            <a:endParaRPr lang="en-US" sz="3000" b="1" dirty="0">
              <a:solidFill>
                <a:schemeClr val="accent5"/>
              </a:solidFill>
              <a:latin typeface="Arial" panose="020B0604020202020204" pitchFamily="34" charset="0"/>
              <a:ea typeface="Calibri" panose="020F0502020204030204" pitchFamily="34" charset="0"/>
              <a:cs typeface="Arial" panose="020B0604020202020204" pitchFamily="34" charset="0"/>
            </a:endParaRPr>
          </a:p>
          <a:p>
            <a:pPr>
              <a:lnSpc>
                <a:spcPct val="110000"/>
              </a:lnSpc>
              <a:buClrTx/>
              <a:buFont typeface="Wingdings" panose="05000000000000000000" pitchFamily="2" charset="2"/>
              <a:buChar char="Ø"/>
            </a:pPr>
            <a:endParaRPr lang="en-US" sz="3000" b="1" dirty="0">
              <a:solidFill>
                <a:schemeClr val="accent5"/>
              </a:solidFill>
              <a:latin typeface="Arial" panose="020B0604020202020204" pitchFamily="34" charset="0"/>
              <a:ea typeface="Calibri" panose="020F0502020204030204" pitchFamily="34" charset="0"/>
              <a:cs typeface="Arial" panose="020B0604020202020204" pitchFamily="34" charset="0"/>
            </a:endParaRPr>
          </a:p>
        </p:txBody>
      </p:sp>
      <p:pic>
        <p:nvPicPr>
          <p:cNvPr id="5" name="Obrázek 4" descr="Obsah obrázku text&#10;&#10;Popis byl vytvořen automaticky">
            <a:extLst>
              <a:ext uri="{FF2B5EF4-FFF2-40B4-BE49-F238E27FC236}">
                <a16:creationId xmlns:a16="http://schemas.microsoft.com/office/drawing/2014/main" id="{48D2473D-91D9-4904-A71F-DB0E6196549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01798" y="3147"/>
            <a:ext cx="2890202" cy="820817"/>
          </a:xfrm>
          <a:prstGeom prst="rect">
            <a:avLst/>
          </a:prstGeom>
        </p:spPr>
      </p:pic>
      <p:pic>
        <p:nvPicPr>
          <p:cNvPr id="21" name="Obrázek 20" descr="Obsah obrázku text, Písmo, Grafika, logo&#10;&#10;Popis byl vytvořen automaticky">
            <a:extLst>
              <a:ext uri="{FF2B5EF4-FFF2-40B4-BE49-F238E27FC236}">
                <a16:creationId xmlns:a16="http://schemas.microsoft.com/office/drawing/2014/main" id="{EE8C86B9-FF8E-9CED-757F-0F5C2D7D2E1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54443" y="4310697"/>
            <a:ext cx="1901079" cy="410713"/>
          </a:xfrm>
          <a:prstGeom prst="rect">
            <a:avLst/>
          </a:prstGeom>
        </p:spPr>
      </p:pic>
      <p:pic>
        <p:nvPicPr>
          <p:cNvPr id="22" name="Obrázek 21" descr="Obsah obrázku text, Písmo, Grafika, logo&#10;&#10;Popis byl vytvořen automaticky">
            <a:extLst>
              <a:ext uri="{FF2B5EF4-FFF2-40B4-BE49-F238E27FC236}">
                <a16:creationId xmlns:a16="http://schemas.microsoft.com/office/drawing/2014/main" id="{54A54210-D78B-554C-E3A5-23EB1A01E21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90923" y="5065109"/>
            <a:ext cx="1989895" cy="668351"/>
          </a:xfrm>
          <a:prstGeom prst="rect">
            <a:avLst/>
          </a:prstGeom>
        </p:spPr>
      </p:pic>
      <p:sp>
        <p:nvSpPr>
          <p:cNvPr id="9" name="Zástupný obsah 3">
            <a:extLst>
              <a:ext uri="{FF2B5EF4-FFF2-40B4-BE49-F238E27FC236}">
                <a16:creationId xmlns:a16="http://schemas.microsoft.com/office/drawing/2014/main" id="{9CB3985F-0B47-C5F2-9C12-7D3630EBF7A5}"/>
              </a:ext>
            </a:extLst>
          </p:cNvPr>
          <p:cNvSpPr txBox="1">
            <a:spLocks/>
          </p:cNvSpPr>
          <p:nvPr/>
        </p:nvSpPr>
        <p:spPr>
          <a:xfrm>
            <a:off x="20257" y="2540132"/>
            <a:ext cx="12080726" cy="11353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Font typeface="Wingdings" panose="05000000000000000000" pitchFamily="2" charset="2"/>
              <a:buChar char="Ø"/>
            </a:pPr>
            <a:r>
              <a:rPr lang="en-GB" sz="3000" b="1" dirty="0">
                <a:latin typeface="Arial" panose="020B0604020202020204" pitchFamily="34" charset="0"/>
                <a:ea typeface="Times New Roman" panose="02020603050405020304" pitchFamily="18" charset="0"/>
                <a:cs typeface="Arial" panose="020B0604020202020204" pitchFamily="34" charset="0"/>
              </a:rPr>
              <a:t> Meeting targets on EU level </a:t>
            </a:r>
          </a:p>
          <a:p>
            <a:pPr marL="0" indent="0">
              <a:lnSpc>
                <a:spcPct val="100000"/>
              </a:lnSpc>
              <a:spcBef>
                <a:spcPts val="0"/>
              </a:spcBef>
              <a:buNone/>
            </a:pPr>
            <a:r>
              <a:rPr lang="en-GB" sz="3000" b="1" dirty="0">
                <a:latin typeface="Arial" panose="020B0604020202020204" pitchFamily="34" charset="0"/>
                <a:ea typeface="Times New Roman" panose="02020603050405020304" pitchFamily="18" charset="0"/>
                <a:cs typeface="Arial" panose="020B0604020202020204" pitchFamily="34" charset="0"/>
              </a:rPr>
              <a:t>    – reduction of emissions by 55 % by 2030</a:t>
            </a:r>
            <a:endParaRPr lang="en-GB" sz="3000" b="1" dirty="0">
              <a:latin typeface="Arial" panose="020B0604020202020204" pitchFamily="34" charset="0"/>
              <a:ea typeface="Calibri" panose="020F0502020204030204" pitchFamily="34" charset="0"/>
              <a:cs typeface="Arial" panose="020B0604020202020204" pitchFamily="34" charset="0"/>
            </a:endParaRPr>
          </a:p>
          <a:p>
            <a:pPr marL="0" indent="0">
              <a:lnSpc>
                <a:spcPct val="100000"/>
              </a:lnSpc>
              <a:spcBef>
                <a:spcPts val="0"/>
              </a:spcBef>
              <a:buNone/>
            </a:pPr>
            <a:endParaRPr lang="en-GB" sz="3000" b="1" dirty="0">
              <a:latin typeface="Arial" panose="020B0604020202020204" pitchFamily="34" charset="0"/>
              <a:ea typeface="Calibri" panose="020F0502020204030204" pitchFamily="34" charset="0"/>
              <a:cs typeface="Arial" panose="020B0604020202020204" pitchFamily="34" charset="0"/>
            </a:endParaRPr>
          </a:p>
          <a:p>
            <a:pPr>
              <a:lnSpc>
                <a:spcPct val="100000"/>
              </a:lnSpc>
              <a:spcBef>
                <a:spcPts val="0"/>
              </a:spcBef>
              <a:buFont typeface="Wingdings" panose="05000000000000000000" pitchFamily="2" charset="2"/>
              <a:buChar char="Ø"/>
            </a:pPr>
            <a:endParaRPr lang="en-GB" sz="3000" b="1" dirty="0">
              <a:latin typeface="Arial" panose="020B0604020202020204" pitchFamily="34" charset="0"/>
              <a:ea typeface="Calibri" panose="020F0502020204030204" pitchFamily="34" charset="0"/>
              <a:cs typeface="Arial" panose="020B0604020202020204" pitchFamily="34" charset="0"/>
            </a:endParaRPr>
          </a:p>
        </p:txBody>
      </p:sp>
      <p:pic>
        <p:nvPicPr>
          <p:cNvPr id="20" name="Obrázek 19" descr="Obsah obrázku venku, mrak, strom, obloha&#10;&#10;Popis byl vytvořen automaticky">
            <a:extLst>
              <a:ext uri="{FF2B5EF4-FFF2-40B4-BE49-F238E27FC236}">
                <a16:creationId xmlns:a16="http://schemas.microsoft.com/office/drawing/2014/main" id="{9DDBCF38-E9FD-DD8F-F028-F276539BE95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257" y="3540783"/>
            <a:ext cx="4471929" cy="3353947"/>
          </a:xfrm>
          <a:prstGeom prst="rect">
            <a:avLst/>
          </a:prstGeom>
        </p:spPr>
      </p:pic>
      <p:pic>
        <p:nvPicPr>
          <p:cNvPr id="26" name="Obrázek 25" descr="Obsah obrázku mrak, venku, obloha, strom&#10;&#10;Popis byl vytvořen automaticky">
            <a:extLst>
              <a:ext uri="{FF2B5EF4-FFF2-40B4-BE49-F238E27FC236}">
                <a16:creationId xmlns:a16="http://schemas.microsoft.com/office/drawing/2014/main" id="{9B142003-5F28-4C90-BF85-DC7C57FDDE1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753641" y="3529231"/>
            <a:ext cx="4438359" cy="3328769"/>
          </a:xfrm>
          <a:prstGeom prst="rect">
            <a:avLst/>
          </a:prstGeom>
        </p:spPr>
      </p:pic>
      <p:sp>
        <p:nvSpPr>
          <p:cNvPr id="27" name="TextovéPole 26">
            <a:extLst>
              <a:ext uri="{FF2B5EF4-FFF2-40B4-BE49-F238E27FC236}">
                <a16:creationId xmlns:a16="http://schemas.microsoft.com/office/drawing/2014/main" id="{58D02463-BB1C-1545-D598-4C94D39C72D6}"/>
              </a:ext>
            </a:extLst>
          </p:cNvPr>
          <p:cNvSpPr txBox="1"/>
          <p:nvPr/>
        </p:nvSpPr>
        <p:spPr>
          <a:xfrm>
            <a:off x="2570838" y="263443"/>
            <a:ext cx="6868288" cy="630942"/>
          </a:xfrm>
          <a:prstGeom prst="rect">
            <a:avLst/>
          </a:prstGeom>
          <a:noFill/>
        </p:spPr>
        <p:txBody>
          <a:bodyPr wrap="square" rtlCol="0">
            <a:spAutoFit/>
          </a:bodyPr>
          <a:lstStyle/>
          <a:p>
            <a:r>
              <a:rPr lang="cs-CZ" sz="3500" b="1" dirty="0" err="1">
                <a:latin typeface="Arial" panose="020B0604020202020204" pitchFamily="34" charset="0"/>
                <a:cs typeface="Arial" panose="020B0604020202020204" pitchFamily="34" charset="0"/>
              </a:rPr>
              <a:t>ePLANET</a:t>
            </a:r>
            <a:r>
              <a:rPr lang="cs-CZ" sz="3500" b="1" dirty="0">
                <a:latin typeface="Arial" panose="020B0604020202020204" pitchFamily="34" charset="0"/>
                <a:cs typeface="Arial" panose="020B0604020202020204" pitchFamily="34" charset="0"/>
              </a:rPr>
              <a:t> </a:t>
            </a:r>
            <a:r>
              <a:rPr lang="en-US" sz="3500" b="1" dirty="0">
                <a:latin typeface="Arial" panose="020B0604020202020204" pitchFamily="34" charset="0"/>
                <a:cs typeface="Arial" panose="020B0604020202020204" pitchFamily="34" charset="0"/>
              </a:rPr>
              <a:t>&amp;</a:t>
            </a:r>
            <a:r>
              <a:rPr lang="cs-CZ" sz="3500" b="1" dirty="0">
                <a:latin typeface="Arial" panose="020B0604020202020204" pitchFamily="34" charset="0"/>
                <a:cs typeface="Arial" panose="020B0604020202020204" pitchFamily="34" charset="0"/>
              </a:rPr>
              <a:t> </a:t>
            </a:r>
            <a:r>
              <a:rPr lang="cs-CZ" sz="3500" b="1" dirty="0" err="1">
                <a:latin typeface="Arial" panose="020B0604020202020204" pitchFamily="34" charset="0"/>
                <a:cs typeface="Arial" panose="020B0604020202020204" pitchFamily="34" charset="0"/>
              </a:rPr>
              <a:t>the</a:t>
            </a:r>
            <a:r>
              <a:rPr lang="cs-CZ" sz="3500" b="1" dirty="0">
                <a:latin typeface="Arial" panose="020B0604020202020204" pitchFamily="34" charset="0"/>
                <a:cs typeface="Arial" panose="020B0604020202020204" pitchFamily="34" charset="0"/>
              </a:rPr>
              <a:t> Zlín Region</a:t>
            </a:r>
          </a:p>
        </p:txBody>
      </p:sp>
    </p:spTree>
    <p:extLst>
      <p:ext uri="{BB962C8B-B14F-4D97-AF65-F5344CB8AC3E}">
        <p14:creationId xmlns:p14="http://schemas.microsoft.com/office/powerpoint/2010/main" val="4163963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a:extLst>
              <a:ext uri="{FF2B5EF4-FFF2-40B4-BE49-F238E27FC236}">
                <a16:creationId xmlns:a16="http://schemas.microsoft.com/office/drawing/2014/main" id="{AEB61340-2434-D01D-F453-6DBC2E2D84D2}"/>
              </a:ext>
            </a:extLst>
          </p:cNvPr>
          <p:cNvGrpSpPr/>
          <p:nvPr/>
        </p:nvGrpSpPr>
        <p:grpSpPr>
          <a:xfrm>
            <a:off x="493485" y="71601"/>
            <a:ext cx="1308421" cy="1297000"/>
            <a:chOff x="0" y="0"/>
            <a:chExt cx="2668722" cy="2668722"/>
          </a:xfrm>
        </p:grpSpPr>
        <p:grpSp>
          <p:nvGrpSpPr>
            <p:cNvPr id="4" name="Group 9">
              <a:extLst>
                <a:ext uri="{FF2B5EF4-FFF2-40B4-BE49-F238E27FC236}">
                  <a16:creationId xmlns:a16="http://schemas.microsoft.com/office/drawing/2014/main" id="{81C9E65B-8146-4EDE-B4C1-F618C796FC58}"/>
                </a:ext>
              </a:extLst>
            </p:cNvPr>
            <p:cNvGrpSpPr/>
            <p:nvPr/>
          </p:nvGrpSpPr>
          <p:grpSpPr>
            <a:xfrm>
              <a:off x="0" y="0"/>
              <a:ext cx="2668722" cy="2668722"/>
              <a:chOff x="0" y="0"/>
              <a:chExt cx="812800" cy="812800"/>
            </a:xfrm>
          </p:grpSpPr>
          <p:sp>
            <p:nvSpPr>
              <p:cNvPr id="7" name="Freeform 10">
                <a:extLst>
                  <a:ext uri="{FF2B5EF4-FFF2-40B4-BE49-F238E27FC236}">
                    <a16:creationId xmlns:a16="http://schemas.microsoft.com/office/drawing/2014/main" id="{9D46A391-D1CF-016E-F1BD-21B7F2CCD91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3CF0C"/>
              </a:solidFill>
            </p:spPr>
            <p:txBody>
              <a:bodyPr/>
              <a:lstStyle/>
              <a:p>
                <a:pPr defTabSz="609630"/>
                <a:endParaRPr lang="es-ES" sz="1200">
                  <a:solidFill>
                    <a:prstClr val="black"/>
                  </a:solidFill>
                  <a:latin typeface="Calibri"/>
                </a:endParaRPr>
              </a:p>
            </p:txBody>
          </p:sp>
          <p:sp>
            <p:nvSpPr>
              <p:cNvPr id="8" name="TextBox 11">
                <a:extLst>
                  <a:ext uri="{FF2B5EF4-FFF2-40B4-BE49-F238E27FC236}">
                    <a16:creationId xmlns:a16="http://schemas.microsoft.com/office/drawing/2014/main" id="{AFB24DAC-D5A8-9C8C-DA2B-C6C80D94D165}"/>
                  </a:ext>
                </a:extLst>
              </p:cNvPr>
              <p:cNvSpPr txBox="1"/>
              <p:nvPr/>
            </p:nvSpPr>
            <p:spPr>
              <a:xfrm>
                <a:off x="76200" y="57150"/>
                <a:ext cx="660400" cy="679450"/>
              </a:xfrm>
              <a:prstGeom prst="rect">
                <a:avLst/>
              </a:prstGeom>
            </p:spPr>
            <p:txBody>
              <a:bodyPr lIns="33867" tIns="33867" rIns="33867" bIns="33867" rtlCol="0" anchor="ctr"/>
              <a:lstStyle/>
              <a:p>
                <a:pPr algn="ctr" defTabSz="609630">
                  <a:lnSpc>
                    <a:spcPts val="1491"/>
                  </a:lnSpc>
                </a:pPr>
                <a:endParaRPr sz="1200">
                  <a:solidFill>
                    <a:prstClr val="black"/>
                  </a:solidFill>
                  <a:latin typeface="Calibri"/>
                </a:endParaRPr>
              </a:p>
            </p:txBody>
          </p:sp>
        </p:grpSp>
        <p:grpSp>
          <p:nvGrpSpPr>
            <p:cNvPr id="5" name="Group 12">
              <a:extLst>
                <a:ext uri="{FF2B5EF4-FFF2-40B4-BE49-F238E27FC236}">
                  <a16:creationId xmlns:a16="http://schemas.microsoft.com/office/drawing/2014/main" id="{041F2032-EB9F-3DEC-2901-D7C3644C917E}"/>
                </a:ext>
              </a:extLst>
            </p:cNvPr>
            <p:cNvGrpSpPr>
              <a:grpSpLocks noChangeAspect="1"/>
            </p:cNvGrpSpPr>
            <p:nvPr/>
          </p:nvGrpSpPr>
          <p:grpSpPr>
            <a:xfrm>
              <a:off x="108989" y="108989"/>
              <a:ext cx="2450755" cy="2450745"/>
              <a:chOff x="0" y="0"/>
              <a:chExt cx="6350000" cy="6349975"/>
            </a:xfrm>
          </p:grpSpPr>
          <p:sp>
            <p:nvSpPr>
              <p:cNvPr id="6" name="Freeform 13">
                <a:extLst>
                  <a:ext uri="{FF2B5EF4-FFF2-40B4-BE49-F238E27FC236}">
                    <a16:creationId xmlns:a16="http://schemas.microsoft.com/office/drawing/2014/main" id="{2E14C786-7DAF-32A7-A141-2B2EE8516E82}"/>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62993" r="-62993"/>
                </a:stretch>
              </a:blipFill>
            </p:spPr>
            <p:txBody>
              <a:bodyPr/>
              <a:lstStyle/>
              <a:p>
                <a:pPr defTabSz="609630"/>
                <a:endParaRPr lang="es-ES" sz="1200">
                  <a:solidFill>
                    <a:prstClr val="black"/>
                  </a:solidFill>
                  <a:latin typeface="Calibri"/>
                </a:endParaRPr>
              </a:p>
            </p:txBody>
          </p:sp>
        </p:grpSp>
      </p:grpSp>
      <p:sp>
        <p:nvSpPr>
          <p:cNvPr id="9" name="Freeform 7">
            <a:extLst>
              <a:ext uri="{FF2B5EF4-FFF2-40B4-BE49-F238E27FC236}">
                <a16:creationId xmlns:a16="http://schemas.microsoft.com/office/drawing/2014/main" id="{2F92E361-6B0E-BF61-21A8-E7F56A2933DC}"/>
              </a:ext>
            </a:extLst>
          </p:cNvPr>
          <p:cNvSpPr/>
          <p:nvPr/>
        </p:nvSpPr>
        <p:spPr>
          <a:xfrm>
            <a:off x="5145460" y="5981502"/>
            <a:ext cx="1901079" cy="802737"/>
          </a:xfrm>
          <a:custGeom>
            <a:avLst/>
            <a:gdLst/>
            <a:ahLst/>
            <a:cxnLst/>
            <a:rect l="l" t="t" r="r" b="b"/>
            <a:pathLst>
              <a:path w="3447592" h="1513268">
                <a:moveTo>
                  <a:pt x="0" y="0"/>
                </a:moveTo>
                <a:lnTo>
                  <a:pt x="3447591" y="0"/>
                </a:lnTo>
                <a:lnTo>
                  <a:pt x="3447591" y="1513268"/>
                </a:lnTo>
                <a:lnTo>
                  <a:pt x="0" y="1513268"/>
                </a:lnTo>
                <a:lnTo>
                  <a:pt x="0" y="0"/>
                </a:lnTo>
                <a:close/>
              </a:path>
            </a:pathLst>
          </a:custGeom>
          <a:blipFill>
            <a:blip r:embed="rId4"/>
            <a:stretch>
              <a:fillRect/>
            </a:stretch>
          </a:blipFill>
        </p:spPr>
        <p:txBody>
          <a:bodyPr/>
          <a:lstStyle/>
          <a:p>
            <a:pPr defTabSz="609630"/>
            <a:endParaRPr lang="es-ES" sz="1200">
              <a:solidFill>
                <a:prstClr val="black"/>
              </a:solidFill>
              <a:latin typeface="Calibri"/>
            </a:endParaRPr>
          </a:p>
        </p:txBody>
      </p:sp>
      <p:pic>
        <p:nvPicPr>
          <p:cNvPr id="10" name="Obrázek 9" descr="Obsah obrázku text&#10;&#10;Popis byl vytvořen automaticky">
            <a:extLst>
              <a:ext uri="{FF2B5EF4-FFF2-40B4-BE49-F238E27FC236}">
                <a16:creationId xmlns:a16="http://schemas.microsoft.com/office/drawing/2014/main" id="{38AF0BBB-B67B-1BAA-D5C9-DE0583AFDF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1798" y="0"/>
            <a:ext cx="2890202" cy="820817"/>
          </a:xfrm>
          <a:prstGeom prst="rect">
            <a:avLst/>
          </a:prstGeom>
        </p:spPr>
      </p:pic>
      <p:sp>
        <p:nvSpPr>
          <p:cNvPr id="12" name="TextovéPole 11">
            <a:extLst>
              <a:ext uri="{FF2B5EF4-FFF2-40B4-BE49-F238E27FC236}">
                <a16:creationId xmlns:a16="http://schemas.microsoft.com/office/drawing/2014/main" id="{7344F040-B5BD-F86B-1DD1-1C600A29260A}"/>
              </a:ext>
            </a:extLst>
          </p:cNvPr>
          <p:cNvSpPr txBox="1"/>
          <p:nvPr/>
        </p:nvSpPr>
        <p:spPr>
          <a:xfrm>
            <a:off x="725319" y="1429031"/>
            <a:ext cx="4439378" cy="707886"/>
          </a:xfrm>
          <a:prstGeom prst="rect">
            <a:avLst/>
          </a:prstGeom>
          <a:noFill/>
        </p:spPr>
        <p:txBody>
          <a:bodyPr wrap="square" rtlCol="0">
            <a:spAutoFit/>
          </a:bodyPr>
          <a:lstStyle/>
          <a:p>
            <a:r>
              <a:rPr lang="en-GB" sz="2000" b="1"/>
              <a:t>Identification of buildings including their energy consumption</a:t>
            </a:r>
          </a:p>
        </p:txBody>
      </p:sp>
      <p:sp>
        <p:nvSpPr>
          <p:cNvPr id="13" name="TextovéPole 12">
            <a:extLst>
              <a:ext uri="{FF2B5EF4-FFF2-40B4-BE49-F238E27FC236}">
                <a16:creationId xmlns:a16="http://schemas.microsoft.com/office/drawing/2014/main" id="{F1B0D574-F64F-5E94-0B05-F10AF0A3256C}"/>
              </a:ext>
            </a:extLst>
          </p:cNvPr>
          <p:cNvSpPr txBox="1"/>
          <p:nvPr/>
        </p:nvSpPr>
        <p:spPr>
          <a:xfrm>
            <a:off x="6785582" y="1368620"/>
            <a:ext cx="5136777" cy="923330"/>
          </a:xfrm>
          <a:prstGeom prst="rect">
            <a:avLst/>
          </a:prstGeom>
          <a:noFill/>
        </p:spPr>
        <p:txBody>
          <a:bodyPr wrap="square" rtlCol="0">
            <a:spAutoFit/>
          </a:bodyPr>
          <a:lstStyle/>
          <a:p>
            <a:r>
              <a:rPr lang="en-GB" dirty="0"/>
              <a:t>Example of energy management visualisation in </a:t>
            </a:r>
            <a:r>
              <a:rPr lang="en-GB" b="1" u="sng" dirty="0">
                <a:solidFill>
                  <a:srgbClr val="FF0000"/>
                </a:solidFill>
              </a:rPr>
              <a:t>UC 2 - Performance of public building stock</a:t>
            </a:r>
          </a:p>
          <a:p>
            <a:r>
              <a:rPr lang="en-GB" dirty="0"/>
              <a:t>(monthly and yearly consumption)</a:t>
            </a:r>
          </a:p>
        </p:txBody>
      </p:sp>
      <p:pic>
        <p:nvPicPr>
          <p:cNvPr id="14" name="Obrázek 13" descr="Obsah obrázku text, Písmo, Grafika, logo&#10;&#10;Popis byl vytvořen automaticky">
            <a:extLst>
              <a:ext uri="{FF2B5EF4-FFF2-40B4-BE49-F238E27FC236}">
                <a16:creationId xmlns:a16="http://schemas.microsoft.com/office/drawing/2014/main" id="{3828348E-5C19-9FE0-4398-131C10571A6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68685" y="6382871"/>
            <a:ext cx="1901079" cy="444659"/>
          </a:xfrm>
          <a:prstGeom prst="rect">
            <a:avLst/>
          </a:prstGeom>
        </p:spPr>
      </p:pic>
      <p:pic>
        <p:nvPicPr>
          <p:cNvPr id="15" name="Obrázek 14" descr="Obsah obrázku text, Písmo, Grafika, logo&#10;&#10;Popis byl vytvořen automaticky">
            <a:extLst>
              <a:ext uri="{FF2B5EF4-FFF2-40B4-BE49-F238E27FC236}">
                <a16:creationId xmlns:a16="http://schemas.microsoft.com/office/drawing/2014/main" id="{72DE6806-31D8-CD9E-F82C-24E74C741AC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34" y="6299797"/>
            <a:ext cx="1559446" cy="572321"/>
          </a:xfrm>
          <a:prstGeom prst="rect">
            <a:avLst/>
          </a:prstGeom>
        </p:spPr>
      </p:pic>
      <p:pic>
        <p:nvPicPr>
          <p:cNvPr id="17" name="Obrázek 16">
            <a:extLst>
              <a:ext uri="{FF2B5EF4-FFF2-40B4-BE49-F238E27FC236}">
                <a16:creationId xmlns:a16="http://schemas.microsoft.com/office/drawing/2014/main" id="{339827E4-5B3F-6507-D97A-10B0DE17EF17}"/>
              </a:ext>
            </a:extLst>
          </p:cNvPr>
          <p:cNvPicPr>
            <a:picLocks noChangeAspect="1"/>
          </p:cNvPicPr>
          <p:nvPr/>
        </p:nvPicPr>
        <p:blipFill>
          <a:blip r:embed="rId8"/>
          <a:stretch>
            <a:fillRect/>
          </a:stretch>
        </p:blipFill>
        <p:spPr>
          <a:xfrm>
            <a:off x="778489" y="2232041"/>
            <a:ext cx="4205887" cy="3972632"/>
          </a:xfrm>
          <a:prstGeom prst="rect">
            <a:avLst/>
          </a:prstGeom>
        </p:spPr>
      </p:pic>
      <p:pic>
        <p:nvPicPr>
          <p:cNvPr id="19" name="Obrázek 18">
            <a:extLst>
              <a:ext uri="{FF2B5EF4-FFF2-40B4-BE49-F238E27FC236}">
                <a16:creationId xmlns:a16="http://schemas.microsoft.com/office/drawing/2014/main" id="{F4972365-F2F2-E44F-5559-B97C14171B7F}"/>
              </a:ext>
            </a:extLst>
          </p:cNvPr>
          <p:cNvPicPr>
            <a:picLocks noChangeAspect="1"/>
          </p:cNvPicPr>
          <p:nvPr/>
        </p:nvPicPr>
        <p:blipFill>
          <a:blip r:embed="rId9"/>
          <a:stretch>
            <a:fillRect/>
          </a:stretch>
        </p:blipFill>
        <p:spPr>
          <a:xfrm>
            <a:off x="6856975" y="2291950"/>
            <a:ext cx="4653334" cy="3661971"/>
          </a:xfrm>
          <a:prstGeom prst="rect">
            <a:avLst/>
          </a:prstGeom>
        </p:spPr>
      </p:pic>
      <p:sp>
        <p:nvSpPr>
          <p:cNvPr id="20" name="TextovéPole 19">
            <a:extLst>
              <a:ext uri="{FF2B5EF4-FFF2-40B4-BE49-F238E27FC236}">
                <a16:creationId xmlns:a16="http://schemas.microsoft.com/office/drawing/2014/main" id="{11F568F0-C7D1-2690-23FD-B346A5A3A31B}"/>
              </a:ext>
            </a:extLst>
          </p:cNvPr>
          <p:cNvSpPr txBox="1"/>
          <p:nvPr/>
        </p:nvSpPr>
        <p:spPr>
          <a:xfrm>
            <a:off x="2317087" y="81546"/>
            <a:ext cx="7122038" cy="1169551"/>
          </a:xfrm>
          <a:prstGeom prst="rect">
            <a:avLst/>
          </a:prstGeom>
          <a:noFill/>
        </p:spPr>
        <p:txBody>
          <a:bodyPr wrap="square" rtlCol="0">
            <a:spAutoFit/>
          </a:bodyPr>
          <a:lstStyle/>
          <a:p>
            <a:pPr algn="ctr"/>
            <a:r>
              <a:rPr lang="en-GB" sz="3500" b="1" dirty="0">
                <a:latin typeface="Arial" panose="020B0604020202020204" pitchFamily="34" charset="0"/>
                <a:cs typeface="Arial" panose="020B0604020202020204" pitchFamily="34" charset="0"/>
              </a:rPr>
              <a:t>ePLANET Platform </a:t>
            </a:r>
            <a:br>
              <a:rPr lang="en-GB" sz="3500" b="1" dirty="0">
                <a:latin typeface="Arial" panose="020B0604020202020204" pitchFamily="34" charset="0"/>
                <a:cs typeface="Arial" panose="020B0604020202020204" pitchFamily="34" charset="0"/>
              </a:rPr>
            </a:br>
            <a:r>
              <a:rPr lang="en-GB" sz="3500" b="1" dirty="0">
                <a:latin typeface="Arial" panose="020B0604020202020204" pitchFamily="34" charset="0"/>
                <a:cs typeface="Arial" panose="020B0604020202020204" pitchFamily="34" charset="0"/>
              </a:rPr>
              <a:t>in the Zlín Region</a:t>
            </a:r>
          </a:p>
        </p:txBody>
      </p:sp>
    </p:spTree>
    <p:extLst>
      <p:ext uri="{BB962C8B-B14F-4D97-AF65-F5344CB8AC3E}">
        <p14:creationId xmlns:p14="http://schemas.microsoft.com/office/powerpoint/2010/main" val="1418860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a:extLst>
              <a:ext uri="{FF2B5EF4-FFF2-40B4-BE49-F238E27FC236}">
                <a16:creationId xmlns:a16="http://schemas.microsoft.com/office/drawing/2014/main" id="{AEB61340-2434-D01D-F453-6DBC2E2D84D2}"/>
              </a:ext>
            </a:extLst>
          </p:cNvPr>
          <p:cNvGrpSpPr/>
          <p:nvPr/>
        </p:nvGrpSpPr>
        <p:grpSpPr>
          <a:xfrm>
            <a:off x="493485" y="71600"/>
            <a:ext cx="1334361" cy="1334361"/>
            <a:chOff x="0" y="0"/>
            <a:chExt cx="2668722" cy="2668722"/>
          </a:xfrm>
        </p:grpSpPr>
        <p:grpSp>
          <p:nvGrpSpPr>
            <p:cNvPr id="4" name="Group 9">
              <a:extLst>
                <a:ext uri="{FF2B5EF4-FFF2-40B4-BE49-F238E27FC236}">
                  <a16:creationId xmlns:a16="http://schemas.microsoft.com/office/drawing/2014/main" id="{81C9E65B-8146-4EDE-B4C1-F618C796FC58}"/>
                </a:ext>
              </a:extLst>
            </p:cNvPr>
            <p:cNvGrpSpPr/>
            <p:nvPr/>
          </p:nvGrpSpPr>
          <p:grpSpPr>
            <a:xfrm>
              <a:off x="0" y="0"/>
              <a:ext cx="2668722" cy="2668722"/>
              <a:chOff x="0" y="0"/>
              <a:chExt cx="812800" cy="812800"/>
            </a:xfrm>
          </p:grpSpPr>
          <p:sp>
            <p:nvSpPr>
              <p:cNvPr id="7" name="Freeform 10">
                <a:extLst>
                  <a:ext uri="{FF2B5EF4-FFF2-40B4-BE49-F238E27FC236}">
                    <a16:creationId xmlns:a16="http://schemas.microsoft.com/office/drawing/2014/main" id="{9D46A391-D1CF-016E-F1BD-21B7F2CCD91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3CF0C"/>
              </a:solidFill>
            </p:spPr>
            <p:txBody>
              <a:bodyPr/>
              <a:lstStyle/>
              <a:p>
                <a:pPr defTabSz="609630"/>
                <a:endParaRPr lang="es-ES" sz="1200">
                  <a:solidFill>
                    <a:prstClr val="black"/>
                  </a:solidFill>
                  <a:latin typeface="Calibri"/>
                </a:endParaRPr>
              </a:p>
            </p:txBody>
          </p:sp>
          <p:sp>
            <p:nvSpPr>
              <p:cNvPr id="8" name="TextBox 11">
                <a:extLst>
                  <a:ext uri="{FF2B5EF4-FFF2-40B4-BE49-F238E27FC236}">
                    <a16:creationId xmlns:a16="http://schemas.microsoft.com/office/drawing/2014/main" id="{AFB24DAC-D5A8-9C8C-DA2B-C6C80D94D165}"/>
                  </a:ext>
                </a:extLst>
              </p:cNvPr>
              <p:cNvSpPr txBox="1"/>
              <p:nvPr/>
            </p:nvSpPr>
            <p:spPr>
              <a:xfrm>
                <a:off x="76200" y="57150"/>
                <a:ext cx="660400" cy="679450"/>
              </a:xfrm>
              <a:prstGeom prst="rect">
                <a:avLst/>
              </a:prstGeom>
            </p:spPr>
            <p:txBody>
              <a:bodyPr lIns="33867" tIns="33867" rIns="33867" bIns="33867" rtlCol="0" anchor="ctr"/>
              <a:lstStyle/>
              <a:p>
                <a:pPr algn="ctr" defTabSz="609630">
                  <a:lnSpc>
                    <a:spcPts val="1491"/>
                  </a:lnSpc>
                </a:pPr>
                <a:endParaRPr sz="1200">
                  <a:solidFill>
                    <a:prstClr val="black"/>
                  </a:solidFill>
                  <a:latin typeface="Calibri"/>
                </a:endParaRPr>
              </a:p>
            </p:txBody>
          </p:sp>
        </p:grpSp>
        <p:grpSp>
          <p:nvGrpSpPr>
            <p:cNvPr id="5" name="Group 12">
              <a:extLst>
                <a:ext uri="{FF2B5EF4-FFF2-40B4-BE49-F238E27FC236}">
                  <a16:creationId xmlns:a16="http://schemas.microsoft.com/office/drawing/2014/main" id="{041F2032-EB9F-3DEC-2901-D7C3644C917E}"/>
                </a:ext>
              </a:extLst>
            </p:cNvPr>
            <p:cNvGrpSpPr>
              <a:grpSpLocks noChangeAspect="1"/>
            </p:cNvGrpSpPr>
            <p:nvPr/>
          </p:nvGrpSpPr>
          <p:grpSpPr>
            <a:xfrm>
              <a:off x="108989" y="108989"/>
              <a:ext cx="2450755" cy="2450745"/>
              <a:chOff x="0" y="0"/>
              <a:chExt cx="6350000" cy="6349975"/>
            </a:xfrm>
          </p:grpSpPr>
          <p:sp>
            <p:nvSpPr>
              <p:cNvPr id="6" name="Freeform 13">
                <a:extLst>
                  <a:ext uri="{FF2B5EF4-FFF2-40B4-BE49-F238E27FC236}">
                    <a16:creationId xmlns:a16="http://schemas.microsoft.com/office/drawing/2014/main" id="{2E14C786-7DAF-32A7-A141-2B2EE8516E82}"/>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62993" r="-62993"/>
                </a:stretch>
              </a:blipFill>
            </p:spPr>
            <p:txBody>
              <a:bodyPr/>
              <a:lstStyle/>
              <a:p>
                <a:pPr defTabSz="609630"/>
                <a:endParaRPr lang="es-ES" sz="1200">
                  <a:solidFill>
                    <a:prstClr val="black"/>
                  </a:solidFill>
                  <a:latin typeface="Calibri"/>
                </a:endParaRPr>
              </a:p>
            </p:txBody>
          </p:sp>
        </p:grpSp>
      </p:grpSp>
      <p:sp>
        <p:nvSpPr>
          <p:cNvPr id="9" name="Freeform 7">
            <a:extLst>
              <a:ext uri="{FF2B5EF4-FFF2-40B4-BE49-F238E27FC236}">
                <a16:creationId xmlns:a16="http://schemas.microsoft.com/office/drawing/2014/main" id="{2F92E361-6B0E-BF61-21A8-E7F56A2933DC}"/>
              </a:ext>
            </a:extLst>
          </p:cNvPr>
          <p:cNvSpPr/>
          <p:nvPr/>
        </p:nvSpPr>
        <p:spPr>
          <a:xfrm>
            <a:off x="9483490" y="972958"/>
            <a:ext cx="2298395" cy="1008845"/>
          </a:xfrm>
          <a:custGeom>
            <a:avLst/>
            <a:gdLst/>
            <a:ahLst/>
            <a:cxnLst/>
            <a:rect l="l" t="t" r="r" b="b"/>
            <a:pathLst>
              <a:path w="3447592" h="1513268">
                <a:moveTo>
                  <a:pt x="0" y="0"/>
                </a:moveTo>
                <a:lnTo>
                  <a:pt x="3447591" y="0"/>
                </a:lnTo>
                <a:lnTo>
                  <a:pt x="3447591" y="1513268"/>
                </a:lnTo>
                <a:lnTo>
                  <a:pt x="0" y="1513268"/>
                </a:lnTo>
                <a:lnTo>
                  <a:pt x="0" y="0"/>
                </a:lnTo>
                <a:close/>
              </a:path>
            </a:pathLst>
          </a:custGeom>
          <a:blipFill>
            <a:blip r:embed="rId4"/>
            <a:stretch>
              <a:fillRect/>
            </a:stretch>
          </a:blipFill>
        </p:spPr>
        <p:txBody>
          <a:bodyPr/>
          <a:lstStyle/>
          <a:p>
            <a:pPr defTabSz="609630"/>
            <a:endParaRPr lang="es-ES" sz="1200">
              <a:solidFill>
                <a:prstClr val="black"/>
              </a:solidFill>
              <a:latin typeface="Calibri"/>
            </a:endParaRPr>
          </a:p>
        </p:txBody>
      </p:sp>
      <p:pic>
        <p:nvPicPr>
          <p:cNvPr id="10" name="Obrázek 9" descr="Obsah obrázku text&#10;&#10;Popis byl vytvořen automaticky">
            <a:extLst>
              <a:ext uri="{FF2B5EF4-FFF2-40B4-BE49-F238E27FC236}">
                <a16:creationId xmlns:a16="http://schemas.microsoft.com/office/drawing/2014/main" id="{38AF0BBB-B67B-1BAA-D5C9-DE0583AFDF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87587" y="85374"/>
            <a:ext cx="2890202" cy="820817"/>
          </a:xfrm>
          <a:prstGeom prst="rect">
            <a:avLst/>
          </a:prstGeom>
        </p:spPr>
      </p:pic>
      <p:sp>
        <p:nvSpPr>
          <p:cNvPr id="12" name="TextovéPole 11">
            <a:extLst>
              <a:ext uri="{FF2B5EF4-FFF2-40B4-BE49-F238E27FC236}">
                <a16:creationId xmlns:a16="http://schemas.microsoft.com/office/drawing/2014/main" id="{7344F040-B5BD-F86B-1DD1-1C600A29260A}"/>
              </a:ext>
            </a:extLst>
          </p:cNvPr>
          <p:cNvSpPr txBox="1"/>
          <p:nvPr/>
        </p:nvSpPr>
        <p:spPr>
          <a:xfrm>
            <a:off x="4517747" y="1520138"/>
            <a:ext cx="3282010" cy="461665"/>
          </a:xfrm>
          <a:prstGeom prst="rect">
            <a:avLst/>
          </a:prstGeom>
          <a:noFill/>
        </p:spPr>
        <p:txBody>
          <a:bodyPr wrap="square" rtlCol="0">
            <a:spAutoFit/>
          </a:bodyPr>
          <a:lstStyle/>
          <a:p>
            <a:r>
              <a:rPr lang="cs-CZ" sz="2400" b="1" dirty="0" err="1">
                <a:solidFill>
                  <a:srgbClr val="FF0000"/>
                </a:solidFill>
              </a:rPr>
              <a:t>Energy</a:t>
            </a:r>
            <a:r>
              <a:rPr lang="cs-CZ" sz="2400" b="1" dirty="0">
                <a:solidFill>
                  <a:srgbClr val="FF0000"/>
                </a:solidFill>
              </a:rPr>
              <a:t> management</a:t>
            </a:r>
          </a:p>
        </p:txBody>
      </p:sp>
      <p:pic>
        <p:nvPicPr>
          <p:cNvPr id="14" name="Obrázek 13" descr="Obsah obrázku text, Písmo, Grafika, logo&#10;&#10;Popis byl vytvořen automaticky">
            <a:extLst>
              <a:ext uri="{FF2B5EF4-FFF2-40B4-BE49-F238E27FC236}">
                <a16:creationId xmlns:a16="http://schemas.microsoft.com/office/drawing/2014/main" id="{3828348E-5C19-9FE0-4398-131C10571A6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68685" y="6390335"/>
            <a:ext cx="1901079" cy="437195"/>
          </a:xfrm>
          <a:prstGeom prst="rect">
            <a:avLst/>
          </a:prstGeom>
        </p:spPr>
      </p:pic>
      <p:pic>
        <p:nvPicPr>
          <p:cNvPr id="15" name="Obrázek 14" descr="Obsah obrázku text, Písmo, Grafika, logo&#10;&#10;Popis byl vytvořen automaticky">
            <a:extLst>
              <a:ext uri="{FF2B5EF4-FFF2-40B4-BE49-F238E27FC236}">
                <a16:creationId xmlns:a16="http://schemas.microsoft.com/office/drawing/2014/main" id="{72DE6806-31D8-CD9E-F82C-24E74C741AC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6297250"/>
            <a:ext cx="1559446" cy="572321"/>
          </a:xfrm>
          <a:prstGeom prst="rect">
            <a:avLst/>
          </a:prstGeom>
        </p:spPr>
      </p:pic>
      <p:pic>
        <p:nvPicPr>
          <p:cNvPr id="3" name="Zástupný symbol pro obsah 4">
            <a:extLst>
              <a:ext uri="{FF2B5EF4-FFF2-40B4-BE49-F238E27FC236}">
                <a16:creationId xmlns:a16="http://schemas.microsoft.com/office/drawing/2014/main" id="{0C157FE6-3812-53DF-BCE6-B9298102427F}"/>
              </a:ext>
            </a:extLst>
          </p:cNvPr>
          <p:cNvPicPr>
            <a:picLocks noChangeAspect="1"/>
          </p:cNvPicPr>
          <p:nvPr/>
        </p:nvPicPr>
        <p:blipFill>
          <a:blip r:embed="rId8" cstate="screen">
            <a:extLst>
              <a:ext uri="{28A0092B-C50C-407E-A947-70E740481C1C}">
                <a14:useLocalDpi xmlns:a14="http://schemas.microsoft.com/office/drawing/2010/main" val="0"/>
              </a:ext>
            </a:extLst>
          </a:blip>
          <a:srcRect/>
          <a:stretch/>
        </p:blipFill>
        <p:spPr>
          <a:xfrm>
            <a:off x="0" y="71600"/>
            <a:ext cx="3388659" cy="2772265"/>
          </a:xfrm>
          <a:prstGeom prst="rect">
            <a:avLst/>
          </a:prstGeom>
        </p:spPr>
      </p:pic>
      <p:graphicFrame>
        <p:nvGraphicFramePr>
          <p:cNvPr id="11" name="Zástupný obsah 3">
            <a:extLst>
              <a:ext uri="{FF2B5EF4-FFF2-40B4-BE49-F238E27FC236}">
                <a16:creationId xmlns:a16="http://schemas.microsoft.com/office/drawing/2014/main" id="{7E5D9B14-7C6B-2221-3A66-BA901089A610}"/>
              </a:ext>
            </a:extLst>
          </p:cNvPr>
          <p:cNvGraphicFramePr>
            <a:graphicFrameLocks/>
          </p:cNvGraphicFramePr>
          <p:nvPr>
            <p:extLst>
              <p:ext uri="{D42A27DB-BD31-4B8C-83A1-F6EECF244321}">
                <p14:modId xmlns:p14="http://schemas.microsoft.com/office/powerpoint/2010/main" val="530582899"/>
              </p:ext>
            </p:extLst>
          </p:nvPr>
        </p:nvGraphicFramePr>
        <p:xfrm>
          <a:off x="1452033" y="2972243"/>
          <a:ext cx="10033949" cy="3418092"/>
        </p:xfrm>
        <a:graphic>
          <a:graphicData uri="http://schemas.openxmlformats.org/drawingml/2006/chart">
            <c:chart xmlns:c="http://schemas.openxmlformats.org/drawingml/2006/chart" xmlns:r="http://schemas.openxmlformats.org/officeDocument/2006/relationships" r:id="rId9"/>
          </a:graphicData>
        </a:graphic>
      </p:graphicFrame>
      <p:sp>
        <p:nvSpPr>
          <p:cNvPr id="13" name="TextovéPole 12">
            <a:extLst>
              <a:ext uri="{FF2B5EF4-FFF2-40B4-BE49-F238E27FC236}">
                <a16:creationId xmlns:a16="http://schemas.microsoft.com/office/drawing/2014/main" id="{DA526D71-78F1-34B0-DD62-374355E2DB5F}"/>
              </a:ext>
            </a:extLst>
          </p:cNvPr>
          <p:cNvSpPr txBox="1"/>
          <p:nvPr/>
        </p:nvSpPr>
        <p:spPr>
          <a:xfrm>
            <a:off x="2534980" y="138367"/>
            <a:ext cx="7122038" cy="1169551"/>
          </a:xfrm>
          <a:prstGeom prst="rect">
            <a:avLst/>
          </a:prstGeom>
          <a:noFill/>
        </p:spPr>
        <p:txBody>
          <a:bodyPr wrap="square" rtlCol="0">
            <a:spAutoFit/>
          </a:bodyPr>
          <a:lstStyle/>
          <a:p>
            <a:pPr algn="ctr"/>
            <a:r>
              <a:rPr lang="en-GB" sz="3500" b="1" dirty="0">
                <a:latin typeface="Arial" panose="020B0604020202020204" pitchFamily="34" charset="0"/>
                <a:cs typeface="Arial" panose="020B0604020202020204" pitchFamily="34" charset="0"/>
              </a:rPr>
              <a:t>ePLANET Platform </a:t>
            </a:r>
            <a:br>
              <a:rPr lang="en-GB" sz="3500" b="1" dirty="0">
                <a:latin typeface="Arial" panose="020B0604020202020204" pitchFamily="34" charset="0"/>
                <a:cs typeface="Arial" panose="020B0604020202020204" pitchFamily="34" charset="0"/>
              </a:rPr>
            </a:br>
            <a:r>
              <a:rPr lang="en-GB" sz="3500" b="1" dirty="0">
                <a:latin typeface="Arial" panose="020B0604020202020204" pitchFamily="34" charset="0"/>
                <a:cs typeface="Arial" panose="020B0604020202020204" pitchFamily="34" charset="0"/>
              </a:rPr>
              <a:t>in the Zlín Region</a:t>
            </a:r>
          </a:p>
        </p:txBody>
      </p:sp>
    </p:spTree>
    <p:extLst>
      <p:ext uri="{BB962C8B-B14F-4D97-AF65-F5344CB8AC3E}">
        <p14:creationId xmlns:p14="http://schemas.microsoft.com/office/powerpoint/2010/main" val="754562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a:extLst>
              <a:ext uri="{FF2B5EF4-FFF2-40B4-BE49-F238E27FC236}">
                <a16:creationId xmlns:a16="http://schemas.microsoft.com/office/drawing/2014/main" id="{AEB61340-2434-D01D-F453-6DBC2E2D84D2}"/>
              </a:ext>
            </a:extLst>
          </p:cNvPr>
          <p:cNvGrpSpPr/>
          <p:nvPr/>
        </p:nvGrpSpPr>
        <p:grpSpPr>
          <a:xfrm>
            <a:off x="493485" y="71601"/>
            <a:ext cx="1308421" cy="1297000"/>
            <a:chOff x="0" y="0"/>
            <a:chExt cx="2668722" cy="2668722"/>
          </a:xfrm>
        </p:grpSpPr>
        <p:grpSp>
          <p:nvGrpSpPr>
            <p:cNvPr id="4" name="Group 9">
              <a:extLst>
                <a:ext uri="{FF2B5EF4-FFF2-40B4-BE49-F238E27FC236}">
                  <a16:creationId xmlns:a16="http://schemas.microsoft.com/office/drawing/2014/main" id="{81C9E65B-8146-4EDE-B4C1-F618C796FC58}"/>
                </a:ext>
              </a:extLst>
            </p:cNvPr>
            <p:cNvGrpSpPr/>
            <p:nvPr/>
          </p:nvGrpSpPr>
          <p:grpSpPr>
            <a:xfrm>
              <a:off x="0" y="0"/>
              <a:ext cx="2668722" cy="2668722"/>
              <a:chOff x="0" y="0"/>
              <a:chExt cx="812800" cy="812800"/>
            </a:xfrm>
          </p:grpSpPr>
          <p:sp>
            <p:nvSpPr>
              <p:cNvPr id="7" name="Freeform 10">
                <a:extLst>
                  <a:ext uri="{FF2B5EF4-FFF2-40B4-BE49-F238E27FC236}">
                    <a16:creationId xmlns:a16="http://schemas.microsoft.com/office/drawing/2014/main" id="{9D46A391-D1CF-016E-F1BD-21B7F2CCD91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3CF0C"/>
              </a:solidFill>
            </p:spPr>
            <p:txBody>
              <a:bodyPr/>
              <a:lstStyle/>
              <a:p>
                <a:pPr defTabSz="609630"/>
                <a:endParaRPr lang="es-ES" sz="1200">
                  <a:solidFill>
                    <a:prstClr val="black"/>
                  </a:solidFill>
                  <a:latin typeface="Calibri"/>
                </a:endParaRPr>
              </a:p>
            </p:txBody>
          </p:sp>
          <p:sp>
            <p:nvSpPr>
              <p:cNvPr id="8" name="TextBox 11">
                <a:extLst>
                  <a:ext uri="{FF2B5EF4-FFF2-40B4-BE49-F238E27FC236}">
                    <a16:creationId xmlns:a16="http://schemas.microsoft.com/office/drawing/2014/main" id="{AFB24DAC-D5A8-9C8C-DA2B-C6C80D94D165}"/>
                  </a:ext>
                </a:extLst>
              </p:cNvPr>
              <p:cNvSpPr txBox="1"/>
              <p:nvPr/>
            </p:nvSpPr>
            <p:spPr>
              <a:xfrm>
                <a:off x="76200" y="57150"/>
                <a:ext cx="660400" cy="679450"/>
              </a:xfrm>
              <a:prstGeom prst="rect">
                <a:avLst/>
              </a:prstGeom>
            </p:spPr>
            <p:txBody>
              <a:bodyPr lIns="33867" tIns="33867" rIns="33867" bIns="33867" rtlCol="0" anchor="ctr"/>
              <a:lstStyle/>
              <a:p>
                <a:pPr algn="ctr" defTabSz="609630">
                  <a:lnSpc>
                    <a:spcPts val="1491"/>
                  </a:lnSpc>
                </a:pPr>
                <a:endParaRPr sz="1200">
                  <a:solidFill>
                    <a:prstClr val="black"/>
                  </a:solidFill>
                  <a:latin typeface="Calibri"/>
                </a:endParaRPr>
              </a:p>
            </p:txBody>
          </p:sp>
        </p:grpSp>
        <p:grpSp>
          <p:nvGrpSpPr>
            <p:cNvPr id="5" name="Group 12">
              <a:extLst>
                <a:ext uri="{FF2B5EF4-FFF2-40B4-BE49-F238E27FC236}">
                  <a16:creationId xmlns:a16="http://schemas.microsoft.com/office/drawing/2014/main" id="{041F2032-EB9F-3DEC-2901-D7C3644C917E}"/>
                </a:ext>
              </a:extLst>
            </p:cNvPr>
            <p:cNvGrpSpPr>
              <a:grpSpLocks noChangeAspect="1"/>
            </p:cNvGrpSpPr>
            <p:nvPr/>
          </p:nvGrpSpPr>
          <p:grpSpPr>
            <a:xfrm>
              <a:off x="108989" y="108989"/>
              <a:ext cx="2450755" cy="2450745"/>
              <a:chOff x="0" y="0"/>
              <a:chExt cx="6350000" cy="6349975"/>
            </a:xfrm>
          </p:grpSpPr>
          <p:sp>
            <p:nvSpPr>
              <p:cNvPr id="6" name="Freeform 13">
                <a:extLst>
                  <a:ext uri="{FF2B5EF4-FFF2-40B4-BE49-F238E27FC236}">
                    <a16:creationId xmlns:a16="http://schemas.microsoft.com/office/drawing/2014/main" id="{2E14C786-7DAF-32A7-A141-2B2EE8516E82}"/>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62993" r="-62993"/>
                </a:stretch>
              </a:blipFill>
            </p:spPr>
            <p:txBody>
              <a:bodyPr/>
              <a:lstStyle/>
              <a:p>
                <a:pPr defTabSz="609630"/>
                <a:endParaRPr lang="es-ES" sz="1200">
                  <a:solidFill>
                    <a:prstClr val="black"/>
                  </a:solidFill>
                  <a:latin typeface="Calibri"/>
                </a:endParaRPr>
              </a:p>
            </p:txBody>
          </p:sp>
        </p:grpSp>
      </p:grpSp>
      <p:sp>
        <p:nvSpPr>
          <p:cNvPr id="9" name="Freeform 7">
            <a:extLst>
              <a:ext uri="{FF2B5EF4-FFF2-40B4-BE49-F238E27FC236}">
                <a16:creationId xmlns:a16="http://schemas.microsoft.com/office/drawing/2014/main" id="{2F92E361-6B0E-BF61-21A8-E7F56A2933DC}"/>
              </a:ext>
            </a:extLst>
          </p:cNvPr>
          <p:cNvSpPr/>
          <p:nvPr/>
        </p:nvSpPr>
        <p:spPr>
          <a:xfrm>
            <a:off x="4714251" y="5849155"/>
            <a:ext cx="2298395" cy="1008845"/>
          </a:xfrm>
          <a:custGeom>
            <a:avLst/>
            <a:gdLst/>
            <a:ahLst/>
            <a:cxnLst/>
            <a:rect l="l" t="t" r="r" b="b"/>
            <a:pathLst>
              <a:path w="3447592" h="1513268">
                <a:moveTo>
                  <a:pt x="0" y="0"/>
                </a:moveTo>
                <a:lnTo>
                  <a:pt x="3447591" y="0"/>
                </a:lnTo>
                <a:lnTo>
                  <a:pt x="3447591" y="1513268"/>
                </a:lnTo>
                <a:lnTo>
                  <a:pt x="0" y="1513268"/>
                </a:lnTo>
                <a:lnTo>
                  <a:pt x="0" y="0"/>
                </a:lnTo>
                <a:close/>
              </a:path>
            </a:pathLst>
          </a:custGeom>
          <a:blipFill>
            <a:blip r:embed="rId4"/>
            <a:stretch>
              <a:fillRect/>
            </a:stretch>
          </a:blipFill>
        </p:spPr>
        <p:txBody>
          <a:bodyPr/>
          <a:lstStyle/>
          <a:p>
            <a:pPr defTabSz="609630"/>
            <a:endParaRPr lang="es-ES" sz="1200">
              <a:solidFill>
                <a:prstClr val="black"/>
              </a:solidFill>
              <a:latin typeface="Calibri"/>
            </a:endParaRPr>
          </a:p>
        </p:txBody>
      </p:sp>
      <p:pic>
        <p:nvPicPr>
          <p:cNvPr id="10" name="Obrázek 9" descr="Obsah obrázku text&#10;&#10;Popis byl vytvořen automaticky">
            <a:extLst>
              <a:ext uri="{FF2B5EF4-FFF2-40B4-BE49-F238E27FC236}">
                <a16:creationId xmlns:a16="http://schemas.microsoft.com/office/drawing/2014/main" id="{38AF0BBB-B67B-1BAA-D5C9-DE0583AFDF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1798" y="0"/>
            <a:ext cx="2890202" cy="820817"/>
          </a:xfrm>
          <a:prstGeom prst="rect">
            <a:avLst/>
          </a:prstGeom>
        </p:spPr>
      </p:pic>
      <p:pic>
        <p:nvPicPr>
          <p:cNvPr id="14" name="Obrázek 13" descr="Obsah obrázku text, Písmo, Grafika, logo&#10;&#10;Popis byl vytvořen automaticky">
            <a:extLst>
              <a:ext uri="{FF2B5EF4-FFF2-40B4-BE49-F238E27FC236}">
                <a16:creationId xmlns:a16="http://schemas.microsoft.com/office/drawing/2014/main" id="{3828348E-5C19-9FE0-4398-131C10571A6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68685" y="6382871"/>
            <a:ext cx="1901079" cy="444659"/>
          </a:xfrm>
          <a:prstGeom prst="rect">
            <a:avLst/>
          </a:prstGeom>
        </p:spPr>
      </p:pic>
      <p:pic>
        <p:nvPicPr>
          <p:cNvPr id="15" name="Obrázek 14" descr="Obsah obrázku text, Písmo, Grafika, logo&#10;&#10;Popis byl vytvořen automaticky">
            <a:extLst>
              <a:ext uri="{FF2B5EF4-FFF2-40B4-BE49-F238E27FC236}">
                <a16:creationId xmlns:a16="http://schemas.microsoft.com/office/drawing/2014/main" id="{72DE6806-31D8-CD9E-F82C-24E74C741AC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34" y="6299797"/>
            <a:ext cx="1559446" cy="572321"/>
          </a:xfrm>
          <a:prstGeom prst="rect">
            <a:avLst/>
          </a:prstGeom>
        </p:spPr>
      </p:pic>
      <p:sp>
        <p:nvSpPr>
          <p:cNvPr id="20" name="TextovéPole 19">
            <a:extLst>
              <a:ext uri="{FF2B5EF4-FFF2-40B4-BE49-F238E27FC236}">
                <a16:creationId xmlns:a16="http://schemas.microsoft.com/office/drawing/2014/main" id="{11F568F0-C7D1-2690-23FD-B346A5A3A31B}"/>
              </a:ext>
            </a:extLst>
          </p:cNvPr>
          <p:cNvSpPr txBox="1"/>
          <p:nvPr/>
        </p:nvSpPr>
        <p:spPr>
          <a:xfrm>
            <a:off x="2497409" y="71601"/>
            <a:ext cx="7122038" cy="1169551"/>
          </a:xfrm>
          <a:prstGeom prst="rect">
            <a:avLst/>
          </a:prstGeom>
          <a:noFill/>
        </p:spPr>
        <p:txBody>
          <a:bodyPr wrap="square" rtlCol="0">
            <a:spAutoFit/>
          </a:bodyPr>
          <a:lstStyle/>
          <a:p>
            <a:pPr algn="ctr"/>
            <a:r>
              <a:rPr lang="en-GB" sz="3500" b="1" dirty="0">
                <a:latin typeface="Arial" panose="020B0604020202020204" pitchFamily="34" charset="0"/>
                <a:cs typeface="Arial" panose="020B0604020202020204" pitchFamily="34" charset="0"/>
              </a:rPr>
              <a:t>ePLANET Platform </a:t>
            </a:r>
            <a:br>
              <a:rPr lang="en-GB" sz="3500" b="1" dirty="0">
                <a:latin typeface="Arial" panose="020B0604020202020204" pitchFamily="34" charset="0"/>
                <a:cs typeface="Arial" panose="020B0604020202020204" pitchFamily="34" charset="0"/>
              </a:rPr>
            </a:br>
            <a:r>
              <a:rPr lang="en-GB" sz="3500" b="1" dirty="0">
                <a:latin typeface="Arial" panose="020B0604020202020204" pitchFamily="34" charset="0"/>
                <a:cs typeface="Arial" panose="020B0604020202020204" pitchFamily="34" charset="0"/>
              </a:rPr>
              <a:t>in the Zlín Region</a:t>
            </a:r>
          </a:p>
        </p:txBody>
      </p:sp>
      <p:sp>
        <p:nvSpPr>
          <p:cNvPr id="3" name="TextovéPole 2">
            <a:extLst>
              <a:ext uri="{FF2B5EF4-FFF2-40B4-BE49-F238E27FC236}">
                <a16:creationId xmlns:a16="http://schemas.microsoft.com/office/drawing/2014/main" id="{D11EDD43-F8A0-950A-FA24-492F9B202E70}"/>
              </a:ext>
            </a:extLst>
          </p:cNvPr>
          <p:cNvSpPr txBox="1"/>
          <p:nvPr/>
        </p:nvSpPr>
        <p:spPr>
          <a:xfrm>
            <a:off x="1010567" y="1239744"/>
            <a:ext cx="10095722" cy="707886"/>
          </a:xfrm>
          <a:prstGeom prst="rect">
            <a:avLst/>
          </a:prstGeom>
          <a:noFill/>
        </p:spPr>
        <p:txBody>
          <a:bodyPr wrap="square" rtlCol="0">
            <a:spAutoFit/>
          </a:bodyPr>
          <a:lstStyle/>
          <a:p>
            <a:pPr algn="ctr"/>
            <a:r>
              <a:rPr lang="en-GB" sz="2000" b="1" dirty="0">
                <a:solidFill>
                  <a:srgbClr val="FF0000"/>
                </a:solidFill>
                <a:latin typeface="Arial" panose="020B0604020202020204" pitchFamily="34" charset="0"/>
                <a:cs typeface="Arial" panose="020B0604020202020204" pitchFamily="34" charset="0"/>
              </a:rPr>
              <a:t>Benchmarking of </a:t>
            </a:r>
            <a:r>
              <a:rPr lang="cs-CZ" sz="2000" b="1" dirty="0" err="1">
                <a:solidFill>
                  <a:srgbClr val="FF0000"/>
                </a:solidFill>
                <a:latin typeface="Arial" panose="020B0604020202020204" pitchFamily="34" charset="0"/>
                <a:cs typeface="Arial" panose="020B0604020202020204" pitchFamily="34" charset="0"/>
              </a:rPr>
              <a:t>energy</a:t>
            </a:r>
            <a:r>
              <a:rPr lang="cs-CZ" sz="2000" b="1" dirty="0">
                <a:solidFill>
                  <a:srgbClr val="FF0000"/>
                </a:solidFill>
                <a:latin typeface="Arial" panose="020B0604020202020204" pitchFamily="34" charset="0"/>
                <a:cs typeface="Arial" panose="020B0604020202020204" pitchFamily="34" charset="0"/>
              </a:rPr>
              <a:t> </a:t>
            </a:r>
            <a:r>
              <a:rPr lang="en-GB" sz="2000" b="1" dirty="0">
                <a:solidFill>
                  <a:srgbClr val="FF0000"/>
                </a:solidFill>
                <a:latin typeface="Arial" panose="020B0604020202020204" pitchFamily="34" charset="0"/>
                <a:cs typeface="Arial" panose="020B0604020202020204" pitchFamily="34" charset="0"/>
              </a:rPr>
              <a:t>consumption within </a:t>
            </a:r>
            <a:endParaRPr lang="cs-CZ" sz="2000" b="1" dirty="0">
              <a:solidFill>
                <a:srgbClr val="FF0000"/>
              </a:solidFill>
              <a:latin typeface="Arial" panose="020B0604020202020204" pitchFamily="34" charset="0"/>
              <a:cs typeface="Arial" panose="020B0604020202020204" pitchFamily="34" charset="0"/>
            </a:endParaRPr>
          </a:p>
          <a:p>
            <a:pPr algn="ctr"/>
            <a:r>
              <a:rPr lang="en-GB" sz="2000" b="1" dirty="0">
                <a:solidFill>
                  <a:srgbClr val="FF0000"/>
                </a:solidFill>
                <a:latin typeface="Arial" panose="020B0604020202020204" pitchFamily="34" charset="0"/>
                <a:cs typeface="Arial" panose="020B0604020202020204" pitchFamily="34" charset="0"/>
              </a:rPr>
              <a:t>UC 2</a:t>
            </a:r>
            <a:r>
              <a:rPr lang="cs-CZ" sz="2000" b="1" dirty="0">
                <a:solidFill>
                  <a:srgbClr val="FF0000"/>
                </a:solidFill>
                <a:latin typeface="Arial" panose="020B0604020202020204" pitchFamily="34" charset="0"/>
                <a:cs typeface="Arial" panose="020B0604020202020204" pitchFamily="34" charset="0"/>
              </a:rPr>
              <a:t> </a:t>
            </a:r>
            <a:r>
              <a:rPr lang="en-GB" sz="2000" b="1" u="sng" dirty="0">
                <a:solidFill>
                  <a:srgbClr val="FF0000"/>
                </a:solidFill>
                <a:latin typeface="Arial" panose="020B0604020202020204" pitchFamily="34" charset="0"/>
                <a:cs typeface="Arial" panose="020B0604020202020204" pitchFamily="34" charset="0"/>
              </a:rPr>
              <a:t>Performance of public building stock</a:t>
            </a:r>
            <a:endParaRPr lang="en-GB" sz="2000" b="1" dirty="0">
              <a:solidFill>
                <a:srgbClr val="FF0000"/>
              </a:solidFill>
              <a:latin typeface="Arial" panose="020B0604020202020204" pitchFamily="34" charset="0"/>
              <a:cs typeface="Arial" panose="020B0604020202020204" pitchFamily="34" charset="0"/>
            </a:endParaRPr>
          </a:p>
        </p:txBody>
      </p:sp>
      <p:sp>
        <p:nvSpPr>
          <p:cNvPr id="13" name="TextovéPole 12">
            <a:extLst>
              <a:ext uri="{FF2B5EF4-FFF2-40B4-BE49-F238E27FC236}">
                <a16:creationId xmlns:a16="http://schemas.microsoft.com/office/drawing/2014/main" id="{8EEA93BB-8E0D-6270-7E76-5431D06CE250}"/>
              </a:ext>
            </a:extLst>
          </p:cNvPr>
          <p:cNvSpPr txBox="1"/>
          <p:nvPr/>
        </p:nvSpPr>
        <p:spPr>
          <a:xfrm>
            <a:off x="235008" y="2058358"/>
            <a:ext cx="8958486" cy="369332"/>
          </a:xfrm>
          <a:prstGeom prst="rect">
            <a:avLst/>
          </a:prstGeom>
          <a:noFill/>
        </p:spPr>
        <p:txBody>
          <a:bodyPr wrap="square" rtlCol="0">
            <a:spAutoFit/>
          </a:bodyPr>
          <a:lstStyle/>
          <a:p>
            <a:r>
              <a:rPr lang="cs-CZ" dirty="0" err="1"/>
              <a:t>Example</a:t>
            </a:r>
            <a:r>
              <a:rPr lang="cs-CZ" dirty="0"/>
              <a:t> </a:t>
            </a:r>
            <a:r>
              <a:rPr lang="cs-CZ" dirty="0" err="1"/>
              <a:t>of</a:t>
            </a:r>
            <a:r>
              <a:rPr lang="cs-CZ" dirty="0"/>
              <a:t> r</a:t>
            </a:r>
            <a:r>
              <a:rPr lang="en-GB" dirty="0" err="1"/>
              <a:t>egional</a:t>
            </a:r>
            <a:r>
              <a:rPr lang="en-GB" dirty="0"/>
              <a:t> buildings benchmarking – care homes (old people’s homes</a:t>
            </a:r>
            <a:r>
              <a:rPr lang="cs-CZ" dirty="0"/>
              <a:t>)</a:t>
            </a:r>
            <a:endParaRPr lang="en-GB" dirty="0"/>
          </a:p>
        </p:txBody>
      </p:sp>
      <p:pic>
        <p:nvPicPr>
          <p:cNvPr id="17" name="Obrázek 16">
            <a:extLst>
              <a:ext uri="{FF2B5EF4-FFF2-40B4-BE49-F238E27FC236}">
                <a16:creationId xmlns:a16="http://schemas.microsoft.com/office/drawing/2014/main" id="{20D043A8-B027-038A-BC2B-0306A60125FD}"/>
              </a:ext>
            </a:extLst>
          </p:cNvPr>
          <p:cNvPicPr>
            <a:picLocks noChangeAspect="1"/>
          </p:cNvPicPr>
          <p:nvPr/>
        </p:nvPicPr>
        <p:blipFill>
          <a:blip r:embed="rId8"/>
          <a:stretch>
            <a:fillRect/>
          </a:stretch>
        </p:blipFill>
        <p:spPr>
          <a:xfrm>
            <a:off x="251335" y="2534322"/>
            <a:ext cx="4657896" cy="3460151"/>
          </a:xfrm>
          <a:prstGeom prst="rect">
            <a:avLst/>
          </a:prstGeom>
        </p:spPr>
      </p:pic>
      <p:pic>
        <p:nvPicPr>
          <p:cNvPr id="19" name="Obrázek 18">
            <a:extLst>
              <a:ext uri="{FF2B5EF4-FFF2-40B4-BE49-F238E27FC236}">
                <a16:creationId xmlns:a16="http://schemas.microsoft.com/office/drawing/2014/main" id="{A79FBC9E-45E7-057B-94C8-27AF4B05AE18}"/>
              </a:ext>
            </a:extLst>
          </p:cNvPr>
          <p:cNvPicPr>
            <a:picLocks noChangeAspect="1"/>
          </p:cNvPicPr>
          <p:nvPr/>
        </p:nvPicPr>
        <p:blipFill>
          <a:blip r:embed="rId9"/>
          <a:stretch>
            <a:fillRect/>
          </a:stretch>
        </p:blipFill>
        <p:spPr>
          <a:xfrm>
            <a:off x="5378367" y="2546691"/>
            <a:ext cx="6619577" cy="3434026"/>
          </a:xfrm>
          <a:prstGeom prst="rect">
            <a:avLst/>
          </a:prstGeom>
        </p:spPr>
      </p:pic>
    </p:spTree>
    <p:extLst>
      <p:ext uri="{BB962C8B-B14F-4D97-AF65-F5344CB8AC3E}">
        <p14:creationId xmlns:p14="http://schemas.microsoft.com/office/powerpoint/2010/main" val="949247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7"/>
          <p:cNvSpPr/>
          <p:nvPr/>
        </p:nvSpPr>
        <p:spPr>
          <a:xfrm>
            <a:off x="10203343" y="5531224"/>
            <a:ext cx="1901079" cy="754455"/>
          </a:xfrm>
          <a:custGeom>
            <a:avLst/>
            <a:gdLst/>
            <a:ahLst/>
            <a:cxnLst/>
            <a:rect l="l" t="t" r="r" b="b"/>
            <a:pathLst>
              <a:path w="3447592" h="1513268">
                <a:moveTo>
                  <a:pt x="0" y="0"/>
                </a:moveTo>
                <a:lnTo>
                  <a:pt x="3447591" y="0"/>
                </a:lnTo>
                <a:lnTo>
                  <a:pt x="3447591" y="1513268"/>
                </a:lnTo>
                <a:lnTo>
                  <a:pt x="0" y="1513268"/>
                </a:lnTo>
                <a:lnTo>
                  <a:pt x="0" y="0"/>
                </a:lnTo>
                <a:close/>
              </a:path>
            </a:pathLst>
          </a:custGeom>
          <a:blipFill>
            <a:blip r:embed="rId3"/>
            <a:stretch>
              <a:fillRect/>
            </a:stretch>
          </a:blipFill>
        </p:spPr>
        <p:txBody>
          <a:bodyPr/>
          <a:lstStyle/>
          <a:p>
            <a:pPr defTabSz="609630"/>
            <a:endParaRPr lang="es-ES" sz="1200">
              <a:solidFill>
                <a:prstClr val="black"/>
              </a:solidFill>
              <a:latin typeface="Calibri"/>
            </a:endParaRPr>
          </a:p>
        </p:txBody>
      </p:sp>
      <p:grpSp>
        <p:nvGrpSpPr>
          <p:cNvPr id="8" name="Group 8"/>
          <p:cNvGrpSpPr/>
          <p:nvPr/>
        </p:nvGrpSpPr>
        <p:grpSpPr>
          <a:xfrm>
            <a:off x="292122" y="182218"/>
            <a:ext cx="1334361" cy="1334361"/>
            <a:chOff x="0" y="0"/>
            <a:chExt cx="2668722" cy="2668722"/>
          </a:xfrm>
        </p:grpSpPr>
        <p:grpSp>
          <p:nvGrpSpPr>
            <p:cNvPr id="9" name="Group 9"/>
            <p:cNvGrpSpPr/>
            <p:nvPr/>
          </p:nvGrpSpPr>
          <p:grpSpPr>
            <a:xfrm>
              <a:off x="0" y="0"/>
              <a:ext cx="2668722" cy="2668722"/>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3CF0C"/>
              </a:solidFill>
            </p:spPr>
            <p:txBody>
              <a:bodyPr/>
              <a:lstStyle/>
              <a:p>
                <a:pPr defTabSz="609630"/>
                <a:endParaRPr lang="es-ES" sz="1200">
                  <a:solidFill>
                    <a:prstClr val="black"/>
                  </a:solidFill>
                  <a:latin typeface="Calibri"/>
                </a:endParaRPr>
              </a:p>
            </p:txBody>
          </p:sp>
          <p:sp>
            <p:nvSpPr>
              <p:cNvPr id="11" name="TextBox 11"/>
              <p:cNvSpPr txBox="1"/>
              <p:nvPr/>
            </p:nvSpPr>
            <p:spPr>
              <a:xfrm>
                <a:off x="76200" y="57150"/>
                <a:ext cx="660400" cy="679450"/>
              </a:xfrm>
              <a:prstGeom prst="rect">
                <a:avLst/>
              </a:prstGeom>
            </p:spPr>
            <p:txBody>
              <a:bodyPr lIns="33867" tIns="33867" rIns="33867" bIns="33867" rtlCol="0" anchor="ctr"/>
              <a:lstStyle/>
              <a:p>
                <a:pPr algn="ctr" defTabSz="609630">
                  <a:lnSpc>
                    <a:spcPts val="1491"/>
                  </a:lnSpc>
                </a:pPr>
                <a:endParaRPr sz="1200">
                  <a:solidFill>
                    <a:prstClr val="black"/>
                  </a:solidFill>
                  <a:latin typeface="Calibri"/>
                </a:endParaRPr>
              </a:p>
            </p:txBody>
          </p:sp>
        </p:grpSp>
        <p:grpSp>
          <p:nvGrpSpPr>
            <p:cNvPr id="12" name="Group 12"/>
            <p:cNvGrpSpPr>
              <a:grpSpLocks noChangeAspect="1"/>
            </p:cNvGrpSpPr>
            <p:nvPr/>
          </p:nvGrpSpPr>
          <p:grpSpPr>
            <a:xfrm>
              <a:off x="108989" y="108989"/>
              <a:ext cx="2450755" cy="2450745"/>
              <a:chOff x="0" y="0"/>
              <a:chExt cx="6350000" cy="6349975"/>
            </a:xfrm>
          </p:grpSpPr>
          <p:sp>
            <p:nvSpPr>
              <p:cNvPr id="13" name="Freeform 13"/>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l="-62993" r="-62993"/>
                </a:stretch>
              </a:blipFill>
            </p:spPr>
            <p:txBody>
              <a:bodyPr/>
              <a:lstStyle/>
              <a:p>
                <a:pPr defTabSz="609630"/>
                <a:endParaRPr lang="es-ES" sz="1200">
                  <a:solidFill>
                    <a:prstClr val="black"/>
                  </a:solidFill>
                  <a:latin typeface="Calibri"/>
                </a:endParaRPr>
              </a:p>
            </p:txBody>
          </p:sp>
        </p:grpSp>
      </p:grpSp>
      <p:pic>
        <p:nvPicPr>
          <p:cNvPr id="45" name="Obrázek 44">
            <a:extLst>
              <a:ext uri="{FF2B5EF4-FFF2-40B4-BE49-F238E27FC236}">
                <a16:creationId xmlns:a16="http://schemas.microsoft.com/office/drawing/2014/main" id="{B3F488F2-AB9F-90A7-DC6B-C693C7D0FFB8}"/>
              </a:ext>
            </a:extLst>
          </p:cNvPr>
          <p:cNvPicPr>
            <a:picLocks noChangeAspect="1"/>
          </p:cNvPicPr>
          <p:nvPr/>
        </p:nvPicPr>
        <p:blipFill>
          <a:blip r:embed="rId5"/>
          <a:stretch>
            <a:fillRect/>
          </a:stretch>
        </p:blipFill>
        <p:spPr>
          <a:xfrm>
            <a:off x="346617" y="1857606"/>
            <a:ext cx="4957966" cy="3839158"/>
          </a:xfrm>
          <a:prstGeom prst="rect">
            <a:avLst/>
          </a:prstGeom>
        </p:spPr>
      </p:pic>
      <p:pic>
        <p:nvPicPr>
          <p:cNvPr id="89" name="Obrázek 88">
            <a:extLst>
              <a:ext uri="{FF2B5EF4-FFF2-40B4-BE49-F238E27FC236}">
                <a16:creationId xmlns:a16="http://schemas.microsoft.com/office/drawing/2014/main" id="{92768DB1-2AE6-9E77-834D-D6510EEFD877}"/>
              </a:ext>
            </a:extLst>
          </p:cNvPr>
          <p:cNvPicPr>
            <a:picLocks noChangeAspect="1"/>
          </p:cNvPicPr>
          <p:nvPr/>
        </p:nvPicPr>
        <p:blipFill rotWithShape="1">
          <a:blip r:embed="rId6"/>
          <a:srcRect t="7346"/>
          <a:stretch/>
        </p:blipFill>
        <p:spPr>
          <a:xfrm>
            <a:off x="4392723" y="1857606"/>
            <a:ext cx="7525800" cy="2427298"/>
          </a:xfrm>
          <a:prstGeom prst="rect">
            <a:avLst/>
          </a:prstGeom>
        </p:spPr>
      </p:pic>
      <p:pic>
        <p:nvPicPr>
          <p:cNvPr id="141" name="Obrázek 140">
            <a:extLst>
              <a:ext uri="{FF2B5EF4-FFF2-40B4-BE49-F238E27FC236}">
                <a16:creationId xmlns:a16="http://schemas.microsoft.com/office/drawing/2014/main" id="{791A5B91-DDD8-A688-B729-ED667CD18C86}"/>
              </a:ext>
            </a:extLst>
          </p:cNvPr>
          <p:cNvPicPr>
            <a:picLocks noChangeAspect="1"/>
          </p:cNvPicPr>
          <p:nvPr/>
        </p:nvPicPr>
        <p:blipFill>
          <a:blip r:embed="rId7"/>
          <a:stretch>
            <a:fillRect/>
          </a:stretch>
        </p:blipFill>
        <p:spPr>
          <a:xfrm>
            <a:off x="4392723" y="4019068"/>
            <a:ext cx="5599203" cy="2838932"/>
          </a:xfrm>
          <a:prstGeom prst="rect">
            <a:avLst/>
          </a:prstGeom>
        </p:spPr>
      </p:pic>
      <p:pic>
        <p:nvPicPr>
          <p:cNvPr id="2" name="Obrázek 1" descr="Obsah obrázku text, Písmo, Grafika, logo&#10;&#10;Popis byl vytvořen automaticky">
            <a:extLst>
              <a:ext uri="{FF2B5EF4-FFF2-40B4-BE49-F238E27FC236}">
                <a16:creationId xmlns:a16="http://schemas.microsoft.com/office/drawing/2014/main" id="{421775E5-70A6-7610-35DC-87C8E882325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03343" y="6364941"/>
            <a:ext cx="1901079" cy="403885"/>
          </a:xfrm>
          <a:prstGeom prst="rect">
            <a:avLst/>
          </a:prstGeom>
        </p:spPr>
      </p:pic>
      <p:pic>
        <p:nvPicPr>
          <p:cNvPr id="3" name="Obrázek 2" descr="Obsah obrázku text, Písmo, Grafika, logo&#10;&#10;Popis byl vytvořen automaticky">
            <a:extLst>
              <a:ext uri="{FF2B5EF4-FFF2-40B4-BE49-F238E27FC236}">
                <a16:creationId xmlns:a16="http://schemas.microsoft.com/office/drawing/2014/main" id="{752C8F1B-FA8A-4B15-55DC-9A0177F60AF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6285679"/>
            <a:ext cx="1559446" cy="572321"/>
          </a:xfrm>
          <a:prstGeom prst="rect">
            <a:avLst/>
          </a:prstGeom>
        </p:spPr>
      </p:pic>
      <p:sp>
        <p:nvSpPr>
          <p:cNvPr id="4" name="TextovéPole 3">
            <a:extLst>
              <a:ext uri="{FF2B5EF4-FFF2-40B4-BE49-F238E27FC236}">
                <a16:creationId xmlns:a16="http://schemas.microsoft.com/office/drawing/2014/main" id="{FF9BF1CF-65A1-5C3E-521D-F3158EC3C6D7}"/>
              </a:ext>
            </a:extLst>
          </p:cNvPr>
          <p:cNvSpPr txBox="1"/>
          <p:nvPr/>
        </p:nvSpPr>
        <p:spPr>
          <a:xfrm>
            <a:off x="3486954" y="-47124"/>
            <a:ext cx="4702005" cy="1169551"/>
          </a:xfrm>
          <a:prstGeom prst="rect">
            <a:avLst/>
          </a:prstGeom>
          <a:noFill/>
        </p:spPr>
        <p:txBody>
          <a:bodyPr wrap="square" rtlCol="0">
            <a:spAutoFit/>
          </a:bodyPr>
          <a:lstStyle/>
          <a:p>
            <a:pPr algn="ctr"/>
            <a:r>
              <a:rPr lang="en-GB" sz="3500" b="1" dirty="0">
                <a:latin typeface="Arial" panose="020B0604020202020204" pitchFamily="34" charset="0"/>
                <a:cs typeface="Arial" panose="020B0604020202020204" pitchFamily="34" charset="0"/>
              </a:rPr>
              <a:t>ePLANET Platform </a:t>
            </a:r>
            <a:br>
              <a:rPr lang="en-GB" sz="3500" b="1" dirty="0">
                <a:latin typeface="Arial" panose="020B0604020202020204" pitchFamily="34" charset="0"/>
                <a:cs typeface="Arial" panose="020B0604020202020204" pitchFamily="34" charset="0"/>
              </a:rPr>
            </a:br>
            <a:r>
              <a:rPr lang="en-GB" sz="3500" b="1" dirty="0">
                <a:latin typeface="Arial" panose="020B0604020202020204" pitchFamily="34" charset="0"/>
                <a:cs typeface="Arial" panose="020B0604020202020204" pitchFamily="34" charset="0"/>
              </a:rPr>
              <a:t>in the Zlín Region</a:t>
            </a:r>
          </a:p>
        </p:txBody>
      </p:sp>
      <p:sp>
        <p:nvSpPr>
          <p:cNvPr id="6" name="TextovéPole 5">
            <a:extLst>
              <a:ext uri="{FF2B5EF4-FFF2-40B4-BE49-F238E27FC236}">
                <a16:creationId xmlns:a16="http://schemas.microsoft.com/office/drawing/2014/main" id="{9EA30692-C4DB-64D3-E6B6-5EB37B5DBE5E}"/>
              </a:ext>
            </a:extLst>
          </p:cNvPr>
          <p:cNvSpPr txBox="1"/>
          <p:nvPr/>
        </p:nvSpPr>
        <p:spPr>
          <a:xfrm>
            <a:off x="3744997" y="1156688"/>
            <a:ext cx="4702005" cy="400110"/>
          </a:xfrm>
          <a:prstGeom prst="rect">
            <a:avLst/>
          </a:prstGeom>
          <a:noFill/>
        </p:spPr>
        <p:txBody>
          <a:bodyPr wrap="square">
            <a:spAutoFit/>
          </a:bodyPr>
          <a:lstStyle/>
          <a:p>
            <a:r>
              <a:rPr lang="en-GB" sz="2000" b="1" dirty="0">
                <a:solidFill>
                  <a:srgbClr val="FF0000"/>
                </a:solidFill>
              </a:rPr>
              <a:t>Use Case 4 – </a:t>
            </a:r>
            <a:r>
              <a:rPr lang="en-GB" sz="2000" b="1" u="sng" dirty="0">
                <a:solidFill>
                  <a:srgbClr val="FF0000"/>
                </a:solidFill>
              </a:rPr>
              <a:t>PV  potential analysis</a:t>
            </a:r>
            <a:endParaRPr lang="en-GB" sz="2000" dirty="0"/>
          </a:p>
        </p:txBody>
      </p:sp>
      <p:pic>
        <p:nvPicPr>
          <p:cNvPr id="14" name="Obrázek 13" descr="Obsah obrázku text&#10;&#10;Popis byl vytvořen automaticky">
            <a:extLst>
              <a:ext uri="{FF2B5EF4-FFF2-40B4-BE49-F238E27FC236}">
                <a16:creationId xmlns:a16="http://schemas.microsoft.com/office/drawing/2014/main" id="{F57F7441-5053-9315-DB30-5C34E2FC0C0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301798" y="0"/>
            <a:ext cx="2890202" cy="82081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obsah 4">
            <a:extLst>
              <a:ext uri="{FF2B5EF4-FFF2-40B4-BE49-F238E27FC236}">
                <a16:creationId xmlns:a16="http://schemas.microsoft.com/office/drawing/2014/main" id="{A9E2A67F-3EA9-D914-FDBC-478BF4A4E55F}"/>
              </a:ext>
            </a:extLst>
          </p:cNvPr>
          <p:cNvPicPr>
            <a:picLocks noGrp="1" noChangeAspect="1"/>
          </p:cNvPicPr>
          <p:nvPr>
            <p:ph idx="1"/>
          </p:nvPr>
        </p:nvPicPr>
        <p:blipFill rotWithShape="1">
          <a:blip r:embed="rId3"/>
          <a:srcRect l="30661" t="24089" r="30380" b="49750"/>
          <a:stretch/>
        </p:blipFill>
        <p:spPr>
          <a:xfrm>
            <a:off x="508997" y="1919999"/>
            <a:ext cx="7464490" cy="2819403"/>
          </a:xfrm>
        </p:spPr>
      </p:pic>
      <p:pic>
        <p:nvPicPr>
          <p:cNvPr id="7" name="Obrázek 6">
            <a:extLst>
              <a:ext uri="{FF2B5EF4-FFF2-40B4-BE49-F238E27FC236}">
                <a16:creationId xmlns:a16="http://schemas.microsoft.com/office/drawing/2014/main" id="{639F3FDF-D9D9-F3B8-B1B0-67ED05B8804A}"/>
              </a:ext>
            </a:extLst>
          </p:cNvPr>
          <p:cNvPicPr>
            <a:picLocks noChangeAspect="1"/>
          </p:cNvPicPr>
          <p:nvPr/>
        </p:nvPicPr>
        <p:blipFill rotWithShape="1">
          <a:blip r:embed="rId4"/>
          <a:srcRect l="30995" t="37007" r="30357" b="33469"/>
          <a:stretch/>
        </p:blipFill>
        <p:spPr>
          <a:xfrm>
            <a:off x="5477069" y="4299872"/>
            <a:ext cx="5654351" cy="2429692"/>
          </a:xfrm>
          <a:prstGeom prst="rect">
            <a:avLst/>
          </a:prstGeom>
        </p:spPr>
      </p:pic>
      <p:sp>
        <p:nvSpPr>
          <p:cNvPr id="8" name="TextovéPole 7">
            <a:extLst>
              <a:ext uri="{FF2B5EF4-FFF2-40B4-BE49-F238E27FC236}">
                <a16:creationId xmlns:a16="http://schemas.microsoft.com/office/drawing/2014/main" id="{6DEA1A32-E88C-7A4E-9AF6-9E3F23802412}"/>
              </a:ext>
            </a:extLst>
          </p:cNvPr>
          <p:cNvSpPr txBox="1"/>
          <p:nvPr/>
        </p:nvSpPr>
        <p:spPr>
          <a:xfrm>
            <a:off x="8497417" y="3759388"/>
            <a:ext cx="176231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b="1" dirty="0"/>
              <a:t>Roof analysis</a:t>
            </a:r>
          </a:p>
        </p:txBody>
      </p:sp>
      <p:sp>
        <p:nvSpPr>
          <p:cNvPr id="9" name="TextovéPole 8">
            <a:extLst>
              <a:ext uri="{FF2B5EF4-FFF2-40B4-BE49-F238E27FC236}">
                <a16:creationId xmlns:a16="http://schemas.microsoft.com/office/drawing/2014/main" id="{54D1A69C-2EC5-86CB-C593-1649D289E259}"/>
              </a:ext>
            </a:extLst>
          </p:cNvPr>
          <p:cNvSpPr txBox="1"/>
          <p:nvPr/>
        </p:nvSpPr>
        <p:spPr>
          <a:xfrm>
            <a:off x="587064" y="1550667"/>
            <a:ext cx="1232771"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b="1"/>
              <a:t>Basic info</a:t>
            </a:r>
          </a:p>
        </p:txBody>
      </p:sp>
      <p:pic>
        <p:nvPicPr>
          <p:cNvPr id="10" name="Obrázek 9">
            <a:extLst>
              <a:ext uri="{FF2B5EF4-FFF2-40B4-BE49-F238E27FC236}">
                <a16:creationId xmlns:a16="http://schemas.microsoft.com/office/drawing/2014/main" id="{DA462828-A2E5-34EC-D49B-ACA4993AB9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12716" y="6093427"/>
            <a:ext cx="1445765" cy="636137"/>
          </a:xfrm>
          <a:prstGeom prst="rect">
            <a:avLst/>
          </a:prstGeom>
        </p:spPr>
      </p:pic>
      <p:pic>
        <p:nvPicPr>
          <p:cNvPr id="3" name="Obrázek 2" descr="Obsah obrázku text, Písmo, Grafika, logo&#10;&#10;Popis byl vytvořen automaticky">
            <a:extLst>
              <a:ext uri="{FF2B5EF4-FFF2-40B4-BE49-F238E27FC236}">
                <a16:creationId xmlns:a16="http://schemas.microsoft.com/office/drawing/2014/main" id="{7BF9E48B-FB0E-8825-5121-A677C957E7D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66554" y="6299797"/>
            <a:ext cx="2048950" cy="483147"/>
          </a:xfrm>
          <a:prstGeom prst="rect">
            <a:avLst/>
          </a:prstGeom>
        </p:spPr>
      </p:pic>
      <p:pic>
        <p:nvPicPr>
          <p:cNvPr id="4" name="Obrázek 3" descr="Obsah obrázku text, Písmo, Grafika, logo&#10;&#10;Popis byl vytvořen automaticky">
            <a:extLst>
              <a:ext uri="{FF2B5EF4-FFF2-40B4-BE49-F238E27FC236}">
                <a16:creationId xmlns:a16="http://schemas.microsoft.com/office/drawing/2014/main" id="{646A44F2-304D-3330-FAE8-FCD01BAE713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34" y="6299797"/>
            <a:ext cx="1680744" cy="572321"/>
          </a:xfrm>
          <a:prstGeom prst="rect">
            <a:avLst/>
          </a:prstGeom>
        </p:spPr>
      </p:pic>
      <p:sp>
        <p:nvSpPr>
          <p:cNvPr id="6" name="TextovéPole 5">
            <a:extLst>
              <a:ext uri="{FF2B5EF4-FFF2-40B4-BE49-F238E27FC236}">
                <a16:creationId xmlns:a16="http://schemas.microsoft.com/office/drawing/2014/main" id="{A31C5F46-6188-209F-2C94-CDDD4AE1BC1D}"/>
              </a:ext>
            </a:extLst>
          </p:cNvPr>
          <p:cNvSpPr txBox="1"/>
          <p:nvPr/>
        </p:nvSpPr>
        <p:spPr>
          <a:xfrm>
            <a:off x="2534980" y="-5480"/>
            <a:ext cx="7122038" cy="1169551"/>
          </a:xfrm>
          <a:prstGeom prst="rect">
            <a:avLst/>
          </a:prstGeom>
          <a:noFill/>
        </p:spPr>
        <p:txBody>
          <a:bodyPr wrap="square" rtlCol="0">
            <a:spAutoFit/>
          </a:bodyPr>
          <a:lstStyle/>
          <a:p>
            <a:pPr algn="ctr"/>
            <a:r>
              <a:rPr lang="en-GB" sz="3500" b="1" dirty="0">
                <a:latin typeface="Arial" panose="020B0604020202020204" pitchFamily="34" charset="0"/>
                <a:cs typeface="Arial" panose="020B0604020202020204" pitchFamily="34" charset="0"/>
              </a:rPr>
              <a:t>ePLANET Platform </a:t>
            </a:r>
            <a:br>
              <a:rPr lang="en-GB" sz="3500" b="1" dirty="0">
                <a:latin typeface="Arial" panose="020B0604020202020204" pitchFamily="34" charset="0"/>
                <a:cs typeface="Arial" panose="020B0604020202020204" pitchFamily="34" charset="0"/>
              </a:rPr>
            </a:br>
            <a:r>
              <a:rPr lang="en-GB" sz="3500" b="1" dirty="0">
                <a:latin typeface="Arial" panose="020B0604020202020204" pitchFamily="34" charset="0"/>
                <a:cs typeface="Arial" panose="020B0604020202020204" pitchFamily="34" charset="0"/>
              </a:rPr>
              <a:t>in the Zlín Region</a:t>
            </a:r>
          </a:p>
        </p:txBody>
      </p:sp>
      <p:sp>
        <p:nvSpPr>
          <p:cNvPr id="11" name="TextovéPole 10">
            <a:extLst>
              <a:ext uri="{FF2B5EF4-FFF2-40B4-BE49-F238E27FC236}">
                <a16:creationId xmlns:a16="http://schemas.microsoft.com/office/drawing/2014/main" id="{09EDA30F-AC47-3042-80ED-CDEB98C0E2F3}"/>
              </a:ext>
            </a:extLst>
          </p:cNvPr>
          <p:cNvSpPr txBox="1"/>
          <p:nvPr/>
        </p:nvSpPr>
        <p:spPr>
          <a:xfrm>
            <a:off x="4103586" y="1164071"/>
            <a:ext cx="4702005" cy="400110"/>
          </a:xfrm>
          <a:prstGeom prst="rect">
            <a:avLst/>
          </a:prstGeom>
          <a:noFill/>
        </p:spPr>
        <p:txBody>
          <a:bodyPr wrap="square">
            <a:spAutoFit/>
          </a:bodyPr>
          <a:lstStyle/>
          <a:p>
            <a:r>
              <a:rPr lang="en-GB" sz="2000" b="1" dirty="0">
                <a:solidFill>
                  <a:srgbClr val="FF0000"/>
                </a:solidFill>
              </a:rPr>
              <a:t>U</a:t>
            </a:r>
            <a:r>
              <a:rPr lang="cs-CZ" sz="2000" b="1" dirty="0">
                <a:solidFill>
                  <a:srgbClr val="FF0000"/>
                </a:solidFill>
              </a:rPr>
              <a:t>se </a:t>
            </a:r>
            <a:r>
              <a:rPr lang="en-GB" sz="2000" b="1" dirty="0">
                <a:solidFill>
                  <a:srgbClr val="FF0000"/>
                </a:solidFill>
              </a:rPr>
              <a:t>C</a:t>
            </a:r>
            <a:r>
              <a:rPr lang="cs-CZ" sz="2000" b="1" dirty="0" err="1">
                <a:solidFill>
                  <a:srgbClr val="FF0000"/>
                </a:solidFill>
              </a:rPr>
              <a:t>ase</a:t>
            </a:r>
            <a:r>
              <a:rPr lang="en-GB" sz="2000" b="1" dirty="0">
                <a:solidFill>
                  <a:srgbClr val="FF0000"/>
                </a:solidFill>
              </a:rPr>
              <a:t> </a:t>
            </a:r>
            <a:r>
              <a:rPr lang="cs-CZ" sz="2000" b="1" dirty="0">
                <a:solidFill>
                  <a:srgbClr val="FF0000"/>
                </a:solidFill>
              </a:rPr>
              <a:t>4</a:t>
            </a:r>
            <a:r>
              <a:rPr lang="en-GB" sz="2000" b="1" dirty="0">
                <a:solidFill>
                  <a:srgbClr val="FF0000"/>
                </a:solidFill>
              </a:rPr>
              <a:t> – </a:t>
            </a:r>
            <a:r>
              <a:rPr lang="cs-CZ" sz="2000" b="1" u="sng" dirty="0">
                <a:solidFill>
                  <a:srgbClr val="FF0000"/>
                </a:solidFill>
              </a:rPr>
              <a:t>PV  </a:t>
            </a:r>
            <a:r>
              <a:rPr lang="cs-CZ" sz="2000" b="1" u="sng" dirty="0" err="1">
                <a:solidFill>
                  <a:srgbClr val="FF0000"/>
                </a:solidFill>
              </a:rPr>
              <a:t>potential</a:t>
            </a:r>
            <a:r>
              <a:rPr lang="cs-CZ" sz="2000" b="1" u="sng" dirty="0">
                <a:solidFill>
                  <a:srgbClr val="FF0000"/>
                </a:solidFill>
              </a:rPr>
              <a:t> </a:t>
            </a:r>
            <a:r>
              <a:rPr lang="cs-CZ" sz="2000" b="1" u="sng" dirty="0" err="1">
                <a:solidFill>
                  <a:srgbClr val="FF0000"/>
                </a:solidFill>
              </a:rPr>
              <a:t>analysis</a:t>
            </a:r>
            <a:endParaRPr lang="cs-CZ" sz="2000" dirty="0"/>
          </a:p>
        </p:txBody>
      </p:sp>
      <p:grpSp>
        <p:nvGrpSpPr>
          <p:cNvPr id="14" name="Group 8">
            <a:extLst>
              <a:ext uri="{FF2B5EF4-FFF2-40B4-BE49-F238E27FC236}">
                <a16:creationId xmlns:a16="http://schemas.microsoft.com/office/drawing/2014/main" id="{F995DA83-D53E-191C-AA42-3F9D3CB76AAA}"/>
              </a:ext>
            </a:extLst>
          </p:cNvPr>
          <p:cNvGrpSpPr/>
          <p:nvPr/>
        </p:nvGrpSpPr>
        <p:grpSpPr>
          <a:xfrm>
            <a:off x="292122" y="182218"/>
            <a:ext cx="1334361" cy="1334361"/>
            <a:chOff x="0" y="0"/>
            <a:chExt cx="2668722" cy="2668722"/>
          </a:xfrm>
        </p:grpSpPr>
        <p:grpSp>
          <p:nvGrpSpPr>
            <p:cNvPr id="15" name="Group 9">
              <a:extLst>
                <a:ext uri="{FF2B5EF4-FFF2-40B4-BE49-F238E27FC236}">
                  <a16:creationId xmlns:a16="http://schemas.microsoft.com/office/drawing/2014/main" id="{CC0F917D-88D9-BF32-7871-8362FAC05E0E}"/>
                </a:ext>
              </a:extLst>
            </p:cNvPr>
            <p:cNvGrpSpPr/>
            <p:nvPr/>
          </p:nvGrpSpPr>
          <p:grpSpPr>
            <a:xfrm>
              <a:off x="0" y="0"/>
              <a:ext cx="2668722" cy="2668722"/>
              <a:chOff x="0" y="0"/>
              <a:chExt cx="812800" cy="812800"/>
            </a:xfrm>
          </p:grpSpPr>
          <p:sp>
            <p:nvSpPr>
              <p:cNvPr id="18" name="Freeform 10">
                <a:extLst>
                  <a:ext uri="{FF2B5EF4-FFF2-40B4-BE49-F238E27FC236}">
                    <a16:creationId xmlns:a16="http://schemas.microsoft.com/office/drawing/2014/main" id="{403698F0-5925-4C08-7E61-66BF983B5AD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3CF0C"/>
              </a:solidFill>
            </p:spPr>
            <p:txBody>
              <a:bodyPr/>
              <a:lstStyle/>
              <a:p>
                <a:pPr defTabSz="609630"/>
                <a:endParaRPr lang="es-ES" sz="1200">
                  <a:solidFill>
                    <a:prstClr val="black"/>
                  </a:solidFill>
                  <a:latin typeface="Calibri"/>
                </a:endParaRPr>
              </a:p>
            </p:txBody>
          </p:sp>
          <p:sp>
            <p:nvSpPr>
              <p:cNvPr id="19" name="TextBox 11">
                <a:extLst>
                  <a:ext uri="{FF2B5EF4-FFF2-40B4-BE49-F238E27FC236}">
                    <a16:creationId xmlns:a16="http://schemas.microsoft.com/office/drawing/2014/main" id="{51E22C97-340E-C684-E1FC-DEAB5BAA5917}"/>
                  </a:ext>
                </a:extLst>
              </p:cNvPr>
              <p:cNvSpPr txBox="1"/>
              <p:nvPr/>
            </p:nvSpPr>
            <p:spPr>
              <a:xfrm>
                <a:off x="76200" y="57150"/>
                <a:ext cx="660400" cy="679450"/>
              </a:xfrm>
              <a:prstGeom prst="rect">
                <a:avLst/>
              </a:prstGeom>
            </p:spPr>
            <p:txBody>
              <a:bodyPr lIns="33867" tIns="33867" rIns="33867" bIns="33867" rtlCol="0" anchor="ctr"/>
              <a:lstStyle/>
              <a:p>
                <a:pPr algn="ctr" defTabSz="609630">
                  <a:lnSpc>
                    <a:spcPts val="1491"/>
                  </a:lnSpc>
                </a:pPr>
                <a:endParaRPr sz="1200">
                  <a:solidFill>
                    <a:prstClr val="black"/>
                  </a:solidFill>
                  <a:latin typeface="Calibri"/>
                </a:endParaRPr>
              </a:p>
            </p:txBody>
          </p:sp>
        </p:grpSp>
        <p:grpSp>
          <p:nvGrpSpPr>
            <p:cNvPr id="16" name="Group 12">
              <a:extLst>
                <a:ext uri="{FF2B5EF4-FFF2-40B4-BE49-F238E27FC236}">
                  <a16:creationId xmlns:a16="http://schemas.microsoft.com/office/drawing/2014/main" id="{67EB5393-2BB4-30BE-66D6-5E40866A93E0}"/>
                </a:ext>
              </a:extLst>
            </p:cNvPr>
            <p:cNvGrpSpPr>
              <a:grpSpLocks noChangeAspect="1"/>
            </p:cNvGrpSpPr>
            <p:nvPr/>
          </p:nvGrpSpPr>
          <p:grpSpPr>
            <a:xfrm>
              <a:off x="108989" y="108989"/>
              <a:ext cx="2450755" cy="2450745"/>
              <a:chOff x="0" y="0"/>
              <a:chExt cx="6350000" cy="6349975"/>
            </a:xfrm>
          </p:grpSpPr>
          <p:sp>
            <p:nvSpPr>
              <p:cNvPr id="17" name="Freeform 13">
                <a:extLst>
                  <a:ext uri="{FF2B5EF4-FFF2-40B4-BE49-F238E27FC236}">
                    <a16:creationId xmlns:a16="http://schemas.microsoft.com/office/drawing/2014/main" id="{F3666E4E-686B-7236-EC30-99561A21BA65}"/>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8"/>
                <a:stretch>
                  <a:fillRect l="-62993" r="-62993"/>
                </a:stretch>
              </a:blipFill>
            </p:spPr>
            <p:txBody>
              <a:bodyPr/>
              <a:lstStyle/>
              <a:p>
                <a:pPr defTabSz="609630"/>
                <a:endParaRPr lang="es-ES" sz="1200">
                  <a:solidFill>
                    <a:prstClr val="black"/>
                  </a:solidFill>
                  <a:latin typeface="Calibri"/>
                </a:endParaRPr>
              </a:p>
            </p:txBody>
          </p:sp>
        </p:grpSp>
      </p:grpSp>
      <p:pic>
        <p:nvPicPr>
          <p:cNvPr id="20" name="Obrázek 19" descr="Obsah obrázku text">
            <a:extLst>
              <a:ext uri="{FF2B5EF4-FFF2-40B4-BE49-F238E27FC236}">
                <a16:creationId xmlns:a16="http://schemas.microsoft.com/office/drawing/2014/main" id="{F32846E5-1D75-EB9D-9588-73EC4AB88F8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301798" y="28581"/>
            <a:ext cx="2890202" cy="820817"/>
          </a:xfrm>
          <a:prstGeom prst="rect">
            <a:avLst/>
          </a:prstGeom>
        </p:spPr>
      </p:pic>
    </p:spTree>
    <p:extLst>
      <p:ext uri="{BB962C8B-B14F-4D97-AF65-F5344CB8AC3E}">
        <p14:creationId xmlns:p14="http://schemas.microsoft.com/office/powerpoint/2010/main" val="3111300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AD180CE-16B4-7383-E732-694EB57A1D80}"/>
              </a:ext>
            </a:extLst>
          </p:cNvPr>
          <p:cNvSpPr>
            <a:spLocks noGrp="1"/>
          </p:cNvSpPr>
          <p:nvPr>
            <p:ph type="title"/>
          </p:nvPr>
        </p:nvSpPr>
        <p:spPr>
          <a:xfrm>
            <a:off x="726324" y="1663630"/>
            <a:ext cx="10515600" cy="653341"/>
          </a:xfrm>
        </p:spPr>
        <p:txBody>
          <a:bodyPr>
            <a:normAutofit/>
          </a:bodyPr>
          <a:lstStyle/>
          <a:p>
            <a:r>
              <a:rPr lang="en-GB" sz="2800" dirty="0"/>
              <a:t>Example of PV potential </a:t>
            </a:r>
            <a:r>
              <a:rPr lang="cs-CZ" sz="2800" dirty="0" err="1"/>
              <a:t>analysis</a:t>
            </a:r>
            <a:r>
              <a:rPr lang="en-GB" sz="2800" dirty="0"/>
              <a:t> on the concrete roof of the building</a:t>
            </a:r>
          </a:p>
        </p:txBody>
      </p:sp>
      <p:pic>
        <p:nvPicPr>
          <p:cNvPr id="5" name="Zástupný obsah 4">
            <a:extLst>
              <a:ext uri="{FF2B5EF4-FFF2-40B4-BE49-F238E27FC236}">
                <a16:creationId xmlns:a16="http://schemas.microsoft.com/office/drawing/2014/main" id="{AC056E63-5FFB-7A64-F51C-D479C64DBB82}"/>
              </a:ext>
            </a:extLst>
          </p:cNvPr>
          <p:cNvPicPr>
            <a:picLocks noGrp="1" noChangeAspect="1"/>
          </p:cNvPicPr>
          <p:nvPr>
            <p:ph idx="1"/>
          </p:nvPr>
        </p:nvPicPr>
        <p:blipFill rotWithShape="1">
          <a:blip r:embed="rId3"/>
          <a:srcRect l="30540" t="24089" r="30621" b="49536"/>
          <a:stretch/>
        </p:blipFill>
        <p:spPr>
          <a:xfrm>
            <a:off x="452718" y="2582057"/>
            <a:ext cx="5531406" cy="2112927"/>
          </a:xfrm>
        </p:spPr>
      </p:pic>
      <p:pic>
        <p:nvPicPr>
          <p:cNvPr id="7" name="Obrázek 6">
            <a:extLst>
              <a:ext uri="{FF2B5EF4-FFF2-40B4-BE49-F238E27FC236}">
                <a16:creationId xmlns:a16="http://schemas.microsoft.com/office/drawing/2014/main" id="{E90CFC59-F642-A300-9121-2E5CB36D41C9}"/>
              </a:ext>
            </a:extLst>
          </p:cNvPr>
          <p:cNvPicPr>
            <a:picLocks noChangeAspect="1"/>
          </p:cNvPicPr>
          <p:nvPr/>
        </p:nvPicPr>
        <p:blipFill rotWithShape="1">
          <a:blip r:embed="rId3"/>
          <a:srcRect l="31377" t="55918" r="31352" b="17415"/>
          <a:stretch/>
        </p:blipFill>
        <p:spPr>
          <a:xfrm>
            <a:off x="5912406" y="4180912"/>
            <a:ext cx="6063343" cy="2440277"/>
          </a:xfrm>
          <a:prstGeom prst="rect">
            <a:avLst/>
          </a:prstGeom>
        </p:spPr>
      </p:pic>
      <p:pic>
        <p:nvPicPr>
          <p:cNvPr id="10" name="Obrázek 9">
            <a:extLst>
              <a:ext uri="{FF2B5EF4-FFF2-40B4-BE49-F238E27FC236}">
                <a16:creationId xmlns:a16="http://schemas.microsoft.com/office/drawing/2014/main" id="{1E35B375-4605-3DCD-D36F-9035F5F3E1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6568" y="6059913"/>
            <a:ext cx="1607722" cy="707398"/>
          </a:xfrm>
          <a:prstGeom prst="rect">
            <a:avLst/>
          </a:prstGeom>
        </p:spPr>
      </p:pic>
      <p:pic>
        <p:nvPicPr>
          <p:cNvPr id="3" name="Obrázek 2" descr="Obsah obrázku text, Písmo, Grafika, logo&#10;&#10;Popis byl vytvořen automaticky">
            <a:extLst>
              <a:ext uri="{FF2B5EF4-FFF2-40B4-BE49-F238E27FC236}">
                <a16:creationId xmlns:a16="http://schemas.microsoft.com/office/drawing/2014/main" id="{B54E9736-08A1-9B54-ACE0-8F3BC6B258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46659" y="6413612"/>
            <a:ext cx="1720974" cy="369332"/>
          </a:xfrm>
          <a:prstGeom prst="rect">
            <a:avLst/>
          </a:prstGeom>
        </p:spPr>
      </p:pic>
      <p:pic>
        <p:nvPicPr>
          <p:cNvPr id="4" name="Obrázek 3" descr="Obsah obrázku text, Písmo, Grafika, logo&#10;&#10;Popis byl vytvořen automaticky">
            <a:extLst>
              <a:ext uri="{FF2B5EF4-FFF2-40B4-BE49-F238E27FC236}">
                <a16:creationId xmlns:a16="http://schemas.microsoft.com/office/drawing/2014/main" id="{5FC03C2A-63F8-A946-9C27-69A47E126D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4" y="6299797"/>
            <a:ext cx="1559446" cy="572321"/>
          </a:xfrm>
          <a:prstGeom prst="rect">
            <a:avLst/>
          </a:prstGeom>
        </p:spPr>
      </p:pic>
      <p:sp>
        <p:nvSpPr>
          <p:cNvPr id="6" name="TextovéPole 5">
            <a:extLst>
              <a:ext uri="{FF2B5EF4-FFF2-40B4-BE49-F238E27FC236}">
                <a16:creationId xmlns:a16="http://schemas.microsoft.com/office/drawing/2014/main" id="{04F81C17-1FA7-51B7-2B16-BFBF46D551FE}"/>
              </a:ext>
            </a:extLst>
          </p:cNvPr>
          <p:cNvSpPr txBox="1"/>
          <p:nvPr/>
        </p:nvSpPr>
        <p:spPr>
          <a:xfrm>
            <a:off x="2534980" y="-5480"/>
            <a:ext cx="7122038" cy="1169551"/>
          </a:xfrm>
          <a:prstGeom prst="rect">
            <a:avLst/>
          </a:prstGeom>
          <a:noFill/>
        </p:spPr>
        <p:txBody>
          <a:bodyPr wrap="square" rtlCol="0">
            <a:spAutoFit/>
          </a:bodyPr>
          <a:lstStyle/>
          <a:p>
            <a:pPr algn="ctr"/>
            <a:r>
              <a:rPr lang="en-GB" sz="3500" b="1" dirty="0">
                <a:latin typeface="Arial" panose="020B0604020202020204" pitchFamily="34" charset="0"/>
                <a:cs typeface="Arial" panose="020B0604020202020204" pitchFamily="34" charset="0"/>
              </a:rPr>
              <a:t>ePLANET Platform </a:t>
            </a:r>
            <a:br>
              <a:rPr lang="en-GB" sz="3500" b="1" dirty="0">
                <a:latin typeface="Arial" panose="020B0604020202020204" pitchFamily="34" charset="0"/>
                <a:cs typeface="Arial" panose="020B0604020202020204" pitchFamily="34" charset="0"/>
              </a:rPr>
            </a:br>
            <a:r>
              <a:rPr lang="en-GB" sz="3500" b="1" dirty="0">
                <a:latin typeface="Arial" panose="020B0604020202020204" pitchFamily="34" charset="0"/>
                <a:cs typeface="Arial" panose="020B0604020202020204" pitchFamily="34" charset="0"/>
              </a:rPr>
              <a:t>in the Zlín Region</a:t>
            </a:r>
          </a:p>
        </p:txBody>
      </p:sp>
      <p:sp>
        <p:nvSpPr>
          <p:cNvPr id="11" name="TextovéPole 10">
            <a:extLst>
              <a:ext uri="{FF2B5EF4-FFF2-40B4-BE49-F238E27FC236}">
                <a16:creationId xmlns:a16="http://schemas.microsoft.com/office/drawing/2014/main" id="{7F3DCE1D-B6EA-6F20-B682-BFB2F2B28678}"/>
              </a:ext>
            </a:extLst>
          </p:cNvPr>
          <p:cNvSpPr txBox="1"/>
          <p:nvPr/>
        </p:nvSpPr>
        <p:spPr>
          <a:xfrm>
            <a:off x="1822106" y="4943392"/>
            <a:ext cx="225683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cs-CZ" b="1" dirty="0"/>
              <a:t>Step 1 - </a:t>
            </a:r>
            <a:r>
              <a:rPr lang="en-GB" b="1" dirty="0"/>
              <a:t>Basic info</a:t>
            </a:r>
          </a:p>
        </p:txBody>
      </p:sp>
      <p:sp>
        <p:nvSpPr>
          <p:cNvPr id="12" name="TextovéPole 11">
            <a:extLst>
              <a:ext uri="{FF2B5EF4-FFF2-40B4-BE49-F238E27FC236}">
                <a16:creationId xmlns:a16="http://schemas.microsoft.com/office/drawing/2014/main" id="{8E82074C-2322-6019-068E-B1981202CE3A}"/>
              </a:ext>
            </a:extLst>
          </p:cNvPr>
          <p:cNvSpPr txBox="1"/>
          <p:nvPr/>
        </p:nvSpPr>
        <p:spPr>
          <a:xfrm>
            <a:off x="8775863" y="3811580"/>
            <a:ext cx="2466061"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cs-CZ" b="1" dirty="0"/>
              <a:t>Step 2 - </a:t>
            </a:r>
            <a:r>
              <a:rPr lang="en-GB" b="1" dirty="0"/>
              <a:t>Roof analysis</a:t>
            </a:r>
          </a:p>
        </p:txBody>
      </p:sp>
      <p:sp>
        <p:nvSpPr>
          <p:cNvPr id="13" name="TextovéPole 12">
            <a:extLst>
              <a:ext uri="{FF2B5EF4-FFF2-40B4-BE49-F238E27FC236}">
                <a16:creationId xmlns:a16="http://schemas.microsoft.com/office/drawing/2014/main" id="{7F0A71D3-8FBC-5F94-8F33-C8EE83980312}"/>
              </a:ext>
            </a:extLst>
          </p:cNvPr>
          <p:cNvSpPr txBox="1"/>
          <p:nvPr/>
        </p:nvSpPr>
        <p:spPr>
          <a:xfrm>
            <a:off x="3744996" y="1189995"/>
            <a:ext cx="4702005" cy="400110"/>
          </a:xfrm>
          <a:prstGeom prst="rect">
            <a:avLst/>
          </a:prstGeom>
          <a:noFill/>
        </p:spPr>
        <p:txBody>
          <a:bodyPr wrap="square">
            <a:spAutoFit/>
          </a:bodyPr>
          <a:lstStyle/>
          <a:p>
            <a:r>
              <a:rPr lang="en-GB" sz="2000" b="1" dirty="0">
                <a:solidFill>
                  <a:srgbClr val="FF0000"/>
                </a:solidFill>
              </a:rPr>
              <a:t>U</a:t>
            </a:r>
            <a:r>
              <a:rPr lang="cs-CZ" sz="2000" b="1" dirty="0">
                <a:solidFill>
                  <a:srgbClr val="FF0000"/>
                </a:solidFill>
              </a:rPr>
              <a:t>se </a:t>
            </a:r>
            <a:r>
              <a:rPr lang="en-GB" sz="2000" b="1" dirty="0">
                <a:solidFill>
                  <a:srgbClr val="FF0000"/>
                </a:solidFill>
              </a:rPr>
              <a:t>C</a:t>
            </a:r>
            <a:r>
              <a:rPr lang="cs-CZ" sz="2000" b="1" dirty="0" err="1">
                <a:solidFill>
                  <a:srgbClr val="FF0000"/>
                </a:solidFill>
              </a:rPr>
              <a:t>ase</a:t>
            </a:r>
            <a:r>
              <a:rPr lang="en-GB" sz="2000" b="1" dirty="0">
                <a:solidFill>
                  <a:srgbClr val="FF0000"/>
                </a:solidFill>
              </a:rPr>
              <a:t> </a:t>
            </a:r>
            <a:r>
              <a:rPr lang="cs-CZ" sz="2000" b="1" dirty="0">
                <a:solidFill>
                  <a:srgbClr val="FF0000"/>
                </a:solidFill>
              </a:rPr>
              <a:t>4</a:t>
            </a:r>
            <a:r>
              <a:rPr lang="en-GB" sz="2000" b="1" dirty="0">
                <a:solidFill>
                  <a:srgbClr val="FF0000"/>
                </a:solidFill>
              </a:rPr>
              <a:t> – </a:t>
            </a:r>
            <a:r>
              <a:rPr lang="cs-CZ" sz="2000" b="1" u="sng" dirty="0">
                <a:solidFill>
                  <a:srgbClr val="FF0000"/>
                </a:solidFill>
              </a:rPr>
              <a:t>PV  </a:t>
            </a:r>
            <a:r>
              <a:rPr lang="cs-CZ" sz="2000" b="1" u="sng" dirty="0" err="1">
                <a:solidFill>
                  <a:srgbClr val="FF0000"/>
                </a:solidFill>
              </a:rPr>
              <a:t>potential</a:t>
            </a:r>
            <a:r>
              <a:rPr lang="cs-CZ" sz="2000" b="1" u="sng" dirty="0">
                <a:solidFill>
                  <a:srgbClr val="FF0000"/>
                </a:solidFill>
              </a:rPr>
              <a:t> </a:t>
            </a:r>
            <a:r>
              <a:rPr lang="cs-CZ" sz="2000" b="1" u="sng" dirty="0" err="1">
                <a:solidFill>
                  <a:srgbClr val="FF0000"/>
                </a:solidFill>
              </a:rPr>
              <a:t>analysis</a:t>
            </a:r>
            <a:endParaRPr lang="cs-CZ" sz="2000" dirty="0"/>
          </a:p>
        </p:txBody>
      </p:sp>
      <p:grpSp>
        <p:nvGrpSpPr>
          <p:cNvPr id="14" name="Group 8">
            <a:extLst>
              <a:ext uri="{FF2B5EF4-FFF2-40B4-BE49-F238E27FC236}">
                <a16:creationId xmlns:a16="http://schemas.microsoft.com/office/drawing/2014/main" id="{297A3186-C573-22A4-540A-F82597B56822}"/>
              </a:ext>
            </a:extLst>
          </p:cNvPr>
          <p:cNvGrpSpPr/>
          <p:nvPr/>
        </p:nvGrpSpPr>
        <p:grpSpPr>
          <a:xfrm>
            <a:off x="292122" y="182218"/>
            <a:ext cx="1334361" cy="1334361"/>
            <a:chOff x="0" y="0"/>
            <a:chExt cx="2668722" cy="2668722"/>
          </a:xfrm>
        </p:grpSpPr>
        <p:grpSp>
          <p:nvGrpSpPr>
            <p:cNvPr id="15" name="Group 9">
              <a:extLst>
                <a:ext uri="{FF2B5EF4-FFF2-40B4-BE49-F238E27FC236}">
                  <a16:creationId xmlns:a16="http://schemas.microsoft.com/office/drawing/2014/main" id="{A2946616-303D-0CA0-D65D-FFB85F180A31}"/>
                </a:ext>
              </a:extLst>
            </p:cNvPr>
            <p:cNvGrpSpPr/>
            <p:nvPr/>
          </p:nvGrpSpPr>
          <p:grpSpPr>
            <a:xfrm>
              <a:off x="0" y="0"/>
              <a:ext cx="2668722" cy="2668722"/>
              <a:chOff x="0" y="0"/>
              <a:chExt cx="812800" cy="812800"/>
            </a:xfrm>
          </p:grpSpPr>
          <p:sp>
            <p:nvSpPr>
              <p:cNvPr id="18" name="Freeform 10">
                <a:extLst>
                  <a:ext uri="{FF2B5EF4-FFF2-40B4-BE49-F238E27FC236}">
                    <a16:creationId xmlns:a16="http://schemas.microsoft.com/office/drawing/2014/main" id="{FAE23D6D-B860-030F-9977-91987D04906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3CF0C"/>
              </a:solidFill>
            </p:spPr>
            <p:txBody>
              <a:bodyPr/>
              <a:lstStyle/>
              <a:p>
                <a:pPr defTabSz="609630"/>
                <a:endParaRPr lang="es-ES" sz="1200">
                  <a:solidFill>
                    <a:prstClr val="black"/>
                  </a:solidFill>
                  <a:latin typeface="Calibri"/>
                </a:endParaRPr>
              </a:p>
            </p:txBody>
          </p:sp>
          <p:sp>
            <p:nvSpPr>
              <p:cNvPr id="19" name="TextBox 11">
                <a:extLst>
                  <a:ext uri="{FF2B5EF4-FFF2-40B4-BE49-F238E27FC236}">
                    <a16:creationId xmlns:a16="http://schemas.microsoft.com/office/drawing/2014/main" id="{D01B363F-92F1-A424-8842-55DA010B00B1}"/>
                  </a:ext>
                </a:extLst>
              </p:cNvPr>
              <p:cNvSpPr txBox="1"/>
              <p:nvPr/>
            </p:nvSpPr>
            <p:spPr>
              <a:xfrm>
                <a:off x="76200" y="57150"/>
                <a:ext cx="660400" cy="679450"/>
              </a:xfrm>
              <a:prstGeom prst="rect">
                <a:avLst/>
              </a:prstGeom>
            </p:spPr>
            <p:txBody>
              <a:bodyPr lIns="33867" tIns="33867" rIns="33867" bIns="33867" rtlCol="0" anchor="ctr"/>
              <a:lstStyle/>
              <a:p>
                <a:pPr algn="ctr" defTabSz="609630">
                  <a:lnSpc>
                    <a:spcPts val="1491"/>
                  </a:lnSpc>
                </a:pPr>
                <a:endParaRPr sz="1200">
                  <a:solidFill>
                    <a:prstClr val="black"/>
                  </a:solidFill>
                  <a:latin typeface="Calibri"/>
                </a:endParaRPr>
              </a:p>
            </p:txBody>
          </p:sp>
        </p:grpSp>
        <p:grpSp>
          <p:nvGrpSpPr>
            <p:cNvPr id="16" name="Group 12">
              <a:extLst>
                <a:ext uri="{FF2B5EF4-FFF2-40B4-BE49-F238E27FC236}">
                  <a16:creationId xmlns:a16="http://schemas.microsoft.com/office/drawing/2014/main" id="{0887015C-9DE0-A3CE-5240-FA48079D034C}"/>
                </a:ext>
              </a:extLst>
            </p:cNvPr>
            <p:cNvGrpSpPr>
              <a:grpSpLocks noChangeAspect="1"/>
            </p:cNvGrpSpPr>
            <p:nvPr/>
          </p:nvGrpSpPr>
          <p:grpSpPr>
            <a:xfrm>
              <a:off x="108989" y="108989"/>
              <a:ext cx="2450755" cy="2450745"/>
              <a:chOff x="0" y="0"/>
              <a:chExt cx="6350000" cy="6349975"/>
            </a:xfrm>
          </p:grpSpPr>
          <p:sp>
            <p:nvSpPr>
              <p:cNvPr id="17" name="Freeform 13">
                <a:extLst>
                  <a:ext uri="{FF2B5EF4-FFF2-40B4-BE49-F238E27FC236}">
                    <a16:creationId xmlns:a16="http://schemas.microsoft.com/office/drawing/2014/main" id="{CAD43295-4AC1-2CB8-33CF-F3215E351867}"/>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7"/>
                <a:stretch>
                  <a:fillRect l="-62993" r="-62993"/>
                </a:stretch>
              </a:blipFill>
            </p:spPr>
            <p:txBody>
              <a:bodyPr/>
              <a:lstStyle/>
              <a:p>
                <a:pPr defTabSz="609630"/>
                <a:endParaRPr lang="es-ES" sz="1200">
                  <a:solidFill>
                    <a:prstClr val="black"/>
                  </a:solidFill>
                  <a:latin typeface="Calibri"/>
                </a:endParaRPr>
              </a:p>
            </p:txBody>
          </p:sp>
        </p:grpSp>
      </p:grpSp>
      <p:pic>
        <p:nvPicPr>
          <p:cNvPr id="21" name="Obrázek 20" descr="Obsah obrázku text">
            <a:extLst>
              <a:ext uri="{FF2B5EF4-FFF2-40B4-BE49-F238E27FC236}">
                <a16:creationId xmlns:a16="http://schemas.microsoft.com/office/drawing/2014/main" id="{6B24B3D8-147B-E4C4-9F08-BF58C0C236A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92100" y="24364"/>
            <a:ext cx="2890202" cy="820817"/>
          </a:xfrm>
          <a:prstGeom prst="rect">
            <a:avLst/>
          </a:prstGeom>
        </p:spPr>
      </p:pic>
    </p:spTree>
    <p:extLst>
      <p:ext uri="{BB962C8B-B14F-4D97-AF65-F5344CB8AC3E}">
        <p14:creationId xmlns:p14="http://schemas.microsoft.com/office/powerpoint/2010/main" val="4155132366"/>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398</TotalTime>
  <Words>1139</Words>
  <Application>Microsoft Office PowerPoint</Application>
  <PresentationFormat>Širokoúhlá obrazovka</PresentationFormat>
  <Paragraphs>85</Paragraphs>
  <Slides>12</Slides>
  <Notes>12</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12</vt:i4>
      </vt:variant>
    </vt:vector>
  </HeadingPairs>
  <TitlesOfParts>
    <vt:vector size="19" baseType="lpstr">
      <vt:lpstr>Aptos</vt:lpstr>
      <vt:lpstr>Aptos Display</vt:lpstr>
      <vt:lpstr>Arial</vt:lpstr>
      <vt:lpstr>Calibri</vt:lpstr>
      <vt:lpstr>Trebuchet MS</vt:lpstr>
      <vt:lpstr>Wingdings</vt:lpstr>
      <vt:lpstr>Motiv Office</vt:lpstr>
      <vt:lpstr>E-PLANET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Example of PV potential analysis on the concrete roof of the building</vt:lpstr>
      <vt:lpstr>step 3 – detailed prediction of energy production</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E-PLANET</dc:title>
  <dc:creator>Miriam Pavelcová</dc:creator>
  <cp:lastModifiedBy>Tomáš Perutka</cp:lastModifiedBy>
  <cp:revision>48</cp:revision>
  <dcterms:created xsi:type="dcterms:W3CDTF">2024-03-18T13:16:57Z</dcterms:created>
  <dcterms:modified xsi:type="dcterms:W3CDTF">2024-06-04T10:31:34Z</dcterms:modified>
</cp:coreProperties>
</file>