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9" r:id="rId2"/>
    <p:sldId id="294" r:id="rId3"/>
    <p:sldId id="286" r:id="rId4"/>
    <p:sldId id="257" r:id="rId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àfer Nicolàs, Marta" initials="CNM" lastIdx="1" clrIdx="0">
    <p:extLst>
      <p:ext uri="{19B8F6BF-5375-455C-9EA6-DF929625EA0E}">
        <p15:presenceInfo xmlns:p15="http://schemas.microsoft.com/office/powerpoint/2012/main" userId="S-1-5-21-1118647226-1548230860-1774337113-3483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293"/>
    <a:srgbClr val="2BA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Estil cla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 cla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2602" autoAdjust="0"/>
  </p:normalViewPr>
  <p:slideViewPr>
    <p:cSldViewPr snapToGrid="0" snapToObjects="1" showGuides="1">
      <p:cViewPr varScale="1">
        <p:scale>
          <a:sx n="58" d="100"/>
          <a:sy n="58" d="100"/>
        </p:scale>
        <p:origin x="880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2C5B5C2-9152-4484-BD7E-141545F2D872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GB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B543327-2144-4B06-8576-3488642FD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92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43327-2144-4B06-8576-3488642FDB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00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GB" sz="1300" b="1" dirty="0"/>
              <a:t>The following diagram is a global vision that justifies the ePLANET platform as a tool for evaluating savings achieved after the implementation of the energy transition measures</a:t>
            </a:r>
            <a:endParaRPr lang="ca-ES" sz="1300" b="1" dirty="0"/>
          </a:p>
          <a:p>
            <a:endParaRPr lang="en-GB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43327-2144-4B06-8576-3488642FDB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47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BD7390D0-6BB2-4A4F-9222-4CCC675F8D49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04527" y="4229096"/>
            <a:ext cx="10746255" cy="725392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500" baseline="0">
                <a:solidFill>
                  <a:srgbClr val="8A8B8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noProof="0" dirty="0" err="1"/>
              <a:t>haga</a:t>
            </a:r>
            <a:r>
              <a:rPr lang="en-GB" noProof="0" dirty="0"/>
              <a:t> </a:t>
            </a:r>
            <a:r>
              <a:rPr lang="en-GB" noProof="0" dirty="0" err="1"/>
              <a:t>clic</a:t>
            </a:r>
            <a:r>
              <a:rPr lang="en-GB" noProof="0" dirty="0"/>
              <a:t> para </a:t>
            </a:r>
            <a:r>
              <a:rPr lang="en-GB" noProof="0" dirty="0" err="1"/>
              <a:t>modificar</a:t>
            </a:r>
            <a:r>
              <a:rPr lang="en-GB" noProof="0" dirty="0"/>
              <a:t> el </a:t>
            </a:r>
            <a:r>
              <a:rPr lang="en-GB" noProof="0" dirty="0" err="1"/>
              <a:t>subtítulo</a:t>
            </a:r>
            <a:r>
              <a:rPr lang="en-GB" noProof="0" dirty="0"/>
              <a:t> del </a:t>
            </a:r>
            <a:r>
              <a:rPr lang="en-GB" noProof="0" dirty="0" err="1"/>
              <a:t>patrón</a:t>
            </a:r>
            <a:endParaRPr lang="en-GB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2CD7880-03F9-46B2-BDF9-CAB6B2E1700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04528" y="3117272"/>
            <a:ext cx="10746254" cy="804665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cap="all" baseline="0">
                <a:solidFill>
                  <a:srgbClr val="7CAC4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255293"/>
                </a:solidFill>
                <a:latin typeface="Trebuchet MS" panose="020B0603020202020204" pitchFamily="34" charset="0"/>
              </a:rPr>
              <a:t>EUROPEAN PUBLIC LOCAL AUTHORITIES’ NETWORK FOR DRIVING THE ENERGY TRANSITION</a:t>
            </a:r>
          </a:p>
        </p:txBody>
      </p:sp>
      <p:sp>
        <p:nvSpPr>
          <p:cNvPr id="5" name="11 Marcador de texto">
            <a:extLst>
              <a:ext uri="{FF2B5EF4-FFF2-40B4-BE49-F238E27FC236}">
                <a16:creationId xmlns:a16="http://schemas.microsoft.com/office/drawing/2014/main" id="{5BC71197-2D0B-4671-A1FC-570FDB65EA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528" y="5326486"/>
            <a:ext cx="10746254" cy="43266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="1" i="0">
                <a:solidFill>
                  <a:srgbClr val="27377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GB" noProof="0"/>
              <a:t>Ponente(s)</a:t>
            </a:r>
          </a:p>
        </p:txBody>
      </p:sp>
      <p:sp>
        <p:nvSpPr>
          <p:cNvPr id="6" name="11 Marcador de texto">
            <a:extLst>
              <a:ext uri="{FF2B5EF4-FFF2-40B4-BE49-F238E27FC236}">
                <a16:creationId xmlns:a16="http://schemas.microsoft.com/office/drawing/2014/main" id="{EDED9D56-5664-445A-98D1-D61DBFFB8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527" y="5915019"/>
            <a:ext cx="10746253" cy="43266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i="1">
                <a:solidFill>
                  <a:srgbClr val="27377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GB" noProof="0"/>
              <a:t>Ubicación, Fecha</a:t>
            </a:r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5AD0ADF3-F548-494A-BEA6-A2E70BACE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32" y="110561"/>
            <a:ext cx="7181441" cy="31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2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739" y="371819"/>
            <a:ext cx="9053798" cy="563363"/>
          </a:xfrm>
          <a:prstGeom prst="rect">
            <a:avLst/>
          </a:prstGeom>
        </p:spPr>
        <p:txBody>
          <a:bodyPr/>
          <a:lstStyle>
            <a:lvl1pPr>
              <a:defRPr sz="3400" b="1">
                <a:latin typeface="Trebuchet MS" panose="020B0603020202020204" pitchFamily="34" charset="0"/>
              </a:defRPr>
            </a:lvl1pPr>
          </a:lstStyle>
          <a:p>
            <a:r>
              <a:rPr lang="en-GB" noProof="0" dirty="0"/>
              <a:t>Click to modify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0491" y="1683327"/>
            <a:ext cx="11066317" cy="4894118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solidFill>
                  <a:srgbClr val="255293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255293"/>
                </a:solidFill>
              </a:defRPr>
            </a:lvl3pPr>
          </a:lstStyle>
          <a:p>
            <a:pPr lvl="0"/>
            <a:r>
              <a:rPr lang="en-GB" noProof="0"/>
              <a:t>First level
First level</a:t>
            </a:r>
          </a:p>
          <a:p>
            <a:pPr lvl="1"/>
            <a:r>
              <a:rPr lang="en-GB" noProof="0"/>
              <a:t>Second level
Second level</a:t>
            </a:r>
          </a:p>
          <a:p>
            <a:pPr lvl="2"/>
            <a:r>
              <a:rPr lang="en-GB" noProof="0"/>
              <a:t>Third level
</a:t>
            </a:r>
          </a:p>
        </p:txBody>
      </p:sp>
      <p:pic>
        <p:nvPicPr>
          <p:cNvPr id="4" name="Imagen 49">
            <a:extLst>
              <a:ext uri="{FF2B5EF4-FFF2-40B4-BE49-F238E27FC236}">
                <a16:creationId xmlns:a16="http://schemas.microsoft.com/office/drawing/2014/main" id="{83A54463-3D2D-4A91-933D-5ECC58209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5848" y="81181"/>
            <a:ext cx="1728503" cy="757113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38" y="227130"/>
            <a:ext cx="2063310" cy="465214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90" y="-239453"/>
            <a:ext cx="2465599" cy="1398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9">
            <a:extLst>
              <a:ext uri="{FF2B5EF4-FFF2-40B4-BE49-F238E27FC236}">
                <a16:creationId xmlns:a16="http://schemas.microsoft.com/office/drawing/2014/main" id="{9331782C-4465-4384-9E5D-835CAC9FF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6007" y="135172"/>
            <a:ext cx="2268772" cy="993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ree 2">
    <p:bg>
      <p:bgPr>
        <a:gradFill flip="none" rotWithShape="1">
          <a:gsLst>
            <a:gs pos="100000">
              <a:srgbClr val="255293"/>
            </a:gs>
            <a:gs pos="100000">
              <a:schemeClr val="tx1"/>
            </a:gs>
            <a:gs pos="0">
              <a:schemeClr val="tx1">
                <a:lumMod val="100000"/>
              </a:schemeClr>
            </a:gs>
            <a:gs pos="0">
              <a:srgbClr val="2BAF8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>
            <a:extLst>
              <a:ext uri="{FF2B5EF4-FFF2-40B4-BE49-F238E27FC236}">
                <a16:creationId xmlns:a16="http://schemas.microsoft.com/office/drawing/2014/main" id="{5466A614-013A-4B60-AA7D-10772AB3A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880061" y="162045"/>
            <a:ext cx="2161464" cy="9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gradFill flip="none" rotWithShape="1">
          <a:gsLst>
            <a:gs pos="100000">
              <a:srgbClr val="255293">
                <a:lumMod val="100000"/>
              </a:srgbClr>
            </a:gs>
            <a:gs pos="100000">
              <a:srgbClr val="2BAF86">
                <a:alpha val="20000"/>
              </a:srgbClr>
            </a:gs>
            <a:gs pos="0">
              <a:srgbClr val="2BAF8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A91C34-1417-6C47-93F9-B69C98336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10716" y="50686"/>
            <a:ext cx="10369690" cy="4542096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0E3FB950-7548-9E41-AE09-7FA99CAA16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580" y="6102217"/>
            <a:ext cx="647700" cy="431800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D37B9D47-B062-5046-9708-8EA54FB1A04F}"/>
              </a:ext>
            </a:extLst>
          </p:cNvPr>
          <p:cNvSpPr txBox="1"/>
          <p:nvPr userDrawn="1"/>
        </p:nvSpPr>
        <p:spPr>
          <a:xfrm>
            <a:off x="2378720" y="6230703"/>
            <a:ext cx="8554066" cy="31758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 fontScale="4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 noProof="0" dirty="0">
                <a:solidFill>
                  <a:srgbClr val="255293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This project has received funding from the European Union‘s Horizon 2020 research and innovation programme under grant agreement N° 101032450. The views expressed in this publication are the sole responsibility of the author/s and do not necessarily reflect the views of the European Commission.</a:t>
            </a:r>
          </a:p>
          <a:p>
            <a:endParaRPr lang="en-GB" noProof="0" dirty="0"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4CFE4A-6D92-4D3B-AEB5-10B0D9D74384}"/>
              </a:ext>
            </a:extLst>
          </p:cNvPr>
          <p:cNvSpPr txBox="1"/>
          <p:nvPr userDrawn="1"/>
        </p:nvSpPr>
        <p:spPr>
          <a:xfrm>
            <a:off x="1549580" y="4925287"/>
            <a:ext cx="924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solidFill>
                  <a:srgbClr val="255293"/>
                </a:solidFill>
                <a:latin typeface="Trebuchet MS" panose="020B0603020202020204" pitchFamily="34" charset="0"/>
              </a:rPr>
              <a:t>www.eplaneth2020.eu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255293"/>
            </a:gs>
            <a:gs pos="83000">
              <a:schemeClr val="tx1"/>
            </a:gs>
            <a:gs pos="27000">
              <a:schemeClr val="tx1">
                <a:lumMod val="100000"/>
              </a:schemeClr>
            </a:gs>
            <a:gs pos="0">
              <a:srgbClr val="2BAF8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50" r:id="rId2"/>
    <p:sldLayoutId id="2147483655" r:id="rId3"/>
    <p:sldLayoutId id="2147483682" r:id="rId4"/>
    <p:sldLayoutId id="214748364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2552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rgbClr val="25529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m.granollers@gencat.cat" TargetMode="External"/><Relationship Id="rId2" Type="http://schemas.openxmlformats.org/officeDocument/2006/relationships/hyperlink" Target="mailto:martachafer@gencat.cat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704527" y="4473431"/>
            <a:ext cx="10746255" cy="803168"/>
          </a:xfrm>
        </p:spPr>
        <p:txBody>
          <a:bodyPr/>
          <a:lstStyle/>
          <a:p>
            <a:r>
              <a:rPr lang="en-US" sz="3600" b="1" dirty="0" smtClean="0"/>
              <a:t>INTRODUCTION to the </a:t>
            </a:r>
            <a:r>
              <a:rPr lang="en-US" sz="3600" b="1" dirty="0" err="1" smtClean="0"/>
              <a:t>ePLANET</a:t>
            </a:r>
            <a:r>
              <a:rPr lang="en-US" sz="3600" b="1" dirty="0" smtClean="0"/>
              <a:t>   </a:t>
            </a:r>
            <a:r>
              <a:rPr lang="en-US" sz="4000" b="1" dirty="0" smtClean="0"/>
              <a:t>FINAL EVENT</a:t>
            </a:r>
            <a:endParaRPr lang="es-ES" sz="3600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2CA6C1-BF94-4EE6-A7CF-46469B1E46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928" y="5693397"/>
            <a:ext cx="10746254" cy="4326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a-ES" dirty="0" smtClean="0"/>
              <a:t>Josep Maria Granollers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65562-D826-4DA9-8F89-0FFEE6A98D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527" y="6331147"/>
            <a:ext cx="10746253" cy="432668"/>
          </a:xfrm>
        </p:spPr>
        <p:txBody>
          <a:bodyPr/>
          <a:lstStyle/>
          <a:p>
            <a:r>
              <a:rPr lang="en-GB" dirty="0" smtClean="0"/>
              <a:t>Final event, Brussels  10</a:t>
            </a:r>
            <a:r>
              <a:rPr lang="en-GB" baseline="30000" dirty="0" smtClean="0"/>
              <a:t>th</a:t>
            </a:r>
            <a:r>
              <a:rPr lang="en-GB" dirty="0" smtClean="0"/>
              <a:t> June 2024</a:t>
            </a:r>
            <a:endParaRPr lang="en-GB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03" y="3486781"/>
            <a:ext cx="3292305" cy="742315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57" y="4676135"/>
            <a:ext cx="4415857" cy="25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48738" y="764340"/>
            <a:ext cx="10581261" cy="563363"/>
          </a:xfrm>
        </p:spPr>
        <p:txBody>
          <a:bodyPr/>
          <a:lstStyle/>
          <a:p>
            <a:r>
              <a:rPr lang="en-GB" dirty="0" err="1" smtClean="0"/>
              <a:t>ePLANET</a:t>
            </a:r>
            <a:r>
              <a:rPr lang="en-GB" dirty="0" smtClean="0"/>
              <a:t>.</a:t>
            </a:r>
            <a:r>
              <a:rPr lang="en-GB" sz="2400" dirty="0" smtClean="0"/>
              <a:t>  introductory conceptual glance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29491" y="1459706"/>
            <a:ext cx="1134687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ePLANET</a:t>
            </a:r>
            <a:r>
              <a:rPr lang="en-GB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:  creating a Network of public local authorities  to drive the 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mprove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the coordination between local authorities and regional governments in order to </a:t>
            </a:r>
            <a:r>
              <a:rPr lang="en-US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optimise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the decision-making 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process, for implementation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of 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ETM/ Energy Action Plans,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in towns and cities. 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Current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platforms 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to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manage 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ET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are heterogeneous, which leads to a loss of information and difficulties to share data and engage communities. </a:t>
            </a:r>
            <a:endParaRPr lang="en-US" sz="24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ePLANET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address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this 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challenge, by facilitating a methodology (Clustering governance), key 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actors 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an harmonized information (</a:t>
            </a:r>
            <a:r>
              <a:rPr lang="en-US" sz="2400" u="sng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Platform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) to make possible a coordinated ET actions in public sector at municipal level.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This process requires </a:t>
            </a:r>
            <a:r>
              <a:rPr lang="en-GB" sz="2400" u="sng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digitalisation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of energy 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data and information as Sustainable Energy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and Climate Action 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Plans (SECAPs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), enabling an ecosystem of data and tools to support decision-making on Energy 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Transition</a:t>
            </a:r>
            <a:endParaRPr lang="en-GB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0084" y="653500"/>
            <a:ext cx="11335081" cy="563363"/>
          </a:xfrm>
        </p:spPr>
        <p:txBody>
          <a:bodyPr/>
          <a:lstStyle/>
          <a:p>
            <a:r>
              <a:rPr lang="en-GB" dirty="0"/>
              <a:t>ePLANET  FINAL </a:t>
            </a:r>
            <a:r>
              <a:rPr lang="en-GB" dirty="0" smtClean="0"/>
              <a:t>EVENT:</a:t>
            </a:r>
            <a:r>
              <a:rPr lang="en-GB" sz="2400" dirty="0" smtClean="0"/>
              <a:t> </a:t>
            </a:r>
            <a:r>
              <a:rPr lang="en-GB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Overview of </a:t>
            </a:r>
            <a:r>
              <a:rPr lang="en-GB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participating initiatives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29491" y="1459706"/>
            <a:ext cx="11346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ePLANET</a:t>
            </a:r>
            <a:r>
              <a:rPr lang="en-GB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:  creates a </a:t>
            </a:r>
            <a:r>
              <a:rPr lang="en-GB" sz="2400" b="1" u="sng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Network</a:t>
            </a:r>
            <a:r>
              <a:rPr lang="en-GB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of public local authorities  to drive the ET in an accelerating mode thanks to </a:t>
            </a:r>
            <a:r>
              <a:rPr lang="en-GB" sz="2400" u="sng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clustering governance</a:t>
            </a:r>
            <a:r>
              <a:rPr lang="en-GB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CoMo</a:t>
            </a:r>
            <a:r>
              <a:rPr lang="en-GB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Initiative: </a:t>
            </a:r>
            <a:r>
              <a:rPr lang="en-GB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SECAP</a:t>
            </a:r>
            <a:r>
              <a:rPr lang="en-GB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IN-PLAN</a:t>
            </a:r>
            <a:r>
              <a:rPr lang="en-GB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: Integrated Energy Climate &amp; Spatial Planning to enable local and regional authorities to </a:t>
            </a:r>
            <a:r>
              <a:rPr lang="en-GB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implement their plans</a:t>
            </a:r>
            <a:r>
              <a:rPr lang="en-GB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br>
              <a:rPr lang="en-GB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2400" smtClean="0">
                <a:solidFill>
                  <a:schemeClr val="bg1"/>
                </a:solidFill>
                <a:latin typeface="Trebuchet MS" panose="020B0603020202020204" pitchFamily="34" charset="0"/>
              </a:rPr>
              <a:t>Develops, </a:t>
            </a:r>
            <a:r>
              <a:rPr lang="en-US" sz="2400">
                <a:solidFill>
                  <a:schemeClr val="bg1"/>
                </a:solidFill>
                <a:latin typeface="Trebuchet MS" panose="020B0603020202020204" pitchFamily="34" charset="0"/>
              </a:rPr>
              <a:t>test, and roll out the IN-PLAN practice </a:t>
            </a:r>
            <a:r>
              <a:rPr lang="en-US" sz="2400" smtClean="0">
                <a:solidFill>
                  <a:schemeClr val="bg1"/>
                </a:solidFill>
                <a:latin typeface="Trebuchet MS" panose="020B0603020202020204" pitchFamily="34" charset="0"/>
              </a:rPr>
              <a:t>to effectively implement the SEC&amp;SpatialPlans</a:t>
            </a:r>
            <a:endParaRPr lang="en-GB" sz="24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Regio1</a:t>
            </a:r>
            <a:r>
              <a:rPr lang="en-GB" sz="2400" b="1" baseline="30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st</a:t>
            </a:r>
            <a:r>
              <a:rPr lang="en-GB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Implementing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EE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First Principle in 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Regional </a:t>
            </a:r>
            <a:r>
              <a:rPr lang="en-US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Planning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b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Raises awareness on EE among regional governments in their </a:t>
            </a:r>
            <a:r>
              <a:rPr lang="en-US" sz="2400" u="sng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plans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RESCHOOL</a:t>
            </a:r>
            <a:r>
              <a:rPr lang="en-GB" sz="2400" smtClean="0">
                <a:solidFill>
                  <a:schemeClr val="bg1"/>
                </a:solidFill>
                <a:latin typeface="Trebuchet MS" panose="020B0603020202020204" pitchFamily="34" charset="0"/>
              </a:rPr>
              <a:t>: Unlocking the potential of </a:t>
            </a:r>
            <a:r>
              <a:rPr lang="en-GB" sz="2400" u="sng" smtClean="0">
                <a:solidFill>
                  <a:schemeClr val="bg1"/>
                </a:solidFill>
                <a:latin typeface="Trebuchet MS" panose="020B0603020202020204" pitchFamily="34" charset="0"/>
              </a:rPr>
              <a:t>Energy Communities</a:t>
            </a:r>
            <a:r>
              <a:rPr lang="en-GB" sz="240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en-GB" sz="240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GB" sz="2400" smtClean="0">
                <a:solidFill>
                  <a:schemeClr val="bg1"/>
                </a:solidFill>
                <a:latin typeface="Trebuchet MS" panose="020B0603020202020204" pitchFamily="34" charset="0"/>
              </a:rPr>
              <a:t>aims to: create, growing and management of E.C</a:t>
            </a:r>
            <a:br>
              <a:rPr lang="en-GB" sz="240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GB" sz="2400" smtClean="0">
                <a:solidFill>
                  <a:schemeClr val="bg1"/>
                </a:solidFill>
                <a:latin typeface="Trebuchet MS" panose="020B0603020202020204" pitchFamily="34" charset="0"/>
              </a:rPr>
              <a:t>Focuses on enhancing </a:t>
            </a:r>
            <a:r>
              <a:rPr lang="en-GB" sz="24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technology</a:t>
            </a:r>
            <a:r>
              <a:rPr lang="en-GB" sz="2400" smtClean="0">
                <a:solidFill>
                  <a:schemeClr val="bg1"/>
                </a:solidFill>
                <a:latin typeface="Trebuchet MS" panose="020B0603020202020204" pitchFamily="34" charset="0"/>
              </a:rPr>
              <a:t> and </a:t>
            </a:r>
            <a:r>
              <a:rPr lang="en-GB" sz="24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users</a:t>
            </a:r>
            <a:r>
              <a:rPr lang="en-GB" sz="2400" smtClean="0">
                <a:solidFill>
                  <a:schemeClr val="bg1"/>
                </a:solidFill>
                <a:latin typeface="Trebuchet MS" panose="020B0603020202020204" pitchFamily="34" charset="0"/>
              </a:rPr>
              <a:t> behaviour.</a:t>
            </a:r>
            <a:endParaRPr lang="en-GB" sz="24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5074920" y="3072384"/>
            <a:ext cx="5056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THANKS FOR YOUR ATTENTION! </a:t>
            </a:r>
            <a:endParaRPr lang="en-GB" sz="3600" dirty="0"/>
          </a:p>
        </p:txBody>
      </p:sp>
      <p:sp>
        <p:nvSpPr>
          <p:cNvPr id="3" name="QuadreDeText 2"/>
          <p:cNvSpPr txBox="1"/>
          <p:nvPr/>
        </p:nvSpPr>
        <p:spPr>
          <a:xfrm>
            <a:off x="8961120" y="4453128"/>
            <a:ext cx="3328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Marta Chàfer </a:t>
            </a:r>
            <a:r>
              <a:rPr lang="en-GB" dirty="0" smtClean="0">
                <a:hlinkClick r:id="rId2"/>
              </a:rPr>
              <a:t>martachafer@gencat.cat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Josep</a:t>
            </a:r>
            <a:r>
              <a:rPr lang="en-GB" dirty="0" smtClean="0"/>
              <a:t> Mª </a:t>
            </a:r>
            <a:r>
              <a:rPr lang="en-GB" dirty="0" err="1" smtClean="0"/>
              <a:t>Granollers</a:t>
            </a:r>
            <a:r>
              <a:rPr lang="en-GB" dirty="0" smtClean="0"/>
              <a:t> </a:t>
            </a:r>
          </a:p>
          <a:p>
            <a:r>
              <a:rPr lang="en-GB" dirty="0" smtClean="0">
                <a:hlinkClick r:id="rId3"/>
              </a:rPr>
              <a:t>jm.granollers@gencat.cat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3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2526</TotalTime>
  <Words>253</Words>
  <Application>Microsoft Office PowerPoint</Application>
  <PresentationFormat>Pantalla panoràmica</PresentationFormat>
  <Paragraphs>26</Paragraphs>
  <Slides>4</Slides>
  <Notes>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Trebuchet MS</vt:lpstr>
      <vt:lpstr>Tw Cen MT</vt:lpstr>
      <vt:lpstr>Wingdings</vt:lpstr>
      <vt:lpstr>Circuito</vt:lpstr>
      <vt:lpstr>Presentació del PowerPoint</vt:lpstr>
      <vt:lpstr>ePLANET.  introductory conceptual glance</vt:lpstr>
      <vt:lpstr>ePLANET  FINAL EVENT: Overview of participating initiatives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Granollers Palou, Josep Mª</cp:lastModifiedBy>
  <cp:revision>120</cp:revision>
  <cp:lastPrinted>2022-11-24T10:57:14Z</cp:lastPrinted>
  <dcterms:created xsi:type="dcterms:W3CDTF">2021-11-05T06:14:15Z</dcterms:created>
  <dcterms:modified xsi:type="dcterms:W3CDTF">2024-06-10T08:26:40Z</dcterms:modified>
</cp:coreProperties>
</file>