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5D9_C9BA13C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2"/>
  </p:notesMasterIdLst>
  <p:handoutMasterIdLst>
    <p:handoutMasterId r:id="rId43"/>
  </p:handoutMasterIdLst>
  <p:sldIdLst>
    <p:sldId id="1497" r:id="rId5"/>
    <p:sldId id="1503" r:id="rId6"/>
    <p:sldId id="1501" r:id="rId7"/>
    <p:sldId id="1547" r:id="rId8"/>
    <p:sldId id="1548" r:id="rId9"/>
    <p:sldId id="1549" r:id="rId10"/>
    <p:sldId id="1517" r:id="rId11"/>
    <p:sldId id="1482" r:id="rId12"/>
    <p:sldId id="1550" r:id="rId13"/>
    <p:sldId id="1507" r:id="rId14"/>
    <p:sldId id="389" r:id="rId15"/>
    <p:sldId id="1516" r:id="rId16"/>
    <p:sldId id="514" r:id="rId17"/>
    <p:sldId id="1483" r:id="rId18"/>
    <p:sldId id="1485" r:id="rId19"/>
    <p:sldId id="314" r:id="rId20"/>
    <p:sldId id="1498" r:id="rId21"/>
    <p:sldId id="1543" r:id="rId22"/>
    <p:sldId id="1538" r:id="rId23"/>
    <p:sldId id="1519" r:id="rId24"/>
    <p:sldId id="1554" r:id="rId25"/>
    <p:sldId id="1555" r:id="rId26"/>
    <p:sldId id="1518" r:id="rId27"/>
    <p:sldId id="1556" r:id="rId28"/>
    <p:sldId id="1545" r:id="rId29"/>
    <p:sldId id="1557" r:id="rId30"/>
    <p:sldId id="1568" r:id="rId31"/>
    <p:sldId id="1569" r:id="rId32"/>
    <p:sldId id="1570" r:id="rId33"/>
    <p:sldId id="1565" r:id="rId34"/>
    <p:sldId id="1562" r:id="rId35"/>
    <p:sldId id="1564" r:id="rId36"/>
    <p:sldId id="1524" r:id="rId37"/>
    <p:sldId id="1566" r:id="rId38"/>
    <p:sldId id="1558" r:id="rId39"/>
    <p:sldId id="1567" r:id="rId40"/>
    <p:sldId id="1502" r:id="rId41"/>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EC Square Sans Pro" panose="020B0604020202020204" charset="0"/>
      <p:regular r:id="rId50"/>
      <p:bold r:id="rId51"/>
      <p:italic r:id="rId52"/>
      <p:boldItalic r:id="rId53"/>
    </p:embeddedFont>
    <p:embeddedFont>
      <p:font typeface="EC Square Sans Pro Light" panose="020B0604020202020204" charset="0"/>
      <p:regular r:id="rId54"/>
      <p:italic r:id="rId55"/>
    </p:embeddedFont>
    <p:embeddedFont>
      <p:font typeface="EC Square Sans Pro Medium" panose="020B0604020202020204" charset="0"/>
      <p:regular r:id="rId56"/>
      <p:italic r:id="rId57"/>
    </p:embeddedFont>
    <p:embeddedFont>
      <p:font typeface="Gill Sans MT" panose="020B0502020104020203" pitchFamily="34"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Open Sans SemiBold" panose="020B0706030804020204" pitchFamily="34" charset="0"/>
      <p:regular r:id="rId66"/>
      <p:bold r:id="rId67"/>
      <p:italic r:id="rId68"/>
      <p:boldItalic r:id="rId69"/>
    </p:embeddedFont>
    <p:embeddedFont>
      <p:font typeface="Wingdings 2" panose="05020102010507070707" pitchFamily="18" charset="2"/>
      <p:regular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D387470F-E0AB-7D40-88B2-1FEF42E8944C}">
          <p14:sldIdLst>
            <p14:sldId id="1497"/>
          </p14:sldIdLst>
        </p14:section>
        <p14:section name="About us" id="{88EFB034-2B4D-D445-9D28-D1660761DC05}">
          <p14:sldIdLst>
            <p14:sldId id="1503"/>
            <p14:sldId id="1501"/>
            <p14:sldId id="1547"/>
            <p14:sldId id="1548"/>
            <p14:sldId id="1549"/>
            <p14:sldId id="1517"/>
            <p14:sldId id="1482"/>
            <p14:sldId id="1550"/>
            <p14:sldId id="1507"/>
            <p14:sldId id="389"/>
            <p14:sldId id="1516"/>
          </p14:sldIdLst>
        </p14:section>
        <p14:section name="Our knowledge HUB" id="{ECD7BC2C-1F70-E742-95EF-596F506CC669}">
          <p14:sldIdLst>
            <p14:sldId id="514"/>
            <p14:sldId id="1483"/>
            <p14:sldId id="1485"/>
          </p14:sldIdLst>
        </p14:section>
        <p14:section name="Matchmaking approach" id="{2ACC0D60-96D0-0343-B1AA-8429BF6859A9}">
          <p14:sldIdLst>
            <p14:sldId id="314"/>
            <p14:sldId id="1498"/>
            <p14:sldId id="1543"/>
            <p14:sldId id="1538"/>
            <p14:sldId id="1519"/>
            <p14:sldId id="1554"/>
            <p14:sldId id="1555"/>
            <p14:sldId id="1518"/>
            <p14:sldId id="1556"/>
            <p14:sldId id="1545"/>
            <p14:sldId id="1557"/>
            <p14:sldId id="1568"/>
            <p14:sldId id="1569"/>
            <p14:sldId id="1570"/>
            <p14:sldId id="1565"/>
            <p14:sldId id="1562"/>
            <p14:sldId id="1564"/>
            <p14:sldId id="1524"/>
            <p14:sldId id="1566"/>
            <p14:sldId id="1558"/>
            <p14:sldId id="1567"/>
            <p14:sldId id="15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AAE513-8291-6111-5C44-E2DC3E5D14F2}" name="Merit Tatar" initials="MT" userId="S::merit@ibs.ee::a362265a-fe22-4f45-acea-34edea31097d" providerId="AD"/>
  <p188:author id="{644AAD1B-9A7D-862B-D995-F73758E3F43E}" name="Gabi Kaiser" initials="GK" userId="S::Gabi.Kaiser@steinbeis-europa.de::6a658a28-0ef8-4f3d-b847-e169cca61170" providerId="AD"/>
  <p188:author id="{963E1E5C-A3B0-C6EE-ABF3-EDDDF40597E8}" name="Mart VELISTE" initials="MV" userId="S::mart_ibs.ee#ext#@vitoresearch.onmicrosoft.com::63215e46-6e38-4e07-a9db-fa825ca62a92" providerId="AD"/>
  <p188:author id="{9C9D345C-5397-92A4-2C5A-5E02A4CAC763}" name="HOUBEN Georg (ENER)" initials="h" userId="HOUBEN Georg (ENER)" providerId="None"/>
  <p188:author id="{4A9B4898-9893-6F13-C927-CB857CD8A95E}" name="Agata Smok" initials="AS" userId="S::agata@think-e.be::adbd651c-1392-4a7d-a757-68bbf74dce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2"/>
    <a:srgbClr val="FCC300"/>
    <a:srgbClr val="C89800"/>
    <a:srgbClr val="009FE3"/>
    <a:srgbClr val="04A69D"/>
    <a:srgbClr val="E8F2F0"/>
    <a:srgbClr val="00A3DB"/>
    <a:srgbClr val="EA572A"/>
    <a:srgbClr val="174489"/>
    <a:srgbClr val="151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623E2-8766-1E4F-B2E5-5D51A77F43FF}" v="182" dt="2023-02-18T12:23:11.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00" autoAdjust="0"/>
    <p:restoredTop sz="93225" autoAdjust="0"/>
  </p:normalViewPr>
  <p:slideViewPr>
    <p:cSldViewPr snapToGrid="0">
      <p:cViewPr varScale="1">
        <p:scale>
          <a:sx n="59" d="100"/>
          <a:sy n="59" d="100"/>
        </p:scale>
        <p:origin x="51" y="9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font" Target="fonts/font8.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7.fntdata"/><Relationship Id="rId55" Type="http://schemas.openxmlformats.org/officeDocument/2006/relationships/font" Target="fonts/font12.fntdata"/><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comments/modernComment_5D9_C9BA13C1.xml><?xml version="1.0" encoding="utf-8"?>
<p188:cmLst xmlns:a="http://schemas.openxmlformats.org/drawingml/2006/main" xmlns:r="http://schemas.openxmlformats.org/officeDocument/2006/relationships" xmlns:p188="http://schemas.microsoft.com/office/powerpoint/2018/8/main">
  <p188:cm id="{1D1D690A-4751-B14F-BC4C-412BEB06AE60}" authorId="{4A9B4898-9893-6F13-C927-CB857CD8A95E}" created="2023-02-16T07:57:05.297">
    <ac:deMkLst xmlns:ac="http://schemas.microsoft.com/office/drawing/2013/main/command">
      <pc:docMk xmlns:pc="http://schemas.microsoft.com/office/powerpoint/2013/main/command"/>
      <pc:sldMk xmlns:pc="http://schemas.microsoft.com/office/powerpoint/2013/main/command" cId="3384415169" sldId="1497"/>
      <ac:spMk id="2" creationId="{C11FD870-B2EE-89B5-4ABE-F8A08EE1676F}"/>
    </ac:deMkLst>
    <p188:txBody>
      <a:bodyPr/>
      <a:lstStyle/>
      <a:p>
        <a:r>
          <a:rPr lang="en-GB"/>
          <a:t>Before you start install “EC Square Sans Pro” font on your computer.</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EC0F6-412C-4E48-AD55-27BA6EE63B7F}" type="doc">
      <dgm:prSet loTypeId="urn:microsoft.com/office/officeart/2008/layout/PictureStrips" loCatId="list" qsTypeId="urn:microsoft.com/office/officeart/2005/8/quickstyle/simple2" qsCatId="simple" csTypeId="urn:microsoft.com/office/officeart/2005/8/colors/accent5_1" csCatId="accent5" phldr="1"/>
      <dgm:spPr/>
      <dgm:t>
        <a:bodyPr/>
        <a:lstStyle/>
        <a:p>
          <a:endParaRPr lang="en-GB"/>
        </a:p>
      </dgm:t>
    </dgm:pt>
    <dgm:pt modelId="{0CD8B5DD-A35F-4B1E-859E-F317875BE633}">
      <dgm:prSet phldrT="[Text]" custT="1"/>
      <dgm:spPr/>
      <dgm:t>
        <a:bodyPr/>
        <a:lstStyle/>
        <a:p>
          <a:r>
            <a:rPr lang="pt-PT" sz="2000" b="1" dirty="0">
              <a:solidFill>
                <a:srgbClr val="005A92"/>
              </a:solidFill>
            </a:rPr>
            <a:t>Falta de financiación</a:t>
          </a:r>
          <a:endParaRPr lang="en-GB" sz="2000" b="1" dirty="0">
            <a:solidFill>
              <a:srgbClr val="005A92"/>
            </a:solidFill>
          </a:endParaRPr>
        </a:p>
      </dgm:t>
    </dgm:pt>
    <dgm:pt modelId="{ED59AECE-C24A-415C-92C8-047EDBF229D0}" type="parTrans" cxnId="{8658D18B-A106-4ADD-A1EA-2CAD073F5425}">
      <dgm:prSet/>
      <dgm:spPr/>
      <dgm:t>
        <a:bodyPr/>
        <a:lstStyle/>
        <a:p>
          <a:endParaRPr lang="en-GB" sz="1200"/>
        </a:p>
      </dgm:t>
    </dgm:pt>
    <dgm:pt modelId="{D0AD77ED-9E78-4131-80B5-5F58ECCD27CA}" type="sibTrans" cxnId="{8658D18B-A106-4ADD-A1EA-2CAD073F5425}">
      <dgm:prSet/>
      <dgm:spPr/>
      <dgm:t>
        <a:bodyPr/>
        <a:lstStyle/>
        <a:p>
          <a:endParaRPr lang="en-GB" sz="1200"/>
        </a:p>
      </dgm:t>
    </dgm:pt>
    <dgm:pt modelId="{A05398FA-C149-452E-9CEB-E84FE35A1F70}">
      <dgm:prSet custT="1"/>
      <dgm:spPr/>
      <dgm:t>
        <a:bodyPr/>
        <a:lstStyle/>
        <a:p>
          <a:r>
            <a:rPr lang="pt-PT" sz="2000" b="1" dirty="0">
              <a:solidFill>
                <a:srgbClr val="005A92"/>
              </a:solidFill>
            </a:rPr>
            <a:t>Fragmentción de responsabilidades</a:t>
          </a:r>
          <a:endParaRPr lang="en-BE" sz="2000" b="1" dirty="0">
            <a:solidFill>
              <a:srgbClr val="005A92"/>
            </a:solidFill>
          </a:endParaRPr>
        </a:p>
      </dgm:t>
    </dgm:pt>
    <dgm:pt modelId="{FC939259-B33B-4A14-97EB-3D26D36EF99B}" type="parTrans" cxnId="{52CAAC1E-4A93-4ABD-A16A-7854D556AAA3}">
      <dgm:prSet/>
      <dgm:spPr/>
      <dgm:t>
        <a:bodyPr/>
        <a:lstStyle/>
        <a:p>
          <a:endParaRPr lang="en-GB" sz="1200"/>
        </a:p>
      </dgm:t>
    </dgm:pt>
    <dgm:pt modelId="{A927A03D-9F96-4F3F-B566-313E48380D54}" type="sibTrans" cxnId="{52CAAC1E-4A93-4ABD-A16A-7854D556AAA3}">
      <dgm:prSet/>
      <dgm:spPr/>
      <dgm:t>
        <a:bodyPr/>
        <a:lstStyle/>
        <a:p>
          <a:endParaRPr lang="en-GB" sz="1200"/>
        </a:p>
      </dgm:t>
    </dgm:pt>
    <dgm:pt modelId="{2D20A35F-2ECD-484B-9738-5F9AB6F2A935}">
      <dgm:prSet custT="1"/>
      <dgm:spPr/>
      <dgm:t>
        <a:bodyPr/>
        <a:lstStyle/>
        <a:p>
          <a:r>
            <a:rPr lang="pt-PT" sz="2000" b="1" dirty="0">
              <a:solidFill>
                <a:srgbClr val="005A92"/>
              </a:solidFill>
            </a:rPr>
            <a:t>Falta de recursos humanos y/o competencias </a:t>
          </a:r>
          <a:endParaRPr lang="en-BE" sz="2000" b="1" dirty="0">
            <a:solidFill>
              <a:srgbClr val="005A92"/>
            </a:solidFill>
          </a:endParaRPr>
        </a:p>
      </dgm:t>
    </dgm:pt>
    <dgm:pt modelId="{3C0536C9-8572-4694-A595-8598AB3A8937}" type="parTrans" cxnId="{C0BC6733-6A00-4F23-A2FD-4D689E2D125C}">
      <dgm:prSet/>
      <dgm:spPr/>
      <dgm:t>
        <a:bodyPr/>
        <a:lstStyle/>
        <a:p>
          <a:endParaRPr lang="en-GB" sz="1200"/>
        </a:p>
      </dgm:t>
    </dgm:pt>
    <dgm:pt modelId="{CE3724F9-8201-4B61-81BB-C31ED6AE4696}" type="sibTrans" cxnId="{C0BC6733-6A00-4F23-A2FD-4D689E2D125C}">
      <dgm:prSet/>
      <dgm:spPr/>
      <dgm:t>
        <a:bodyPr/>
        <a:lstStyle/>
        <a:p>
          <a:endParaRPr lang="en-GB" sz="1200"/>
        </a:p>
      </dgm:t>
    </dgm:pt>
    <dgm:pt modelId="{8ECB4B3F-BA66-45E2-93BC-7C2B11C7A240}">
      <dgm:prSet custT="1"/>
      <dgm:spPr/>
      <dgm:t>
        <a:bodyPr/>
        <a:lstStyle/>
        <a:p>
          <a:r>
            <a:rPr lang="es-ES" sz="2000" b="1" dirty="0">
              <a:solidFill>
                <a:srgbClr val="005A92"/>
              </a:solidFill>
            </a:rPr>
            <a:t>Desconexión entre estrategias y acciones</a:t>
          </a:r>
          <a:endParaRPr lang="en-BE" sz="2000" b="1" dirty="0">
            <a:solidFill>
              <a:srgbClr val="005A92"/>
            </a:solidFill>
          </a:endParaRPr>
        </a:p>
      </dgm:t>
    </dgm:pt>
    <dgm:pt modelId="{9989B31A-5407-405E-A59B-32957CFEE929}" type="parTrans" cxnId="{D833AC30-AD4B-44D0-9552-3DE7DE88019F}">
      <dgm:prSet/>
      <dgm:spPr/>
      <dgm:t>
        <a:bodyPr/>
        <a:lstStyle/>
        <a:p>
          <a:endParaRPr lang="en-GB" sz="1200"/>
        </a:p>
      </dgm:t>
    </dgm:pt>
    <dgm:pt modelId="{92C6ABFF-6620-4C93-B510-932C897E89C9}" type="sibTrans" cxnId="{D833AC30-AD4B-44D0-9552-3DE7DE88019F}">
      <dgm:prSet/>
      <dgm:spPr/>
      <dgm:t>
        <a:bodyPr/>
        <a:lstStyle/>
        <a:p>
          <a:endParaRPr lang="en-GB" sz="1200"/>
        </a:p>
      </dgm:t>
    </dgm:pt>
    <dgm:pt modelId="{55EB1F8E-5E9F-40B5-8FAF-DC16C0AF179D}">
      <dgm:prSet custT="1"/>
      <dgm:spPr/>
      <dgm:t>
        <a:bodyPr/>
        <a:lstStyle/>
        <a:p>
          <a:r>
            <a:rPr lang="pt-PT" sz="2000" b="1" dirty="0">
              <a:solidFill>
                <a:srgbClr val="005A92"/>
              </a:solidFill>
            </a:rPr>
            <a:t>Falta de conocimiento sobre las soluciones adecuadas</a:t>
          </a:r>
          <a:endParaRPr lang="en-BE" sz="2000" b="1" dirty="0">
            <a:solidFill>
              <a:srgbClr val="005A92"/>
            </a:solidFill>
          </a:endParaRPr>
        </a:p>
      </dgm:t>
    </dgm:pt>
    <dgm:pt modelId="{DF516317-4D03-4881-8EA7-448F8186BDC4}" type="parTrans" cxnId="{D1A62066-1883-46B4-8123-9F64BBB459DC}">
      <dgm:prSet/>
      <dgm:spPr/>
      <dgm:t>
        <a:bodyPr/>
        <a:lstStyle/>
        <a:p>
          <a:endParaRPr lang="en-GB" sz="1200"/>
        </a:p>
      </dgm:t>
    </dgm:pt>
    <dgm:pt modelId="{060639FE-AAF6-44CA-9607-97351E7FA0C8}" type="sibTrans" cxnId="{D1A62066-1883-46B4-8123-9F64BBB459DC}">
      <dgm:prSet/>
      <dgm:spPr/>
      <dgm:t>
        <a:bodyPr/>
        <a:lstStyle/>
        <a:p>
          <a:endParaRPr lang="en-GB" sz="1200"/>
        </a:p>
      </dgm:t>
    </dgm:pt>
    <dgm:pt modelId="{B9359FBD-EA60-4B92-B3FB-EB52BBB43B00}">
      <dgm:prSet custT="1"/>
      <dgm:spPr/>
      <dgm:t>
        <a:bodyPr/>
        <a:lstStyle/>
        <a:p>
          <a:r>
            <a:rPr lang="pt-PT" sz="2000" b="1" dirty="0">
              <a:solidFill>
                <a:srgbClr val="005A92"/>
              </a:solidFill>
            </a:rPr>
            <a:t>Cooperación con el sector privado insuficiente</a:t>
          </a:r>
          <a:endParaRPr lang="en-BE" sz="2000" b="1" dirty="0">
            <a:solidFill>
              <a:srgbClr val="005A92"/>
            </a:solidFill>
          </a:endParaRPr>
        </a:p>
      </dgm:t>
    </dgm:pt>
    <dgm:pt modelId="{EF034191-DE05-42C4-88F7-A76968DAB0EB}" type="parTrans" cxnId="{E07991B8-DD0A-4E68-AE0A-62083FA632EA}">
      <dgm:prSet/>
      <dgm:spPr/>
      <dgm:t>
        <a:bodyPr/>
        <a:lstStyle/>
        <a:p>
          <a:endParaRPr lang="en-GB" sz="1200"/>
        </a:p>
      </dgm:t>
    </dgm:pt>
    <dgm:pt modelId="{9C0FED94-3359-48DE-B43F-ACB36BAB27FB}" type="sibTrans" cxnId="{E07991B8-DD0A-4E68-AE0A-62083FA632EA}">
      <dgm:prSet/>
      <dgm:spPr/>
      <dgm:t>
        <a:bodyPr/>
        <a:lstStyle/>
        <a:p>
          <a:endParaRPr lang="en-GB" sz="1200"/>
        </a:p>
      </dgm:t>
    </dgm:pt>
    <dgm:pt modelId="{2B14016A-0533-4C00-94E4-115904B633D2}" type="pres">
      <dgm:prSet presAssocID="{47FEC0F6-412C-4E48-AD55-27BA6EE63B7F}" presName="Name0" presStyleCnt="0">
        <dgm:presLayoutVars>
          <dgm:dir/>
          <dgm:resizeHandles val="exact"/>
        </dgm:presLayoutVars>
      </dgm:prSet>
      <dgm:spPr/>
    </dgm:pt>
    <dgm:pt modelId="{8D4E032E-676F-4501-B0AC-696C54C153C5}" type="pres">
      <dgm:prSet presAssocID="{0CD8B5DD-A35F-4B1E-859E-F317875BE633}" presName="composite" presStyleCnt="0"/>
      <dgm:spPr/>
    </dgm:pt>
    <dgm:pt modelId="{820EFB8C-FD85-414F-B155-35A0A422BEC2}" type="pres">
      <dgm:prSet presAssocID="{0CD8B5DD-A35F-4B1E-859E-F317875BE633}" presName="rect1" presStyleLbl="trAlignAcc1" presStyleIdx="0" presStyleCnt="6">
        <dgm:presLayoutVars>
          <dgm:bulletEnabled val="1"/>
        </dgm:presLayoutVars>
      </dgm:prSet>
      <dgm:spPr/>
    </dgm:pt>
    <dgm:pt modelId="{0E8C61C1-721D-4E47-9C82-E30E6D951755}" type="pres">
      <dgm:prSet presAssocID="{0CD8B5DD-A35F-4B1E-859E-F317875BE633}"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Euro with solid fill"/>
        </a:ext>
      </dgm:extLst>
    </dgm:pt>
    <dgm:pt modelId="{4262B55A-5B29-426A-BF01-B21DA73E0DAC}" type="pres">
      <dgm:prSet presAssocID="{D0AD77ED-9E78-4131-80B5-5F58ECCD27CA}" presName="sibTrans" presStyleCnt="0"/>
      <dgm:spPr/>
    </dgm:pt>
    <dgm:pt modelId="{9DB65F8D-5731-4B10-B45B-81F32FBE445E}" type="pres">
      <dgm:prSet presAssocID="{A05398FA-C149-452E-9CEB-E84FE35A1F70}" presName="composite" presStyleCnt="0"/>
      <dgm:spPr/>
    </dgm:pt>
    <dgm:pt modelId="{F27C7B2F-D924-4AB8-99E7-BFCE5F484106}" type="pres">
      <dgm:prSet presAssocID="{A05398FA-C149-452E-9CEB-E84FE35A1F70}" presName="rect1" presStyleLbl="trAlignAcc1" presStyleIdx="1" presStyleCnt="6">
        <dgm:presLayoutVars>
          <dgm:bulletEnabled val="1"/>
        </dgm:presLayoutVars>
      </dgm:prSet>
      <dgm:spPr/>
    </dgm:pt>
    <dgm:pt modelId="{4C6F8388-EA10-41F3-8178-E81BBBF29F04}" type="pres">
      <dgm:prSet presAssocID="{A05398FA-C149-452E-9CEB-E84FE35A1F70}"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ut with solid fill"/>
        </a:ext>
      </dgm:extLst>
    </dgm:pt>
    <dgm:pt modelId="{A36B381F-A74D-40C6-9EF9-7C59AC1E377F}" type="pres">
      <dgm:prSet presAssocID="{A927A03D-9F96-4F3F-B566-313E48380D54}" presName="sibTrans" presStyleCnt="0"/>
      <dgm:spPr/>
    </dgm:pt>
    <dgm:pt modelId="{22E4E103-6473-4586-AB51-098FBBC6584E}" type="pres">
      <dgm:prSet presAssocID="{2D20A35F-2ECD-484B-9738-5F9AB6F2A935}" presName="composite" presStyleCnt="0"/>
      <dgm:spPr/>
    </dgm:pt>
    <dgm:pt modelId="{4355CFA0-C562-4745-99A5-77B77E25267A}" type="pres">
      <dgm:prSet presAssocID="{2D20A35F-2ECD-484B-9738-5F9AB6F2A935}" presName="rect1" presStyleLbl="trAlignAcc1" presStyleIdx="2" presStyleCnt="6">
        <dgm:presLayoutVars>
          <dgm:bulletEnabled val="1"/>
        </dgm:presLayoutVars>
      </dgm:prSet>
      <dgm:spPr/>
    </dgm:pt>
    <dgm:pt modelId="{B768E995-0C22-4C2F-AF02-79C932907622}" type="pres">
      <dgm:prSet presAssocID="{2D20A35F-2ECD-484B-9738-5F9AB6F2A935}"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ental Health with solid fill"/>
        </a:ext>
      </dgm:extLst>
    </dgm:pt>
    <dgm:pt modelId="{6ED45368-72E6-4480-AB30-67A5459192C9}" type="pres">
      <dgm:prSet presAssocID="{CE3724F9-8201-4B61-81BB-C31ED6AE4696}" presName="sibTrans" presStyleCnt="0"/>
      <dgm:spPr/>
    </dgm:pt>
    <dgm:pt modelId="{67BA3745-03C9-4DC3-9F74-7A08F88C4834}" type="pres">
      <dgm:prSet presAssocID="{8ECB4B3F-BA66-45E2-93BC-7C2B11C7A240}" presName="composite" presStyleCnt="0"/>
      <dgm:spPr/>
    </dgm:pt>
    <dgm:pt modelId="{E2157E55-45B0-4DD2-9772-C98102208493}" type="pres">
      <dgm:prSet presAssocID="{8ECB4B3F-BA66-45E2-93BC-7C2B11C7A240}" presName="rect1" presStyleLbl="trAlignAcc1" presStyleIdx="3" presStyleCnt="6">
        <dgm:presLayoutVars>
          <dgm:bulletEnabled val="1"/>
        </dgm:presLayoutVars>
      </dgm:prSet>
      <dgm:spPr/>
    </dgm:pt>
    <dgm:pt modelId="{6AED7BDD-9EEE-4AFF-A27E-2C03E7647EA3}" type="pres">
      <dgm:prSet presAssocID="{8ECB4B3F-BA66-45E2-93BC-7C2B11C7A240}"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Disconnected with solid fill"/>
        </a:ext>
      </dgm:extLst>
    </dgm:pt>
    <dgm:pt modelId="{A0829153-053D-4B3C-ABBC-19AFB60978DB}" type="pres">
      <dgm:prSet presAssocID="{92C6ABFF-6620-4C93-B510-932C897E89C9}" presName="sibTrans" presStyleCnt="0"/>
      <dgm:spPr/>
    </dgm:pt>
    <dgm:pt modelId="{8796B108-C139-494B-99CF-9CE1813AE324}" type="pres">
      <dgm:prSet presAssocID="{55EB1F8E-5E9F-40B5-8FAF-DC16C0AF179D}" presName="composite" presStyleCnt="0"/>
      <dgm:spPr/>
    </dgm:pt>
    <dgm:pt modelId="{1E296644-ABB3-457B-A5E0-5B6E16B6F712}" type="pres">
      <dgm:prSet presAssocID="{55EB1F8E-5E9F-40B5-8FAF-DC16C0AF179D}" presName="rect1" presStyleLbl="trAlignAcc1" presStyleIdx="4" presStyleCnt="6">
        <dgm:presLayoutVars>
          <dgm:bulletEnabled val="1"/>
        </dgm:presLayoutVars>
      </dgm:prSet>
      <dgm:spPr/>
    </dgm:pt>
    <dgm:pt modelId="{C2BCB5A8-2D61-493D-B357-6E0A586C1A6C}" type="pres">
      <dgm:prSet presAssocID="{55EB1F8E-5E9F-40B5-8FAF-DC16C0AF179D}"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Lightbulb and gear with solid fill"/>
        </a:ext>
      </dgm:extLst>
    </dgm:pt>
    <dgm:pt modelId="{1466BF37-244C-4F9A-9FCE-117556A8213D}" type="pres">
      <dgm:prSet presAssocID="{060639FE-AAF6-44CA-9607-97351E7FA0C8}" presName="sibTrans" presStyleCnt="0"/>
      <dgm:spPr/>
    </dgm:pt>
    <dgm:pt modelId="{EE59BF5F-5970-477F-8EA2-BBC776F0948B}" type="pres">
      <dgm:prSet presAssocID="{B9359FBD-EA60-4B92-B3FB-EB52BBB43B00}" presName="composite" presStyleCnt="0"/>
      <dgm:spPr/>
    </dgm:pt>
    <dgm:pt modelId="{6C1D07EA-BC4B-47E0-A8F9-82B29380AD8E}" type="pres">
      <dgm:prSet presAssocID="{B9359FBD-EA60-4B92-B3FB-EB52BBB43B00}" presName="rect1" presStyleLbl="trAlignAcc1" presStyleIdx="5" presStyleCnt="6">
        <dgm:presLayoutVars>
          <dgm:bulletEnabled val="1"/>
        </dgm:presLayoutVars>
      </dgm:prSet>
      <dgm:spPr/>
    </dgm:pt>
    <dgm:pt modelId="{5A3C729D-4E7A-4407-B815-BE5AB9D661C8}" type="pres">
      <dgm:prSet presAssocID="{B9359FBD-EA60-4B92-B3FB-EB52BBB43B00}"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Network with solid fill"/>
        </a:ext>
      </dgm:extLst>
    </dgm:pt>
  </dgm:ptLst>
  <dgm:cxnLst>
    <dgm:cxn modelId="{1144BA02-7313-41D7-B4B2-258CA1089E6C}" type="presOf" srcId="{0CD8B5DD-A35F-4B1E-859E-F317875BE633}" destId="{820EFB8C-FD85-414F-B155-35A0A422BEC2}" srcOrd="0" destOrd="0" presId="urn:microsoft.com/office/officeart/2008/layout/PictureStrips"/>
    <dgm:cxn modelId="{52CAAC1E-4A93-4ABD-A16A-7854D556AAA3}" srcId="{47FEC0F6-412C-4E48-AD55-27BA6EE63B7F}" destId="{A05398FA-C149-452E-9CEB-E84FE35A1F70}" srcOrd="1" destOrd="0" parTransId="{FC939259-B33B-4A14-97EB-3D26D36EF99B}" sibTransId="{A927A03D-9F96-4F3F-B566-313E48380D54}"/>
    <dgm:cxn modelId="{C49AA322-FBBD-4B4F-AB9A-B44BF481A5CE}" type="presOf" srcId="{B9359FBD-EA60-4B92-B3FB-EB52BBB43B00}" destId="{6C1D07EA-BC4B-47E0-A8F9-82B29380AD8E}" srcOrd="0" destOrd="0" presId="urn:microsoft.com/office/officeart/2008/layout/PictureStrips"/>
    <dgm:cxn modelId="{D833AC30-AD4B-44D0-9552-3DE7DE88019F}" srcId="{47FEC0F6-412C-4E48-AD55-27BA6EE63B7F}" destId="{8ECB4B3F-BA66-45E2-93BC-7C2B11C7A240}" srcOrd="3" destOrd="0" parTransId="{9989B31A-5407-405E-A59B-32957CFEE929}" sibTransId="{92C6ABFF-6620-4C93-B510-932C897E89C9}"/>
    <dgm:cxn modelId="{C0BC6733-6A00-4F23-A2FD-4D689E2D125C}" srcId="{47FEC0F6-412C-4E48-AD55-27BA6EE63B7F}" destId="{2D20A35F-2ECD-484B-9738-5F9AB6F2A935}" srcOrd="2" destOrd="0" parTransId="{3C0536C9-8572-4694-A595-8598AB3A8937}" sibTransId="{CE3724F9-8201-4B61-81BB-C31ED6AE4696}"/>
    <dgm:cxn modelId="{41A52F65-498E-4294-9E9A-D419C93B5BDD}" type="presOf" srcId="{2D20A35F-2ECD-484B-9738-5F9AB6F2A935}" destId="{4355CFA0-C562-4745-99A5-77B77E25267A}" srcOrd="0" destOrd="0" presId="urn:microsoft.com/office/officeart/2008/layout/PictureStrips"/>
    <dgm:cxn modelId="{D1A62066-1883-46B4-8123-9F64BBB459DC}" srcId="{47FEC0F6-412C-4E48-AD55-27BA6EE63B7F}" destId="{55EB1F8E-5E9F-40B5-8FAF-DC16C0AF179D}" srcOrd="4" destOrd="0" parTransId="{DF516317-4D03-4881-8EA7-448F8186BDC4}" sibTransId="{060639FE-AAF6-44CA-9607-97351E7FA0C8}"/>
    <dgm:cxn modelId="{9C25527B-7B27-4241-84B6-4598865FE2C0}" type="presOf" srcId="{55EB1F8E-5E9F-40B5-8FAF-DC16C0AF179D}" destId="{1E296644-ABB3-457B-A5E0-5B6E16B6F712}" srcOrd="0" destOrd="0" presId="urn:microsoft.com/office/officeart/2008/layout/PictureStrips"/>
    <dgm:cxn modelId="{669AD386-D918-4C29-816D-F1521F148DBF}" type="presOf" srcId="{8ECB4B3F-BA66-45E2-93BC-7C2B11C7A240}" destId="{E2157E55-45B0-4DD2-9772-C98102208493}" srcOrd="0" destOrd="0" presId="urn:microsoft.com/office/officeart/2008/layout/PictureStrips"/>
    <dgm:cxn modelId="{8658D18B-A106-4ADD-A1EA-2CAD073F5425}" srcId="{47FEC0F6-412C-4E48-AD55-27BA6EE63B7F}" destId="{0CD8B5DD-A35F-4B1E-859E-F317875BE633}" srcOrd="0" destOrd="0" parTransId="{ED59AECE-C24A-415C-92C8-047EDBF229D0}" sibTransId="{D0AD77ED-9E78-4131-80B5-5F58ECCD27CA}"/>
    <dgm:cxn modelId="{C2BFD78C-413C-45BA-9155-18D7517664F4}" type="presOf" srcId="{A05398FA-C149-452E-9CEB-E84FE35A1F70}" destId="{F27C7B2F-D924-4AB8-99E7-BFCE5F484106}" srcOrd="0" destOrd="0" presId="urn:microsoft.com/office/officeart/2008/layout/PictureStrips"/>
    <dgm:cxn modelId="{E07991B8-DD0A-4E68-AE0A-62083FA632EA}" srcId="{47FEC0F6-412C-4E48-AD55-27BA6EE63B7F}" destId="{B9359FBD-EA60-4B92-B3FB-EB52BBB43B00}" srcOrd="5" destOrd="0" parTransId="{EF034191-DE05-42C4-88F7-A76968DAB0EB}" sibTransId="{9C0FED94-3359-48DE-B43F-ACB36BAB27FB}"/>
    <dgm:cxn modelId="{B5B075F6-7A5F-4F58-8371-4C024B042101}" type="presOf" srcId="{47FEC0F6-412C-4E48-AD55-27BA6EE63B7F}" destId="{2B14016A-0533-4C00-94E4-115904B633D2}" srcOrd="0" destOrd="0" presId="urn:microsoft.com/office/officeart/2008/layout/PictureStrips"/>
    <dgm:cxn modelId="{5D6AF1D3-E1AF-4892-A903-1F603490DD12}" type="presParOf" srcId="{2B14016A-0533-4C00-94E4-115904B633D2}" destId="{8D4E032E-676F-4501-B0AC-696C54C153C5}" srcOrd="0" destOrd="0" presId="urn:microsoft.com/office/officeart/2008/layout/PictureStrips"/>
    <dgm:cxn modelId="{6BCEEFEB-AB39-4B31-B38D-6B3B6DDF60B8}" type="presParOf" srcId="{8D4E032E-676F-4501-B0AC-696C54C153C5}" destId="{820EFB8C-FD85-414F-B155-35A0A422BEC2}" srcOrd="0" destOrd="0" presId="urn:microsoft.com/office/officeart/2008/layout/PictureStrips"/>
    <dgm:cxn modelId="{F6E83659-B461-4C79-8A18-879801FC2A3F}" type="presParOf" srcId="{8D4E032E-676F-4501-B0AC-696C54C153C5}" destId="{0E8C61C1-721D-4E47-9C82-E30E6D951755}" srcOrd="1" destOrd="0" presId="urn:microsoft.com/office/officeart/2008/layout/PictureStrips"/>
    <dgm:cxn modelId="{603B7947-A337-421F-8C5E-6DB1C362CA06}" type="presParOf" srcId="{2B14016A-0533-4C00-94E4-115904B633D2}" destId="{4262B55A-5B29-426A-BF01-B21DA73E0DAC}" srcOrd="1" destOrd="0" presId="urn:microsoft.com/office/officeart/2008/layout/PictureStrips"/>
    <dgm:cxn modelId="{67F396B4-F71B-4B53-9E8C-A192545CCEBA}" type="presParOf" srcId="{2B14016A-0533-4C00-94E4-115904B633D2}" destId="{9DB65F8D-5731-4B10-B45B-81F32FBE445E}" srcOrd="2" destOrd="0" presId="urn:microsoft.com/office/officeart/2008/layout/PictureStrips"/>
    <dgm:cxn modelId="{D5B812A7-9276-4301-A367-99E47FDFB2F3}" type="presParOf" srcId="{9DB65F8D-5731-4B10-B45B-81F32FBE445E}" destId="{F27C7B2F-D924-4AB8-99E7-BFCE5F484106}" srcOrd="0" destOrd="0" presId="urn:microsoft.com/office/officeart/2008/layout/PictureStrips"/>
    <dgm:cxn modelId="{98C1EB0F-9578-47AF-A3E9-6FB8786E6A61}" type="presParOf" srcId="{9DB65F8D-5731-4B10-B45B-81F32FBE445E}" destId="{4C6F8388-EA10-41F3-8178-E81BBBF29F04}" srcOrd="1" destOrd="0" presId="urn:microsoft.com/office/officeart/2008/layout/PictureStrips"/>
    <dgm:cxn modelId="{EE9AF4A7-5482-4D98-A70D-CC25FE061124}" type="presParOf" srcId="{2B14016A-0533-4C00-94E4-115904B633D2}" destId="{A36B381F-A74D-40C6-9EF9-7C59AC1E377F}" srcOrd="3" destOrd="0" presId="urn:microsoft.com/office/officeart/2008/layout/PictureStrips"/>
    <dgm:cxn modelId="{6DBC2066-75FF-4A74-A043-1E4971AAADF0}" type="presParOf" srcId="{2B14016A-0533-4C00-94E4-115904B633D2}" destId="{22E4E103-6473-4586-AB51-098FBBC6584E}" srcOrd="4" destOrd="0" presId="urn:microsoft.com/office/officeart/2008/layout/PictureStrips"/>
    <dgm:cxn modelId="{B73C0043-F6D1-4F08-B027-837547733875}" type="presParOf" srcId="{22E4E103-6473-4586-AB51-098FBBC6584E}" destId="{4355CFA0-C562-4745-99A5-77B77E25267A}" srcOrd="0" destOrd="0" presId="urn:microsoft.com/office/officeart/2008/layout/PictureStrips"/>
    <dgm:cxn modelId="{65F095AB-B956-4D3A-82BD-3CAA7BA8F4C2}" type="presParOf" srcId="{22E4E103-6473-4586-AB51-098FBBC6584E}" destId="{B768E995-0C22-4C2F-AF02-79C932907622}" srcOrd="1" destOrd="0" presId="urn:microsoft.com/office/officeart/2008/layout/PictureStrips"/>
    <dgm:cxn modelId="{9B6FB96F-876D-4F2A-B3DA-6CF0946E8ADF}" type="presParOf" srcId="{2B14016A-0533-4C00-94E4-115904B633D2}" destId="{6ED45368-72E6-4480-AB30-67A5459192C9}" srcOrd="5" destOrd="0" presId="urn:microsoft.com/office/officeart/2008/layout/PictureStrips"/>
    <dgm:cxn modelId="{F75A164A-2B77-4CE8-B8B0-2088CD15CE3C}" type="presParOf" srcId="{2B14016A-0533-4C00-94E4-115904B633D2}" destId="{67BA3745-03C9-4DC3-9F74-7A08F88C4834}" srcOrd="6" destOrd="0" presId="urn:microsoft.com/office/officeart/2008/layout/PictureStrips"/>
    <dgm:cxn modelId="{ABE6F1F0-3BE8-4B39-A8EB-5C96F3AA03DB}" type="presParOf" srcId="{67BA3745-03C9-4DC3-9F74-7A08F88C4834}" destId="{E2157E55-45B0-4DD2-9772-C98102208493}" srcOrd="0" destOrd="0" presId="urn:microsoft.com/office/officeart/2008/layout/PictureStrips"/>
    <dgm:cxn modelId="{B6378EB5-3AA0-4AF0-997E-E3AF84472F2F}" type="presParOf" srcId="{67BA3745-03C9-4DC3-9F74-7A08F88C4834}" destId="{6AED7BDD-9EEE-4AFF-A27E-2C03E7647EA3}" srcOrd="1" destOrd="0" presId="urn:microsoft.com/office/officeart/2008/layout/PictureStrips"/>
    <dgm:cxn modelId="{90A9636C-988E-454D-A261-E982AC4FCDA9}" type="presParOf" srcId="{2B14016A-0533-4C00-94E4-115904B633D2}" destId="{A0829153-053D-4B3C-ABBC-19AFB60978DB}" srcOrd="7" destOrd="0" presId="urn:microsoft.com/office/officeart/2008/layout/PictureStrips"/>
    <dgm:cxn modelId="{72D553DD-C730-4812-B999-446A03170BC3}" type="presParOf" srcId="{2B14016A-0533-4C00-94E4-115904B633D2}" destId="{8796B108-C139-494B-99CF-9CE1813AE324}" srcOrd="8" destOrd="0" presId="urn:microsoft.com/office/officeart/2008/layout/PictureStrips"/>
    <dgm:cxn modelId="{71B85A9E-8B9F-42CD-9686-8BE89465B5D7}" type="presParOf" srcId="{8796B108-C139-494B-99CF-9CE1813AE324}" destId="{1E296644-ABB3-457B-A5E0-5B6E16B6F712}" srcOrd="0" destOrd="0" presId="urn:microsoft.com/office/officeart/2008/layout/PictureStrips"/>
    <dgm:cxn modelId="{4E285983-3111-4391-9F2A-F238BA2C24D1}" type="presParOf" srcId="{8796B108-C139-494B-99CF-9CE1813AE324}" destId="{C2BCB5A8-2D61-493D-B357-6E0A586C1A6C}" srcOrd="1" destOrd="0" presId="urn:microsoft.com/office/officeart/2008/layout/PictureStrips"/>
    <dgm:cxn modelId="{FFABBE6D-D714-4B34-853F-136818702ADF}" type="presParOf" srcId="{2B14016A-0533-4C00-94E4-115904B633D2}" destId="{1466BF37-244C-4F9A-9FCE-117556A8213D}" srcOrd="9" destOrd="0" presId="urn:microsoft.com/office/officeart/2008/layout/PictureStrips"/>
    <dgm:cxn modelId="{8FAF13A3-4B65-4C73-ACD1-A140629C4122}" type="presParOf" srcId="{2B14016A-0533-4C00-94E4-115904B633D2}" destId="{EE59BF5F-5970-477F-8EA2-BBC776F0948B}" srcOrd="10" destOrd="0" presId="urn:microsoft.com/office/officeart/2008/layout/PictureStrips"/>
    <dgm:cxn modelId="{595923E4-8113-4E24-BC44-DB447D1307C3}" type="presParOf" srcId="{EE59BF5F-5970-477F-8EA2-BBC776F0948B}" destId="{6C1D07EA-BC4B-47E0-A8F9-82B29380AD8E}" srcOrd="0" destOrd="0" presId="urn:microsoft.com/office/officeart/2008/layout/PictureStrips"/>
    <dgm:cxn modelId="{A72939CD-4449-428C-AB15-97A5CF0A7712}" type="presParOf" srcId="{EE59BF5F-5970-477F-8EA2-BBC776F0948B}" destId="{5A3C729D-4E7A-4407-B815-BE5AB9D661C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EFB8C-FD85-414F-B155-35A0A422BEC2}">
      <dsp:nvSpPr>
        <dsp:cNvPr id="0" name=""/>
        <dsp:cNvSpPr/>
      </dsp:nvSpPr>
      <dsp:spPr>
        <a:xfrm>
          <a:off x="700398" y="238744"/>
          <a:ext cx="3924279" cy="1226337"/>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639" tIns="76200" rIns="76200" bIns="76200" numCol="1" spcCol="1270" anchor="ctr" anchorCtr="0">
          <a:noAutofit/>
        </a:bodyPr>
        <a:lstStyle/>
        <a:p>
          <a:pPr marL="0" lvl="0" indent="0" algn="l" defTabSz="889000">
            <a:lnSpc>
              <a:spcPct val="90000"/>
            </a:lnSpc>
            <a:spcBef>
              <a:spcPct val="0"/>
            </a:spcBef>
            <a:spcAft>
              <a:spcPct val="35000"/>
            </a:spcAft>
            <a:buNone/>
          </a:pPr>
          <a:r>
            <a:rPr lang="pt-PT" sz="2000" b="1" kern="1200" dirty="0">
              <a:solidFill>
                <a:srgbClr val="005A92"/>
              </a:solidFill>
            </a:rPr>
            <a:t>Falta de financiación</a:t>
          </a:r>
          <a:endParaRPr lang="en-GB" sz="2000" b="1" kern="1200" dirty="0">
            <a:solidFill>
              <a:srgbClr val="005A92"/>
            </a:solidFill>
          </a:endParaRPr>
        </a:p>
      </dsp:txBody>
      <dsp:txXfrm>
        <a:off x="700398" y="238744"/>
        <a:ext cx="3924279" cy="1226337"/>
      </dsp:txXfrm>
    </dsp:sp>
    <dsp:sp modelId="{0E8C61C1-721D-4E47-9C82-E30E6D951755}">
      <dsp:nvSpPr>
        <dsp:cNvPr id="0" name=""/>
        <dsp:cNvSpPr/>
      </dsp:nvSpPr>
      <dsp:spPr>
        <a:xfrm>
          <a:off x="536886" y="61606"/>
          <a:ext cx="858436" cy="128765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27C7B2F-D924-4AB8-99E7-BFCE5F484106}">
      <dsp:nvSpPr>
        <dsp:cNvPr id="0" name=""/>
        <dsp:cNvSpPr/>
      </dsp:nvSpPr>
      <dsp:spPr>
        <a:xfrm>
          <a:off x="4987813" y="238744"/>
          <a:ext cx="3924279" cy="1226337"/>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639" tIns="76200" rIns="76200" bIns="76200" numCol="1" spcCol="1270" anchor="ctr" anchorCtr="0">
          <a:noAutofit/>
        </a:bodyPr>
        <a:lstStyle/>
        <a:p>
          <a:pPr marL="0" lvl="0" indent="0" algn="l" defTabSz="889000">
            <a:lnSpc>
              <a:spcPct val="90000"/>
            </a:lnSpc>
            <a:spcBef>
              <a:spcPct val="0"/>
            </a:spcBef>
            <a:spcAft>
              <a:spcPct val="35000"/>
            </a:spcAft>
            <a:buNone/>
          </a:pPr>
          <a:r>
            <a:rPr lang="pt-PT" sz="2000" b="1" kern="1200" dirty="0">
              <a:solidFill>
                <a:srgbClr val="005A92"/>
              </a:solidFill>
            </a:rPr>
            <a:t>Fragmentción de responsabilidades</a:t>
          </a:r>
          <a:endParaRPr lang="en-BE" sz="2000" b="1" kern="1200" dirty="0">
            <a:solidFill>
              <a:srgbClr val="005A92"/>
            </a:solidFill>
          </a:endParaRPr>
        </a:p>
      </dsp:txBody>
      <dsp:txXfrm>
        <a:off x="4987813" y="238744"/>
        <a:ext cx="3924279" cy="1226337"/>
      </dsp:txXfrm>
    </dsp:sp>
    <dsp:sp modelId="{4C6F8388-EA10-41F3-8178-E81BBBF29F04}">
      <dsp:nvSpPr>
        <dsp:cNvPr id="0" name=""/>
        <dsp:cNvSpPr/>
      </dsp:nvSpPr>
      <dsp:spPr>
        <a:xfrm>
          <a:off x="4824301" y="61606"/>
          <a:ext cx="858436" cy="128765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4355CFA0-C562-4745-99A5-77B77E25267A}">
      <dsp:nvSpPr>
        <dsp:cNvPr id="0" name=""/>
        <dsp:cNvSpPr/>
      </dsp:nvSpPr>
      <dsp:spPr>
        <a:xfrm>
          <a:off x="700398" y="1782566"/>
          <a:ext cx="3924279" cy="1226337"/>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639" tIns="76200" rIns="76200" bIns="76200" numCol="1" spcCol="1270" anchor="ctr" anchorCtr="0">
          <a:noAutofit/>
        </a:bodyPr>
        <a:lstStyle/>
        <a:p>
          <a:pPr marL="0" lvl="0" indent="0" algn="l" defTabSz="889000">
            <a:lnSpc>
              <a:spcPct val="90000"/>
            </a:lnSpc>
            <a:spcBef>
              <a:spcPct val="0"/>
            </a:spcBef>
            <a:spcAft>
              <a:spcPct val="35000"/>
            </a:spcAft>
            <a:buNone/>
          </a:pPr>
          <a:r>
            <a:rPr lang="pt-PT" sz="2000" b="1" kern="1200" dirty="0">
              <a:solidFill>
                <a:srgbClr val="005A92"/>
              </a:solidFill>
            </a:rPr>
            <a:t>Falta de recursos humanos y/o competencias </a:t>
          </a:r>
          <a:endParaRPr lang="en-BE" sz="2000" b="1" kern="1200" dirty="0">
            <a:solidFill>
              <a:srgbClr val="005A92"/>
            </a:solidFill>
          </a:endParaRPr>
        </a:p>
      </dsp:txBody>
      <dsp:txXfrm>
        <a:off x="700398" y="1782566"/>
        <a:ext cx="3924279" cy="1226337"/>
      </dsp:txXfrm>
    </dsp:sp>
    <dsp:sp modelId="{B768E995-0C22-4C2F-AF02-79C932907622}">
      <dsp:nvSpPr>
        <dsp:cNvPr id="0" name=""/>
        <dsp:cNvSpPr/>
      </dsp:nvSpPr>
      <dsp:spPr>
        <a:xfrm>
          <a:off x="536886" y="1605429"/>
          <a:ext cx="858436" cy="128765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2157E55-45B0-4DD2-9772-C98102208493}">
      <dsp:nvSpPr>
        <dsp:cNvPr id="0" name=""/>
        <dsp:cNvSpPr/>
      </dsp:nvSpPr>
      <dsp:spPr>
        <a:xfrm>
          <a:off x="4987813" y="1782566"/>
          <a:ext cx="3924279" cy="1226337"/>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639"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rgbClr val="005A92"/>
              </a:solidFill>
            </a:rPr>
            <a:t>Desconexión entre estrategias y acciones</a:t>
          </a:r>
          <a:endParaRPr lang="en-BE" sz="2000" b="1" kern="1200" dirty="0">
            <a:solidFill>
              <a:srgbClr val="005A92"/>
            </a:solidFill>
          </a:endParaRPr>
        </a:p>
      </dsp:txBody>
      <dsp:txXfrm>
        <a:off x="4987813" y="1782566"/>
        <a:ext cx="3924279" cy="1226337"/>
      </dsp:txXfrm>
    </dsp:sp>
    <dsp:sp modelId="{6AED7BDD-9EEE-4AFF-A27E-2C03E7647EA3}">
      <dsp:nvSpPr>
        <dsp:cNvPr id="0" name=""/>
        <dsp:cNvSpPr/>
      </dsp:nvSpPr>
      <dsp:spPr>
        <a:xfrm>
          <a:off x="4824301" y="1605429"/>
          <a:ext cx="858436" cy="128765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1E296644-ABB3-457B-A5E0-5B6E16B6F712}">
      <dsp:nvSpPr>
        <dsp:cNvPr id="0" name=""/>
        <dsp:cNvSpPr/>
      </dsp:nvSpPr>
      <dsp:spPr>
        <a:xfrm>
          <a:off x="700398" y="3326388"/>
          <a:ext cx="3924279" cy="1226337"/>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639" tIns="76200" rIns="76200" bIns="76200" numCol="1" spcCol="1270" anchor="ctr" anchorCtr="0">
          <a:noAutofit/>
        </a:bodyPr>
        <a:lstStyle/>
        <a:p>
          <a:pPr marL="0" lvl="0" indent="0" algn="l" defTabSz="889000">
            <a:lnSpc>
              <a:spcPct val="90000"/>
            </a:lnSpc>
            <a:spcBef>
              <a:spcPct val="0"/>
            </a:spcBef>
            <a:spcAft>
              <a:spcPct val="35000"/>
            </a:spcAft>
            <a:buNone/>
          </a:pPr>
          <a:r>
            <a:rPr lang="pt-PT" sz="2000" b="1" kern="1200" dirty="0">
              <a:solidFill>
                <a:srgbClr val="005A92"/>
              </a:solidFill>
            </a:rPr>
            <a:t>Falta de conocimiento sobre las soluciones adecuadas</a:t>
          </a:r>
          <a:endParaRPr lang="en-BE" sz="2000" b="1" kern="1200" dirty="0">
            <a:solidFill>
              <a:srgbClr val="005A92"/>
            </a:solidFill>
          </a:endParaRPr>
        </a:p>
      </dsp:txBody>
      <dsp:txXfrm>
        <a:off x="700398" y="3326388"/>
        <a:ext cx="3924279" cy="1226337"/>
      </dsp:txXfrm>
    </dsp:sp>
    <dsp:sp modelId="{C2BCB5A8-2D61-493D-B357-6E0A586C1A6C}">
      <dsp:nvSpPr>
        <dsp:cNvPr id="0" name=""/>
        <dsp:cNvSpPr/>
      </dsp:nvSpPr>
      <dsp:spPr>
        <a:xfrm>
          <a:off x="536886" y="3149251"/>
          <a:ext cx="858436" cy="128765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C1D07EA-BC4B-47E0-A8F9-82B29380AD8E}">
      <dsp:nvSpPr>
        <dsp:cNvPr id="0" name=""/>
        <dsp:cNvSpPr/>
      </dsp:nvSpPr>
      <dsp:spPr>
        <a:xfrm>
          <a:off x="4987813" y="3326388"/>
          <a:ext cx="3924279" cy="1226337"/>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0639" tIns="76200" rIns="76200" bIns="76200" numCol="1" spcCol="1270" anchor="ctr" anchorCtr="0">
          <a:noAutofit/>
        </a:bodyPr>
        <a:lstStyle/>
        <a:p>
          <a:pPr marL="0" lvl="0" indent="0" algn="l" defTabSz="889000">
            <a:lnSpc>
              <a:spcPct val="90000"/>
            </a:lnSpc>
            <a:spcBef>
              <a:spcPct val="0"/>
            </a:spcBef>
            <a:spcAft>
              <a:spcPct val="35000"/>
            </a:spcAft>
            <a:buNone/>
          </a:pPr>
          <a:r>
            <a:rPr lang="pt-PT" sz="2000" b="1" kern="1200" dirty="0">
              <a:solidFill>
                <a:srgbClr val="005A92"/>
              </a:solidFill>
            </a:rPr>
            <a:t>Cooperación con el sector privado insuficiente</a:t>
          </a:r>
          <a:endParaRPr lang="en-BE" sz="2000" b="1" kern="1200" dirty="0">
            <a:solidFill>
              <a:srgbClr val="005A92"/>
            </a:solidFill>
          </a:endParaRPr>
        </a:p>
      </dsp:txBody>
      <dsp:txXfrm>
        <a:off x="4987813" y="3326388"/>
        <a:ext cx="3924279" cy="1226337"/>
      </dsp:txXfrm>
    </dsp:sp>
    <dsp:sp modelId="{5A3C729D-4E7A-4407-B815-BE5AB9D661C8}">
      <dsp:nvSpPr>
        <dsp:cNvPr id="0" name=""/>
        <dsp:cNvSpPr/>
      </dsp:nvSpPr>
      <dsp:spPr>
        <a:xfrm>
          <a:off x="4824301" y="3149251"/>
          <a:ext cx="858436" cy="1287654"/>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86CA730-D3A6-EB43-9F4B-A0D59DA11C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1577BFD-BF7B-BC4E-932F-F7F55D8169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9E5C04-72CD-2D4F-93FC-79187CCC4294}" type="datetimeFigureOut">
              <a:rPr lang="de-DE" smtClean="0"/>
              <a:t>28.05.2024</a:t>
            </a:fld>
            <a:endParaRPr lang="de-DE"/>
          </a:p>
        </p:txBody>
      </p:sp>
      <p:sp>
        <p:nvSpPr>
          <p:cNvPr id="4" name="Fußzeilenplatzhalter 3">
            <a:extLst>
              <a:ext uri="{FF2B5EF4-FFF2-40B4-BE49-F238E27FC236}">
                <a16:creationId xmlns:a16="http://schemas.microsoft.com/office/drawing/2014/main" id="{D397A86F-2A3B-8F4F-9B8A-1B6EF3AAEA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55ED4A37-4E78-424E-AD68-F78039BB9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FD844-0672-B841-B4F7-F0EE75DBEB6D}" type="slidenum">
              <a:rPr lang="de-DE" smtClean="0"/>
              <a:t>‹#›</a:t>
            </a:fld>
            <a:endParaRPr lang="de-DE"/>
          </a:p>
        </p:txBody>
      </p:sp>
    </p:spTree>
    <p:extLst>
      <p:ext uri="{BB962C8B-B14F-4D97-AF65-F5344CB8AC3E}">
        <p14:creationId xmlns:p14="http://schemas.microsoft.com/office/powerpoint/2010/main" val="1531455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3F939-E28A-6D4A-A62C-65D9387ACE47}" type="datetimeFigureOut">
              <a:rPr lang="de-DE" smtClean="0"/>
              <a:t>28.05.2024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59FB-2A25-F548-B25A-6738568300C2}" type="slidenum">
              <a:rPr lang="de-DE" smtClean="0"/>
              <a:t>‹#›</a:t>
            </a:fld>
            <a:endParaRPr lang="de-DE"/>
          </a:p>
        </p:txBody>
      </p:sp>
    </p:spTree>
    <p:extLst>
      <p:ext uri="{BB962C8B-B14F-4D97-AF65-F5344CB8AC3E}">
        <p14:creationId xmlns:p14="http://schemas.microsoft.com/office/powerpoint/2010/main" val="2039850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mart-cities-marketplace.ec.europa.eu/matchmaking/investor-networ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mart-cities-marketplace.ec.europa.eu/sites/default/files/2021-04/HL%20BUYERS%20GUIDE%20%28concept%20doc%20v4%29.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3p.jrc.ec.europa.eu/articles/energy-performance-contract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linkedin.com/company/eusmartcitie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youtube.com/c/SmartCitiesMarketpla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mart-cities-marketplace.ec.europa.eu/matchmaking/investor-netwo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mart-cities-marketplace.ec.europa.eu/insights/solutions/smart-cities-guidance-package-summar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smart-cities-marketplace.ec.europa.eu/insights/stori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73959FB-2A25-F548-B25A-6738568300C2}" type="slidenum">
              <a:rPr lang="de-DE" smtClean="0"/>
              <a:t>1</a:t>
            </a:fld>
            <a:endParaRPr lang="de-DE"/>
          </a:p>
        </p:txBody>
      </p:sp>
    </p:spTree>
    <p:extLst>
      <p:ext uri="{BB962C8B-B14F-4D97-AF65-F5344CB8AC3E}">
        <p14:creationId xmlns:p14="http://schemas.microsoft.com/office/powerpoint/2010/main" val="209629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Matchmaking: our approach</a:t>
            </a:r>
          </a:p>
        </p:txBody>
      </p:sp>
      <p:sp>
        <p:nvSpPr>
          <p:cNvPr id="4" name="Slide Number Placeholder 3"/>
          <p:cNvSpPr>
            <a:spLocks noGrp="1"/>
          </p:cNvSpPr>
          <p:nvPr>
            <p:ph type="sldNum" sz="quarter" idx="5"/>
          </p:nvPr>
        </p:nvSpPr>
        <p:spPr/>
        <p:txBody>
          <a:bodyPr/>
          <a:lstStyle/>
          <a:p>
            <a:fld id="{073959FB-2A25-F548-B25A-6738568300C2}" type="slidenum">
              <a:rPr lang="de-DE" smtClean="0"/>
              <a:t>16</a:t>
            </a:fld>
            <a:endParaRPr lang="de-DE"/>
          </a:p>
        </p:txBody>
      </p:sp>
    </p:spTree>
    <p:extLst>
      <p:ext uri="{BB962C8B-B14F-4D97-AF65-F5344CB8AC3E}">
        <p14:creationId xmlns:p14="http://schemas.microsoft.com/office/powerpoint/2010/main" val="302620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Network is comprised of investors and facilitators who are actively looking for smart cities projects. See more [</a:t>
            </a:r>
            <a:r>
              <a:rPr lang="en-GB" sz="1200">
                <a:hlinkClick r:id="rId3"/>
              </a:rPr>
              <a:t>here</a:t>
            </a:r>
            <a:r>
              <a:rPr lang="en-GB" sz="120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74489"/>
                </a:solidFill>
              </a:rPr>
              <a:t>Investor Network</a:t>
            </a:r>
            <a:r>
              <a:rPr lang="en-US">
                <a:solidFill>
                  <a:srgbClr val="00A3DB"/>
                </a:solidFill>
              </a:rPr>
              <a:t> – expanding</a:t>
            </a:r>
          </a:p>
        </p:txBody>
      </p:sp>
      <p:sp>
        <p:nvSpPr>
          <p:cNvPr id="4" name="Slide Number Placeholder 3"/>
          <p:cNvSpPr>
            <a:spLocks noGrp="1"/>
          </p:cNvSpPr>
          <p:nvPr>
            <p:ph type="sldNum" sz="quarter" idx="5"/>
          </p:nvPr>
        </p:nvSpPr>
        <p:spPr/>
        <p:txBody>
          <a:bodyPr/>
          <a:lstStyle/>
          <a:p>
            <a:fld id="{073959FB-2A25-F548-B25A-6738568300C2}" type="slidenum">
              <a:rPr lang="de-DE" smtClean="0"/>
              <a:t>17</a:t>
            </a:fld>
            <a:endParaRPr lang="de-DE"/>
          </a:p>
        </p:txBody>
      </p:sp>
    </p:spTree>
    <p:extLst>
      <p:ext uri="{BB962C8B-B14F-4D97-AF65-F5344CB8AC3E}">
        <p14:creationId xmlns:p14="http://schemas.microsoft.com/office/powerpoint/2010/main" val="217608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8095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637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dirty="0">
                <a:effectLst/>
                <a:latin typeface="Calibri" panose="020F0502020204030204" pitchFamily="34" charset="0"/>
              </a:rPr>
              <a:t>Smart lighting</a:t>
            </a:r>
          </a:p>
          <a:p>
            <a:pPr rtl="0" fontAlgn="ctr">
              <a:spcBef>
                <a:spcPts val="0"/>
              </a:spcBef>
              <a:spcAft>
                <a:spcPts val="0"/>
              </a:spcAft>
              <a:buFont typeface="Arial" panose="020B0604020202020204" pitchFamily="34" charset="0"/>
              <a:buNone/>
            </a:pPr>
            <a:r>
              <a:rPr lang="en-GB" sz="1100" dirty="0">
                <a:effectLst/>
                <a:latin typeface="Calibri" panose="020F0502020204030204" pitchFamily="34" charset="0"/>
              </a:rPr>
              <a:t>- LED</a:t>
            </a:r>
          </a:p>
          <a:p>
            <a:pPr rtl="0" fontAlgn="ctr">
              <a:spcBef>
                <a:spcPts val="0"/>
              </a:spcBef>
              <a:spcAft>
                <a:spcPts val="0"/>
              </a:spcAft>
              <a:buFont typeface="Arial" panose="020B0604020202020204" pitchFamily="34" charset="0"/>
              <a:buNone/>
            </a:pPr>
            <a:r>
              <a:rPr lang="en-GB" sz="1100" dirty="0">
                <a:effectLst/>
                <a:latin typeface="Calibri" panose="020F0502020204030204" pitchFamily="34" charset="0"/>
              </a:rPr>
              <a:t>- Lighting managed by smart systems:</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Balancing the grid</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Different sensors</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Charging capabilities</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Public </a:t>
            </a:r>
            <a:r>
              <a:rPr lang="en-GB" sz="1100" dirty="0" err="1">
                <a:effectLst/>
                <a:latin typeface="Calibri" panose="020F0502020204030204" pitchFamily="34" charset="0"/>
              </a:rPr>
              <a:t>Wifi</a:t>
            </a:r>
            <a:endParaRPr lang="en-GB" sz="11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GB" sz="1100" dirty="0">
                <a:effectLst/>
                <a:latin typeface="Calibri" panose="020F0502020204030204" pitchFamily="34" charset="0"/>
              </a:rPr>
              <a:t>- Part of the Smart Cities Marketplace's initiative "</a:t>
            </a:r>
            <a:r>
              <a:rPr lang="en-GB" sz="1100" dirty="0">
                <a:effectLst/>
                <a:latin typeface="Calibri" panose="020F0502020204030204" pitchFamily="34" charset="0"/>
                <a:hlinkClick r:id="rId3"/>
              </a:rPr>
              <a:t>The humble lamppost</a:t>
            </a:r>
            <a:r>
              <a:rPr lang="en-GB" sz="1100" dirty="0">
                <a:effectLst/>
                <a:latin typeface="Calibri" panose="020F0502020204030204" pitchFamily="34" charset="0"/>
              </a:rPr>
              <a:t>".</a:t>
            </a:r>
          </a:p>
          <a:p>
            <a:pPr rtl="0" fontAlgn="ctr">
              <a:spcBef>
                <a:spcPts val="0"/>
              </a:spcBef>
              <a:spcAft>
                <a:spcPts val="0"/>
              </a:spcAft>
              <a:buFont typeface="Arial" panose="020B0604020202020204" pitchFamily="34" charset="0"/>
              <a:buNone/>
            </a:pPr>
            <a:r>
              <a:rPr lang="en-GB" sz="1100" dirty="0">
                <a:effectLst/>
                <a:latin typeface="Calibri" panose="020F0502020204030204" pitchFamily="34" charset="0"/>
              </a:rPr>
              <a:t>- City of implementation: Grabovo, Bulgaria. 60.000 inhabitants.</a:t>
            </a:r>
          </a:p>
          <a:p>
            <a:pPr rtl="0" fontAlgn="ctr">
              <a:spcBef>
                <a:spcPts val="0"/>
              </a:spcBef>
              <a:spcAft>
                <a:spcPts val="0"/>
              </a:spcAft>
              <a:buFont typeface="Arial" panose="020B0604020202020204" pitchFamily="34" charset="0"/>
              <a:buNone/>
            </a:pPr>
            <a:r>
              <a:rPr lang="en-GB" sz="1100" dirty="0">
                <a:effectLst/>
                <a:latin typeface="Calibri" panose="020F0502020204030204" pitchFamily="34" charset="0"/>
              </a:rPr>
              <a:t>- Upgrading costs: €2M</a:t>
            </a:r>
          </a:p>
          <a:p>
            <a:endParaRPr lang="en-GB" dirty="0"/>
          </a:p>
        </p:txBody>
      </p:sp>
      <p:sp>
        <p:nvSpPr>
          <p:cNvPr id="4" name="Slide Number Placeholder 3"/>
          <p:cNvSpPr>
            <a:spLocks noGrp="1"/>
          </p:cNvSpPr>
          <p:nvPr>
            <p:ph type="sldNum" sz="quarter" idx="5"/>
          </p:nvPr>
        </p:nvSpPr>
        <p:spPr/>
        <p:txBody>
          <a:bodyPr/>
          <a:lstStyle/>
          <a:p>
            <a:fld id="{073959FB-2A25-F548-B25A-6738568300C2}" type="slidenum">
              <a:rPr lang="de-DE" smtClean="0"/>
              <a:t>28</a:t>
            </a:fld>
            <a:endParaRPr lang="de-DE"/>
          </a:p>
        </p:txBody>
      </p:sp>
    </p:spTree>
    <p:extLst>
      <p:ext uri="{BB962C8B-B14F-4D97-AF65-F5344CB8AC3E}">
        <p14:creationId xmlns:p14="http://schemas.microsoft.com/office/powerpoint/2010/main" val="193696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GB" sz="1100" dirty="0">
                <a:effectLst/>
                <a:latin typeface="Calibri" panose="020F0502020204030204" pitchFamily="34" charset="0"/>
              </a:rPr>
              <a:t>How to finance it?</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Municipal budget not enough</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Legal on municipal debt --&gt; loan not a good option</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Changing electricity prices --&gt; low profitability, bankability changed accordingly</a:t>
            </a: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Chosen financing mechanism: Energy Performance Contracting (EPC) </a:t>
            </a:r>
            <a:r>
              <a:rPr lang="en-GB" sz="1100" dirty="0">
                <a:effectLst/>
                <a:latin typeface="Calibri" panose="020F0502020204030204" pitchFamily="34" charset="0"/>
                <a:hlinkClick r:id="rId3"/>
              </a:rPr>
              <a:t>https://e3p.jrc.ec.europa.eu/articles/energy-performance-contracting</a:t>
            </a:r>
            <a:r>
              <a:rPr lang="en-GB" sz="1100" dirty="0">
                <a:effectLst/>
                <a:latin typeface="Calibri" panose="020F0502020204030204" pitchFamily="34" charset="0"/>
              </a:rPr>
              <a:t> + 29% coming from Bulgarian National Trust </a:t>
            </a:r>
            <a:r>
              <a:rPr lang="en-GB" sz="1100" dirty="0" err="1">
                <a:effectLst/>
                <a:latin typeface="Calibri" panose="020F0502020204030204" pitchFamily="34" charset="0"/>
              </a:rPr>
              <a:t>Ecofund</a:t>
            </a:r>
            <a:endParaRPr lang="en-GB" sz="1100" dirty="0">
              <a:effectLst/>
              <a:latin typeface="Calibri" panose="020F0502020204030204" pitchFamily="34" charset="0"/>
            </a:endParaRPr>
          </a:p>
          <a:p>
            <a:pPr marL="285750" lvl="0"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EPC is suitable for a cash-poor customer who however can be creditworthy. Since improving the lighting to LED system managed by a smart system will lead to energy savings, there will also be savings in energy. This savings are then used to finance the project. The ESCO (Energy Service Company) first assumes the financial risk by being responsible of the whole upgrading. The ESCO has to guarantee energy savings. Once it is clear that there are energy savings, those savings will be used to pay for the financing of the project.</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Business case:</a:t>
            </a:r>
          </a:p>
          <a:p>
            <a:pPr rtl="0" fontAlgn="ctr">
              <a:spcBef>
                <a:spcPts val="0"/>
              </a:spcBef>
              <a:spcAft>
                <a:spcPts val="0"/>
              </a:spcAft>
              <a:buFont typeface="+mj-lt"/>
              <a:buAutoNum type="arabicPeriod"/>
            </a:pPr>
            <a:r>
              <a:rPr lang="en-GB" sz="1800" b="0" i="0" dirty="0">
                <a:effectLst/>
                <a:latin typeface="Calibri" panose="020F0502020204030204" pitchFamily="34" charset="0"/>
              </a:rPr>
              <a:t>Replacement of old light bulbs</a:t>
            </a:r>
          </a:p>
          <a:p>
            <a:pPr rtl="0" fontAlgn="ctr">
              <a:spcBef>
                <a:spcPts val="0"/>
              </a:spcBef>
              <a:spcAft>
                <a:spcPts val="0"/>
              </a:spcAft>
              <a:buFont typeface="+mj-lt"/>
              <a:buAutoNum type="arabicPeriod"/>
            </a:pPr>
            <a:r>
              <a:rPr lang="en-GB" sz="1800" b="0" i="0" dirty="0">
                <a:effectLst/>
                <a:latin typeface="Calibri" panose="020F0502020204030204" pitchFamily="34" charset="0"/>
              </a:rPr>
              <a:t>Smart energy management system</a:t>
            </a:r>
          </a:p>
          <a:p>
            <a:pPr rtl="0" fontAlgn="ctr">
              <a:spcBef>
                <a:spcPts val="0"/>
              </a:spcBef>
              <a:spcAft>
                <a:spcPts val="0"/>
              </a:spcAft>
              <a:buFont typeface="+mj-lt"/>
              <a:buAutoNum type="arabicPeriod"/>
            </a:pPr>
            <a:r>
              <a:rPr lang="en-GB" sz="1800" b="0" i="0" dirty="0">
                <a:effectLst/>
                <a:latin typeface="Calibri" panose="020F0502020204030204" pitchFamily="34" charset="0"/>
              </a:rPr>
              <a:t>25% of value to: operation, maintenance and upgrades of the network</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1 and 2 covered by a 29% grant by Bulgarian National Trust Eco-Fund. Rest was financed with the energy savings over coming years.</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Contractor committed to 70% energy savings!</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Consortium of 2 Bulgarian companies. Repayment began when system fully implemented. So savings realised during implementation phase (some </a:t>
            </a:r>
            <a:r>
              <a:rPr lang="en-GB" sz="1800" dirty="0" err="1">
                <a:effectLst/>
                <a:latin typeface="Calibri" panose="020F0502020204030204" pitchFamily="34" charset="0"/>
              </a:rPr>
              <a:t>leds</a:t>
            </a:r>
            <a:r>
              <a:rPr lang="en-GB" sz="1800" dirty="0">
                <a:effectLst/>
                <a:latin typeface="Calibri" panose="020F0502020204030204" pitchFamily="34" charset="0"/>
              </a:rPr>
              <a:t> installed) could be saved by the city too.</a:t>
            </a:r>
          </a:p>
          <a:p>
            <a:pPr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Results:</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Grabovo lighting only using LED</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Energy consumption decreased by 70%</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Costs of the lighting system decreased as a consequence</a:t>
            </a:r>
          </a:p>
          <a:p>
            <a:pPr marL="742950" lvl="1" indent="-285750" rtl="0" fontAlgn="ctr">
              <a:spcBef>
                <a:spcPts val="0"/>
              </a:spcBef>
              <a:spcAft>
                <a:spcPts val="0"/>
              </a:spcAft>
              <a:buFont typeface="Courier New" panose="02070309020205020404" pitchFamily="49" charset="0"/>
              <a:buChar char="o"/>
            </a:pPr>
            <a:r>
              <a:rPr lang="en-GB" sz="1100" dirty="0">
                <a:effectLst/>
                <a:latin typeface="Calibri" panose="020F0502020204030204" pitchFamily="34" charset="0"/>
              </a:rPr>
              <a:t>Uniformity of street lighting. Able to adjust lighting at specific place and times to increase </a:t>
            </a:r>
            <a:r>
              <a:rPr lang="en-GB" sz="1100" dirty="0" err="1">
                <a:effectLst/>
                <a:latin typeface="Calibri" panose="020F0502020204030204" pitchFamily="34" charset="0"/>
              </a:rPr>
              <a:t>confort</a:t>
            </a:r>
            <a:r>
              <a:rPr lang="en-GB" sz="1100" dirty="0">
                <a:effectLst/>
                <a:latin typeface="Calibri" panose="020F0502020204030204" pitchFamily="34" charset="0"/>
              </a:rPr>
              <a:t>. Easier to manage thanks to the smart system.</a:t>
            </a:r>
          </a:p>
          <a:p>
            <a:pPr rtl="0" fontAlgn="ctr">
              <a:spcBef>
                <a:spcPts val="0"/>
              </a:spcBef>
              <a:spcAft>
                <a:spcPts val="0"/>
              </a:spcAft>
              <a:buFont typeface="Arial" panose="020B0604020202020204" pitchFamily="34" charset="0"/>
              <a:buChar char="•"/>
            </a:pPr>
            <a:endParaRPr lang="en-GB" sz="1800" dirty="0">
              <a:effectLst/>
              <a:latin typeface="Calibri" panose="020F0502020204030204" pitchFamily="34" charset="0"/>
            </a:endParaRPr>
          </a:p>
          <a:p>
            <a:pPr marL="285750" lvl="0" indent="-285750" rtl="0" fontAlgn="ctr">
              <a:spcBef>
                <a:spcPts val="0"/>
              </a:spcBef>
              <a:spcAft>
                <a:spcPts val="0"/>
              </a:spcAft>
              <a:buFont typeface="Courier New" panose="02070309020205020404" pitchFamily="49" charset="0"/>
              <a:buChar char="o"/>
            </a:pPr>
            <a:endParaRPr lang="en-GB" sz="11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73959FB-2A25-F548-B25A-6738568300C2}" type="slidenum">
              <a:rPr lang="de-DE" smtClean="0"/>
              <a:t>29</a:t>
            </a:fld>
            <a:endParaRPr lang="de-DE"/>
          </a:p>
        </p:txBody>
      </p:sp>
    </p:spTree>
    <p:extLst>
      <p:ext uri="{BB962C8B-B14F-4D97-AF65-F5344CB8AC3E}">
        <p14:creationId xmlns:p14="http://schemas.microsoft.com/office/powerpoint/2010/main" val="280962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8429-45F6-C47D-0422-29B4A405EFC9}"/>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11F6FA30-B5D4-E2F3-0B91-E259CF2EB3CC}"/>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75E3D86E-AABF-4048-4E8C-CB1FCDB810C0}"/>
              </a:ext>
            </a:extLst>
          </p:cNvPr>
          <p:cNvSpPr>
            <a:spLocks noGrp="1"/>
          </p:cNvSpPr>
          <p:nvPr>
            <p:ph type="body" idx="1"/>
          </p:nvPr>
        </p:nvSpPr>
        <p:spPr/>
        <p:txBody>
          <a:bodyPr/>
          <a:lstStyle/>
          <a:p>
            <a:endParaRPr lang="pt-PT" dirty="0"/>
          </a:p>
        </p:txBody>
      </p:sp>
      <p:sp>
        <p:nvSpPr>
          <p:cNvPr id="4" name="Marcador de Posição do Número do Diapositivo 3">
            <a:extLst>
              <a:ext uri="{FF2B5EF4-FFF2-40B4-BE49-F238E27FC236}">
                <a16:creationId xmlns:a16="http://schemas.microsoft.com/office/drawing/2014/main" id="{4FE62311-1048-8DB9-FE61-6AED1E65EDB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849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70C0"/>
                </a:solidFill>
              </a:rPr>
              <a:t>@</a:t>
            </a:r>
            <a:r>
              <a:rPr lang="en-GB" err="1">
                <a:solidFill>
                  <a:srgbClr val="0070C0"/>
                </a:solidFill>
              </a:rPr>
              <a:t>EUSmartCities</a:t>
            </a:r>
            <a:r>
              <a:rPr lang="en-GB">
                <a:solidFill>
                  <a:srgbClr val="0070C0"/>
                </a:solidFill>
              </a:rPr>
              <a:t> 14,3K followers</a:t>
            </a:r>
          </a:p>
          <a:p>
            <a:endParaRPr lang="en-GB">
              <a:solidFill>
                <a:srgbClr val="0070C0"/>
              </a:solidFill>
            </a:endParaRPr>
          </a:p>
          <a:p>
            <a:pPr defTabSz="908456">
              <a:defRPr/>
            </a:pPr>
            <a:r>
              <a:rPr lang="en-GB">
                <a:solidFill>
                  <a:srgbClr val="0070C0"/>
                </a:solidFill>
                <a:hlinkClick r:id="rId3">
                  <a:extLst>
                    <a:ext uri="{A12FA001-AC4F-418D-AE19-62706E023703}">
                      <ahyp:hlinkClr xmlns:ahyp="http://schemas.microsoft.com/office/drawing/2018/hyperlinkcolor" val="tx"/>
                    </a:ext>
                  </a:extLst>
                </a:hlinkClick>
              </a:rPr>
              <a:t>www.linkedin.com/company/eusmartcities/</a:t>
            </a:r>
            <a:r>
              <a:rPr lang="en-GB">
                <a:solidFill>
                  <a:srgbClr val="0070C0"/>
                </a:solidFill>
              </a:rPr>
              <a:t>  4,755 followers</a:t>
            </a:r>
          </a:p>
          <a:p>
            <a:endParaRPr lang="en-GB">
              <a:solidFill>
                <a:srgbClr val="0070C0"/>
              </a:solidFill>
            </a:endParaRPr>
          </a:p>
          <a:p>
            <a:pPr defTabSz="908456">
              <a:defRPr/>
            </a:pPr>
            <a:r>
              <a:rPr lang="en-GB">
                <a:solidFill>
                  <a:srgbClr val="0070C0"/>
                </a:solidFill>
                <a:hlinkClick r:id="rId4">
                  <a:extLst>
                    <a:ext uri="{A12FA001-AC4F-418D-AE19-62706E023703}">
                      <ahyp:hlinkClr xmlns:ahyp="http://schemas.microsoft.com/office/drawing/2018/hyperlinkcolor" val="tx"/>
                    </a:ext>
                  </a:extLst>
                </a:hlinkClick>
              </a:rPr>
              <a:t>www.youtube.com/c/SmartCitiesMarketplace</a:t>
            </a:r>
            <a:r>
              <a:rPr lang="en-GB">
                <a:solidFill>
                  <a:srgbClr val="0070C0"/>
                </a:solidFill>
              </a:rPr>
              <a:t> 860 subscribers</a:t>
            </a:r>
          </a:p>
          <a:p>
            <a:pPr defTabSz="908456">
              <a:defRPr/>
            </a:pPr>
            <a:endParaRPr lang="en-GB">
              <a:solidFill>
                <a:srgbClr val="0070C0"/>
              </a:solidFill>
            </a:endParaRPr>
          </a:p>
          <a:p>
            <a:r>
              <a:rPr lang="en-GB">
                <a:solidFill>
                  <a:srgbClr val="0070C0"/>
                </a:solidFill>
              </a:rPr>
              <a:t>Newsletter subscribers </a:t>
            </a:r>
            <a:r>
              <a:rPr lang="en-US" b="1">
                <a:solidFill>
                  <a:schemeClr val="accent5"/>
                </a:solidFill>
                <a:latin typeface="EC Square Sans Pro" panose="020B0506040000020004" pitchFamily="34" charset="0"/>
              </a:rPr>
              <a:t>2549</a:t>
            </a:r>
            <a:r>
              <a:rPr lang="en-GB">
                <a:solidFill>
                  <a:srgbClr val="0070C0"/>
                </a:solidFill>
              </a:rPr>
              <a:t> people</a:t>
            </a:r>
          </a:p>
          <a:p>
            <a:endParaRPr lang="en-GB">
              <a:solidFill>
                <a:srgbClr val="0070C0"/>
              </a:solidFill>
            </a:endParaRPr>
          </a:p>
          <a:p>
            <a:endParaRPr lang="en-GB">
              <a:solidFill>
                <a:srgbClr val="0070C0"/>
              </a:solidFill>
            </a:endParaRPr>
          </a:p>
          <a:p>
            <a:pPr defTabSz="908456">
              <a:defRPr/>
            </a:pPr>
            <a:endParaRPr lang="en-GB">
              <a:solidFill>
                <a:srgbClr val="0070C0"/>
              </a:solidFill>
            </a:endParaRPr>
          </a:p>
          <a:p>
            <a:endParaRPr lang="en-GB">
              <a:solidFill>
                <a:srgbClr val="0070C0"/>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454228"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4228" rtl="0" eaLnBrk="1" fontAlgn="auto" latinLnBrk="0" hangingPunct="1">
                <a:lnSpc>
                  <a:spcPct val="100000"/>
                </a:lnSpc>
                <a:spcBef>
                  <a:spcPts val="0"/>
                </a:spcBef>
                <a:spcAft>
                  <a:spcPts val="0"/>
                </a:spcAft>
                <a:buClrTx/>
                <a:buSzTx/>
                <a:buFontTx/>
                <a:buNone/>
                <a:tabLst/>
                <a:defRPr/>
              </a:pPr>
              <a:t>33</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5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Matchmaking: our approach</a:t>
            </a:r>
          </a:p>
        </p:txBody>
      </p:sp>
      <p:sp>
        <p:nvSpPr>
          <p:cNvPr id="4" name="Slide Number Placeholder 3"/>
          <p:cNvSpPr>
            <a:spLocks noGrp="1"/>
          </p:cNvSpPr>
          <p:nvPr>
            <p:ph type="sldNum" sz="quarter" idx="5"/>
          </p:nvPr>
        </p:nvSpPr>
        <p:spPr/>
        <p:txBody>
          <a:bodyPr/>
          <a:lstStyle/>
          <a:p>
            <a:fld id="{073959FB-2A25-F548-B25A-6738568300C2}" type="slidenum">
              <a:rPr lang="de-DE" smtClean="0"/>
              <a:t>2</a:t>
            </a:fld>
            <a:endParaRPr lang="de-DE"/>
          </a:p>
        </p:txBody>
      </p:sp>
    </p:spTree>
    <p:extLst>
      <p:ext uri="{BB962C8B-B14F-4D97-AF65-F5344CB8AC3E}">
        <p14:creationId xmlns:p14="http://schemas.microsoft.com/office/powerpoint/2010/main" val="58535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Matchmaking: our approach</a:t>
            </a:r>
          </a:p>
        </p:txBody>
      </p:sp>
      <p:sp>
        <p:nvSpPr>
          <p:cNvPr id="4" name="Slide Number Placeholder 3"/>
          <p:cNvSpPr>
            <a:spLocks noGrp="1"/>
          </p:cNvSpPr>
          <p:nvPr>
            <p:ph type="sldNum" sz="quarter" idx="5"/>
          </p:nvPr>
        </p:nvSpPr>
        <p:spPr/>
        <p:txBody>
          <a:bodyPr/>
          <a:lstStyle/>
          <a:p>
            <a:fld id="{073959FB-2A25-F548-B25A-6738568300C2}" type="slidenum">
              <a:rPr lang="de-DE" smtClean="0"/>
              <a:t>3</a:t>
            </a:fld>
            <a:endParaRPr lang="de-DE"/>
          </a:p>
        </p:txBody>
      </p:sp>
    </p:spTree>
    <p:extLst>
      <p:ext uri="{BB962C8B-B14F-4D97-AF65-F5344CB8AC3E}">
        <p14:creationId xmlns:p14="http://schemas.microsoft.com/office/powerpoint/2010/main" val="1936969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4228"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4228"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3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repository of EU climate-neutral and smart city projects;</a:t>
            </a:r>
          </a:p>
          <a:p>
            <a:r>
              <a:rPr lang="en-GB" dirty="0"/>
              <a:t>A hub for those who look to bring climate-neutral and smart city solutions/projects to the market;</a:t>
            </a:r>
          </a:p>
          <a:p>
            <a:r>
              <a:rPr lang="en-GB" dirty="0"/>
              <a:t>A matchmaking process to create funding opportunities;</a:t>
            </a:r>
          </a:p>
          <a:p>
            <a:r>
              <a:rPr lang="en-GB" dirty="0"/>
              <a:t>A forum for knowledge exchange in dedicated Focus &amp; Discussion groups</a:t>
            </a:r>
          </a:p>
          <a:p>
            <a:endParaRPr lang="en-GB" dirty="0"/>
          </a:p>
          <a:p>
            <a:endParaRPr lang="en-GB" dirty="0"/>
          </a:p>
        </p:txBody>
      </p:sp>
      <p:sp>
        <p:nvSpPr>
          <p:cNvPr id="4" name="Slide Number Placeholder 3"/>
          <p:cNvSpPr>
            <a:spLocks noGrp="1"/>
          </p:cNvSpPr>
          <p:nvPr>
            <p:ph type="sldNum" sz="quarter" idx="5"/>
          </p:nvPr>
        </p:nvSpPr>
        <p:spPr/>
        <p:txBody>
          <a:bodyPr/>
          <a:lstStyle/>
          <a:p>
            <a:fld id="{073959FB-2A25-F548-B25A-6738568300C2}" type="slidenum">
              <a:rPr lang="de-DE" smtClean="0"/>
              <a:t>8</a:t>
            </a:fld>
            <a:endParaRPr lang="de-DE"/>
          </a:p>
        </p:txBody>
      </p:sp>
    </p:spTree>
    <p:extLst>
      <p:ext uri="{BB962C8B-B14F-4D97-AF65-F5344CB8AC3E}">
        <p14:creationId xmlns:p14="http://schemas.microsoft.com/office/powerpoint/2010/main" val="606929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5B083-6AD0-DF83-ADEB-F6B88C520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77B9A-5977-0B85-B748-8507D7F21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08CD3-ECFE-915F-B913-8EC65E658A0A}"/>
              </a:ext>
            </a:extLst>
          </p:cNvPr>
          <p:cNvSpPr>
            <a:spLocks noGrp="1"/>
          </p:cNvSpPr>
          <p:nvPr>
            <p:ph type="body" idx="1"/>
          </p:nvPr>
        </p:nvSpPr>
        <p:spPr/>
        <p:txBody>
          <a:bodyPr/>
          <a:lstStyle/>
          <a:p>
            <a:r>
              <a:rPr lang="en-GB"/>
              <a:t>A repository of EU climate-neutral and smart city projects;</a:t>
            </a:r>
          </a:p>
          <a:p>
            <a:r>
              <a:rPr lang="en-GB"/>
              <a:t>A hub for those who look to bring climate-neutral and smart city solutions/projects to the market;</a:t>
            </a:r>
          </a:p>
          <a:p>
            <a:r>
              <a:rPr lang="en-GB"/>
              <a:t>A matchmaking process to create funding opportunities;</a:t>
            </a:r>
          </a:p>
          <a:p>
            <a:r>
              <a:rPr lang="en-GB"/>
              <a:t>A forum for knowledge exchange in dedicated Focus &amp; Discussion groups</a:t>
            </a:r>
          </a:p>
          <a:p>
            <a:endParaRPr lang="en-GB"/>
          </a:p>
          <a:p>
            <a:endParaRPr lang="en-GB"/>
          </a:p>
        </p:txBody>
      </p:sp>
      <p:sp>
        <p:nvSpPr>
          <p:cNvPr id="4" name="Slide Number Placeholder 3">
            <a:extLst>
              <a:ext uri="{FF2B5EF4-FFF2-40B4-BE49-F238E27FC236}">
                <a16:creationId xmlns:a16="http://schemas.microsoft.com/office/drawing/2014/main" id="{0C713CCC-D870-A7CC-E303-0DA48767868A}"/>
              </a:ext>
            </a:extLst>
          </p:cNvPr>
          <p:cNvSpPr>
            <a:spLocks noGrp="1"/>
          </p:cNvSpPr>
          <p:nvPr>
            <p:ph type="sldNum" sz="quarter" idx="5"/>
          </p:nvPr>
        </p:nvSpPr>
        <p:spPr/>
        <p:txBody>
          <a:bodyPr/>
          <a:lstStyle/>
          <a:p>
            <a:fld id="{073959FB-2A25-F548-B25A-6738568300C2}" type="slidenum">
              <a:rPr lang="de-DE" smtClean="0"/>
              <a:t>9</a:t>
            </a:fld>
            <a:endParaRPr lang="de-DE"/>
          </a:p>
        </p:txBody>
      </p:sp>
    </p:spTree>
    <p:extLst>
      <p:ext uri="{BB962C8B-B14F-4D97-AF65-F5344CB8AC3E}">
        <p14:creationId xmlns:p14="http://schemas.microsoft.com/office/powerpoint/2010/main" val="156636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456">
              <a:defRPr/>
            </a:pPr>
            <a:r>
              <a:rPr lang="en-GB" dirty="0"/>
              <a:t>The Network is comprised of investors and facilitators who are actively looking for smart cities projects. See more [</a:t>
            </a:r>
            <a:r>
              <a:rPr lang="en-GB" dirty="0">
                <a:hlinkClick r:id="rId3"/>
              </a:rPr>
              <a:t>here</a:t>
            </a:r>
            <a:r>
              <a:rPr lang="en-GB" dirty="0"/>
              <a:t>]</a:t>
            </a:r>
          </a:p>
          <a:p>
            <a:pPr defTabSz="908456">
              <a:defRPr/>
            </a:pPr>
            <a:r>
              <a:rPr lang="en-US" dirty="0">
                <a:solidFill>
                  <a:srgbClr val="174489"/>
                </a:solidFill>
              </a:rPr>
              <a:t>Investor Network</a:t>
            </a:r>
            <a:r>
              <a:rPr lang="en-US" dirty="0">
                <a:solidFill>
                  <a:srgbClr val="00A3DB"/>
                </a:solidFill>
              </a:rPr>
              <a:t> – expanding</a:t>
            </a:r>
          </a:p>
        </p:txBody>
      </p:sp>
      <p:sp>
        <p:nvSpPr>
          <p:cNvPr id="4" name="Slide Number Placeholder 3"/>
          <p:cNvSpPr>
            <a:spLocks noGrp="1"/>
          </p:cNvSpPr>
          <p:nvPr>
            <p:ph type="sldNum" sz="quarter" idx="5"/>
          </p:nvPr>
        </p:nvSpPr>
        <p:spPr/>
        <p:txBody>
          <a:bodyPr/>
          <a:lstStyle/>
          <a:p>
            <a:pPr marL="0" marR="0" lvl="0" indent="0" algn="r" defTabSz="454228"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4228"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174489"/>
                </a:solidFill>
                <a:latin typeface="EC Square Sans Pro" panose="020B0506040000020004" pitchFamily="34" charset="0"/>
              </a:rPr>
              <a:t>Our knowledge HUB </a:t>
            </a:r>
            <a:r>
              <a:rPr lang="en-US" b="1">
                <a:solidFill>
                  <a:srgbClr val="00A3DB"/>
                </a:solidFill>
                <a:latin typeface="EC Square Sans Pro" panose="020B0506040000020004" pitchFamily="34" charset="0"/>
              </a:rPr>
              <a:t>– the website</a:t>
            </a:r>
            <a:endParaRPr lang="en-GB"/>
          </a:p>
        </p:txBody>
      </p:sp>
      <p:sp>
        <p:nvSpPr>
          <p:cNvPr id="4" name="Slide Number Placeholder 3"/>
          <p:cNvSpPr>
            <a:spLocks noGrp="1"/>
          </p:cNvSpPr>
          <p:nvPr>
            <p:ph type="sldNum" sz="quarter" idx="5"/>
          </p:nvPr>
        </p:nvSpPr>
        <p:spPr/>
        <p:txBody>
          <a:bodyPr/>
          <a:lstStyle/>
          <a:p>
            <a:fld id="{073959FB-2A25-F548-B25A-6738568300C2}" type="slidenum">
              <a:rPr lang="de-DE" smtClean="0"/>
              <a:t>13</a:t>
            </a:fld>
            <a:endParaRPr lang="de-DE"/>
          </a:p>
        </p:txBody>
      </p:sp>
    </p:spTree>
    <p:extLst>
      <p:ext uri="{BB962C8B-B14F-4D97-AF65-F5344CB8AC3E}">
        <p14:creationId xmlns:p14="http://schemas.microsoft.com/office/powerpoint/2010/main" val="113829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00"/>
              </a:spcBef>
            </a:pPr>
            <a:r>
              <a:rPr lang="en-GB" sz="1200" b="1" dirty="0"/>
              <a:t>Welcome</a:t>
            </a:r>
            <a:r>
              <a:rPr lang="en-GB" sz="12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r>
              <a:rPr lang="en-GB" sz="1200" b="1" dirty="0"/>
              <a:t>to the </a:t>
            </a:r>
            <a:r>
              <a:rPr lang="en-GB" sz="1200" b="1" dirty="0">
                <a:hlinkClick r:id="rId3"/>
              </a:rPr>
              <a:t>Smart City Guidance Package </a:t>
            </a:r>
            <a:r>
              <a:rPr lang="en-GB" sz="1200" b="1" dirty="0"/>
              <a:t>- </a:t>
            </a:r>
            <a:r>
              <a:rPr lang="en-US" sz="1200" b="1" dirty="0"/>
              <a:t>a full roadmap help </a:t>
            </a:r>
            <a:r>
              <a:rPr lang="en-GB" sz="1200" b="1" dirty="0"/>
              <a:t>fast-track financially viable urban projects in an integrated and inclusive way;</a:t>
            </a:r>
          </a:p>
          <a:p>
            <a:pPr>
              <a:lnSpc>
                <a:spcPct val="107000"/>
              </a:lnSpc>
              <a:spcAft>
                <a:spcPts val="800"/>
              </a:spcAft>
            </a:pPr>
            <a:r>
              <a:rPr lang="en-GB" sz="1200" b="1" dirty="0"/>
              <a:t>It is the story that counts! Listen to people that are part of climate-neutral and smart city projects, telling their stories in </a:t>
            </a:r>
            <a:r>
              <a:rPr lang="en-GB" sz="1200" b="1" dirty="0">
                <a:hlinkClick r:id="rId4"/>
              </a:rPr>
              <a:t>videos and podcasts</a:t>
            </a:r>
            <a:r>
              <a:rPr lang="en-GB" sz="1200" b="1" dirty="0"/>
              <a:t>;</a:t>
            </a:r>
          </a:p>
          <a:p>
            <a:endParaRPr lang="en-GB" dirty="0"/>
          </a:p>
        </p:txBody>
      </p:sp>
      <p:sp>
        <p:nvSpPr>
          <p:cNvPr id="4" name="Slide Number Placeholder 3"/>
          <p:cNvSpPr>
            <a:spLocks noGrp="1"/>
          </p:cNvSpPr>
          <p:nvPr>
            <p:ph type="sldNum" sz="quarter" idx="5"/>
          </p:nvPr>
        </p:nvSpPr>
        <p:spPr/>
        <p:txBody>
          <a:bodyPr/>
          <a:lstStyle/>
          <a:p>
            <a:fld id="{073959FB-2A25-F548-B25A-6738568300C2}" type="slidenum">
              <a:rPr lang="de-DE" smtClean="0"/>
              <a:t>15</a:t>
            </a:fld>
            <a:endParaRPr lang="de-DE"/>
          </a:p>
        </p:txBody>
      </p:sp>
    </p:spTree>
    <p:extLst>
      <p:ext uri="{BB962C8B-B14F-4D97-AF65-F5344CB8AC3E}">
        <p14:creationId xmlns:p14="http://schemas.microsoft.com/office/powerpoint/2010/main" val="4052272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5D8CF8-D597-3F49-B1F1-563559D801AE}"/>
              </a:ext>
            </a:extLst>
          </p:cNvPr>
          <p:cNvSpPr/>
          <p:nvPr userDrawn="1"/>
        </p:nvSpPr>
        <p:spPr>
          <a:xfrm>
            <a:off x="0" y="3538331"/>
            <a:ext cx="12191999" cy="3319669"/>
          </a:xfrm>
          <a:prstGeom prst="rect">
            <a:avLst/>
          </a:prstGeom>
          <a:gradFill>
            <a:gsLst>
              <a:gs pos="6000">
                <a:srgbClr val="151B4E"/>
              </a:gs>
              <a:gs pos="96000">
                <a:srgbClr val="1744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eform 6"/>
          <p:cNvSpPr/>
          <p:nvPr userDrawn="1"/>
        </p:nvSpPr>
        <p:spPr bwMode="auto">
          <a:xfrm flipH="1">
            <a:off x="-1" y="-1"/>
            <a:ext cx="12191997" cy="3856987"/>
          </a:xfrm>
          <a:custGeom>
            <a:avLst/>
            <a:gdLst>
              <a:gd name="connsiteX0" fmla="*/ 9883 w 10000"/>
              <a:gd name="connsiteY0" fmla="*/ 4083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9883 w 10000"/>
              <a:gd name="connsiteY16" fmla="*/ 4083 h 10000"/>
              <a:gd name="connsiteX0" fmla="*/ 10000 w 10000"/>
              <a:gd name="connsiteY0" fmla="*/ 1619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10000 w 10000"/>
              <a:gd name="connsiteY16" fmla="*/ 1619 h 10000"/>
              <a:gd name="connsiteX0" fmla="*/ 10000 w 10000"/>
              <a:gd name="connsiteY0" fmla="*/ 182 h 8563"/>
              <a:gd name="connsiteX1" fmla="*/ 0 w 10000"/>
              <a:gd name="connsiteY1" fmla="*/ 0 h 8563"/>
              <a:gd name="connsiteX2" fmla="*/ 0 w 10000"/>
              <a:gd name="connsiteY2" fmla="*/ 7989 h 8563"/>
              <a:gd name="connsiteX3" fmla="*/ 1637 w 10000"/>
              <a:gd name="connsiteY3" fmla="*/ 7989 h 8563"/>
              <a:gd name="connsiteX4" fmla="*/ 1950 w 10000"/>
              <a:gd name="connsiteY4" fmla="*/ 8539 h 8563"/>
              <a:gd name="connsiteX5" fmla="*/ 1950 w 10000"/>
              <a:gd name="connsiteY5" fmla="*/ 8539 h 8563"/>
              <a:gd name="connsiteX6" fmla="*/ 1957 w 10000"/>
              <a:gd name="connsiteY6" fmla="*/ 8545 h 8563"/>
              <a:gd name="connsiteX7" fmla="*/ 1967 w 10000"/>
              <a:gd name="connsiteY7" fmla="*/ 8554 h 8563"/>
              <a:gd name="connsiteX8" fmla="*/ 1977 w 10000"/>
              <a:gd name="connsiteY8" fmla="*/ 8563 h 8563"/>
              <a:gd name="connsiteX9" fmla="*/ 1986 w 10000"/>
              <a:gd name="connsiteY9" fmla="*/ 8563 h 8563"/>
              <a:gd name="connsiteX10" fmla="*/ 1997 w 10000"/>
              <a:gd name="connsiteY10" fmla="*/ 8563 h 8563"/>
              <a:gd name="connsiteX11" fmla="*/ 2005 w 10000"/>
              <a:gd name="connsiteY11" fmla="*/ 8554 h 8563"/>
              <a:gd name="connsiteX12" fmla="*/ 2016 w 10000"/>
              <a:gd name="connsiteY12" fmla="*/ 8545 h 8563"/>
              <a:gd name="connsiteX13" fmla="*/ 2023 w 10000"/>
              <a:gd name="connsiteY13" fmla="*/ 8539 h 8563"/>
              <a:gd name="connsiteX14" fmla="*/ 2335 w 10000"/>
              <a:gd name="connsiteY14" fmla="*/ 7989 h 8563"/>
              <a:gd name="connsiteX15" fmla="*/ 10000 w 10000"/>
              <a:gd name="connsiteY15" fmla="*/ 7989 h 8563"/>
              <a:gd name="connsiteX16" fmla="*/ 10000 w 10000"/>
              <a:gd name="connsiteY16" fmla="*/ 182 h 8563"/>
              <a:gd name="connsiteX0" fmla="*/ 10000 w 10000"/>
              <a:gd name="connsiteY0" fmla="*/ 0 h 9787"/>
              <a:gd name="connsiteX1" fmla="*/ 0 w 10000"/>
              <a:gd name="connsiteY1" fmla="*/ 213 h 9787"/>
              <a:gd name="connsiteX2" fmla="*/ 0 w 10000"/>
              <a:gd name="connsiteY2" fmla="*/ 9117 h 9787"/>
              <a:gd name="connsiteX3" fmla="*/ 1637 w 10000"/>
              <a:gd name="connsiteY3" fmla="*/ 9117 h 9787"/>
              <a:gd name="connsiteX4" fmla="*/ 1950 w 10000"/>
              <a:gd name="connsiteY4" fmla="*/ 9759 h 9787"/>
              <a:gd name="connsiteX5" fmla="*/ 1950 w 10000"/>
              <a:gd name="connsiteY5" fmla="*/ 9759 h 9787"/>
              <a:gd name="connsiteX6" fmla="*/ 1957 w 10000"/>
              <a:gd name="connsiteY6" fmla="*/ 9766 h 9787"/>
              <a:gd name="connsiteX7" fmla="*/ 1967 w 10000"/>
              <a:gd name="connsiteY7" fmla="*/ 9776 h 9787"/>
              <a:gd name="connsiteX8" fmla="*/ 1977 w 10000"/>
              <a:gd name="connsiteY8" fmla="*/ 9787 h 9787"/>
              <a:gd name="connsiteX9" fmla="*/ 1986 w 10000"/>
              <a:gd name="connsiteY9" fmla="*/ 9787 h 9787"/>
              <a:gd name="connsiteX10" fmla="*/ 1997 w 10000"/>
              <a:gd name="connsiteY10" fmla="*/ 9787 h 9787"/>
              <a:gd name="connsiteX11" fmla="*/ 2005 w 10000"/>
              <a:gd name="connsiteY11" fmla="*/ 9776 h 9787"/>
              <a:gd name="connsiteX12" fmla="*/ 2016 w 10000"/>
              <a:gd name="connsiteY12" fmla="*/ 9766 h 9787"/>
              <a:gd name="connsiteX13" fmla="*/ 2023 w 10000"/>
              <a:gd name="connsiteY13" fmla="*/ 9759 h 9787"/>
              <a:gd name="connsiteX14" fmla="*/ 2335 w 10000"/>
              <a:gd name="connsiteY14" fmla="*/ 9117 h 9787"/>
              <a:gd name="connsiteX15" fmla="*/ 10000 w 10000"/>
              <a:gd name="connsiteY15" fmla="*/ 9117 h 9787"/>
              <a:gd name="connsiteX16" fmla="*/ 10000 w 10000"/>
              <a:gd name="connsiteY16" fmla="*/ 0 h 9787"/>
              <a:gd name="connsiteX0" fmla="*/ 10003 w 10003"/>
              <a:gd name="connsiteY0" fmla="*/ 0 h 10000"/>
              <a:gd name="connsiteX1" fmla="*/ 0 w 10003"/>
              <a:gd name="connsiteY1" fmla="*/ 14 h 10000"/>
              <a:gd name="connsiteX2" fmla="*/ 3 w 10003"/>
              <a:gd name="connsiteY2" fmla="*/ 9315 h 10000"/>
              <a:gd name="connsiteX3" fmla="*/ 1640 w 10003"/>
              <a:gd name="connsiteY3" fmla="*/ 9315 h 10000"/>
              <a:gd name="connsiteX4" fmla="*/ 1953 w 10003"/>
              <a:gd name="connsiteY4" fmla="*/ 9971 h 10000"/>
              <a:gd name="connsiteX5" fmla="*/ 1953 w 10003"/>
              <a:gd name="connsiteY5" fmla="*/ 9971 h 10000"/>
              <a:gd name="connsiteX6" fmla="*/ 1960 w 10003"/>
              <a:gd name="connsiteY6" fmla="*/ 9979 h 10000"/>
              <a:gd name="connsiteX7" fmla="*/ 1970 w 10003"/>
              <a:gd name="connsiteY7" fmla="*/ 9989 h 10000"/>
              <a:gd name="connsiteX8" fmla="*/ 1980 w 10003"/>
              <a:gd name="connsiteY8" fmla="*/ 10000 h 10000"/>
              <a:gd name="connsiteX9" fmla="*/ 1989 w 10003"/>
              <a:gd name="connsiteY9" fmla="*/ 10000 h 10000"/>
              <a:gd name="connsiteX10" fmla="*/ 2000 w 10003"/>
              <a:gd name="connsiteY10" fmla="*/ 10000 h 10000"/>
              <a:gd name="connsiteX11" fmla="*/ 2008 w 10003"/>
              <a:gd name="connsiteY11" fmla="*/ 9989 h 10000"/>
              <a:gd name="connsiteX12" fmla="*/ 2019 w 10003"/>
              <a:gd name="connsiteY12" fmla="*/ 9979 h 10000"/>
              <a:gd name="connsiteX13" fmla="*/ 2026 w 10003"/>
              <a:gd name="connsiteY13" fmla="*/ 9971 h 10000"/>
              <a:gd name="connsiteX14" fmla="*/ 2338 w 10003"/>
              <a:gd name="connsiteY14" fmla="*/ 9315 h 10000"/>
              <a:gd name="connsiteX15" fmla="*/ 10003 w 10003"/>
              <a:gd name="connsiteY15" fmla="*/ 9315 h 10000"/>
              <a:gd name="connsiteX16" fmla="*/ 10003 w 10003"/>
              <a:gd name="connsiteY16" fmla="*/ 0 h 10000"/>
              <a:gd name="connsiteX0" fmla="*/ 9998 w 10003"/>
              <a:gd name="connsiteY0" fmla="*/ 408 h 9986"/>
              <a:gd name="connsiteX1" fmla="*/ 0 w 10003"/>
              <a:gd name="connsiteY1" fmla="*/ 0 h 9986"/>
              <a:gd name="connsiteX2" fmla="*/ 3 w 10003"/>
              <a:gd name="connsiteY2" fmla="*/ 9301 h 9986"/>
              <a:gd name="connsiteX3" fmla="*/ 1640 w 10003"/>
              <a:gd name="connsiteY3" fmla="*/ 9301 h 9986"/>
              <a:gd name="connsiteX4" fmla="*/ 1953 w 10003"/>
              <a:gd name="connsiteY4" fmla="*/ 9957 h 9986"/>
              <a:gd name="connsiteX5" fmla="*/ 1953 w 10003"/>
              <a:gd name="connsiteY5" fmla="*/ 9957 h 9986"/>
              <a:gd name="connsiteX6" fmla="*/ 1960 w 10003"/>
              <a:gd name="connsiteY6" fmla="*/ 9965 h 9986"/>
              <a:gd name="connsiteX7" fmla="*/ 1970 w 10003"/>
              <a:gd name="connsiteY7" fmla="*/ 9975 h 9986"/>
              <a:gd name="connsiteX8" fmla="*/ 1980 w 10003"/>
              <a:gd name="connsiteY8" fmla="*/ 9986 h 9986"/>
              <a:gd name="connsiteX9" fmla="*/ 1989 w 10003"/>
              <a:gd name="connsiteY9" fmla="*/ 9986 h 9986"/>
              <a:gd name="connsiteX10" fmla="*/ 2000 w 10003"/>
              <a:gd name="connsiteY10" fmla="*/ 9986 h 9986"/>
              <a:gd name="connsiteX11" fmla="*/ 2008 w 10003"/>
              <a:gd name="connsiteY11" fmla="*/ 9975 h 9986"/>
              <a:gd name="connsiteX12" fmla="*/ 2019 w 10003"/>
              <a:gd name="connsiteY12" fmla="*/ 9965 h 9986"/>
              <a:gd name="connsiteX13" fmla="*/ 2026 w 10003"/>
              <a:gd name="connsiteY13" fmla="*/ 9957 h 9986"/>
              <a:gd name="connsiteX14" fmla="*/ 2338 w 10003"/>
              <a:gd name="connsiteY14" fmla="*/ 9301 h 9986"/>
              <a:gd name="connsiteX15" fmla="*/ 10003 w 10003"/>
              <a:gd name="connsiteY15" fmla="*/ 9301 h 9986"/>
              <a:gd name="connsiteX16" fmla="*/ 9998 w 10003"/>
              <a:gd name="connsiteY16" fmla="*/ 408 h 9986"/>
              <a:gd name="connsiteX0" fmla="*/ 10003 w 10003"/>
              <a:gd name="connsiteY0" fmla="*/ 0 h 10006"/>
              <a:gd name="connsiteX1" fmla="*/ 0 w 10003"/>
              <a:gd name="connsiteY1" fmla="*/ 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1 w 10001"/>
              <a:gd name="connsiteY0" fmla="*/ 0 h 10006"/>
              <a:gd name="connsiteX1" fmla="*/ 1 w 10001"/>
              <a:gd name="connsiteY1" fmla="*/ 3286 h 10006"/>
              <a:gd name="connsiteX2" fmla="*/ 1 w 10001"/>
              <a:gd name="connsiteY2" fmla="*/ 9320 h 10006"/>
              <a:gd name="connsiteX3" fmla="*/ 1638 w 10001"/>
              <a:gd name="connsiteY3" fmla="*/ 9320 h 10006"/>
              <a:gd name="connsiteX4" fmla="*/ 1950 w 10001"/>
              <a:gd name="connsiteY4" fmla="*/ 9977 h 10006"/>
              <a:gd name="connsiteX5" fmla="*/ 1950 w 10001"/>
              <a:gd name="connsiteY5" fmla="*/ 9977 h 10006"/>
              <a:gd name="connsiteX6" fmla="*/ 1957 w 10001"/>
              <a:gd name="connsiteY6" fmla="*/ 9985 h 10006"/>
              <a:gd name="connsiteX7" fmla="*/ 1967 w 10001"/>
              <a:gd name="connsiteY7" fmla="*/ 9995 h 10006"/>
              <a:gd name="connsiteX8" fmla="*/ 1977 w 10001"/>
              <a:gd name="connsiteY8" fmla="*/ 10006 h 10006"/>
              <a:gd name="connsiteX9" fmla="*/ 1986 w 10001"/>
              <a:gd name="connsiteY9" fmla="*/ 10006 h 10006"/>
              <a:gd name="connsiteX10" fmla="*/ 1997 w 10001"/>
              <a:gd name="connsiteY10" fmla="*/ 10006 h 10006"/>
              <a:gd name="connsiteX11" fmla="*/ 2005 w 10001"/>
              <a:gd name="connsiteY11" fmla="*/ 9995 h 10006"/>
              <a:gd name="connsiteX12" fmla="*/ 2016 w 10001"/>
              <a:gd name="connsiteY12" fmla="*/ 9985 h 10006"/>
              <a:gd name="connsiteX13" fmla="*/ 2023 w 10001"/>
              <a:gd name="connsiteY13" fmla="*/ 9977 h 10006"/>
              <a:gd name="connsiteX14" fmla="*/ 2335 w 10001"/>
              <a:gd name="connsiteY14" fmla="*/ 9320 h 10006"/>
              <a:gd name="connsiteX15" fmla="*/ 9998 w 10001"/>
              <a:gd name="connsiteY15" fmla="*/ 9320 h 10006"/>
              <a:gd name="connsiteX16" fmla="*/ 10001 w 10001"/>
              <a:gd name="connsiteY16" fmla="*/ 0 h 10006"/>
              <a:gd name="connsiteX0" fmla="*/ 10003 w 10003"/>
              <a:gd name="connsiteY0" fmla="*/ 0 h 10006"/>
              <a:gd name="connsiteX1" fmla="*/ 0 w 10003"/>
              <a:gd name="connsiteY1" fmla="*/ 86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8 w 10008"/>
              <a:gd name="connsiteY0" fmla="*/ 2691 h 9140"/>
              <a:gd name="connsiteX1" fmla="*/ 0 w 10008"/>
              <a:gd name="connsiteY1" fmla="*/ 0 h 9140"/>
              <a:gd name="connsiteX2" fmla="*/ 3 w 10008"/>
              <a:gd name="connsiteY2" fmla="*/ 8454 h 9140"/>
              <a:gd name="connsiteX3" fmla="*/ 1640 w 10008"/>
              <a:gd name="connsiteY3" fmla="*/ 8454 h 9140"/>
              <a:gd name="connsiteX4" fmla="*/ 1952 w 10008"/>
              <a:gd name="connsiteY4" fmla="*/ 9111 h 9140"/>
              <a:gd name="connsiteX5" fmla="*/ 1952 w 10008"/>
              <a:gd name="connsiteY5" fmla="*/ 9111 h 9140"/>
              <a:gd name="connsiteX6" fmla="*/ 1959 w 10008"/>
              <a:gd name="connsiteY6" fmla="*/ 9119 h 9140"/>
              <a:gd name="connsiteX7" fmla="*/ 1969 w 10008"/>
              <a:gd name="connsiteY7" fmla="*/ 9129 h 9140"/>
              <a:gd name="connsiteX8" fmla="*/ 1979 w 10008"/>
              <a:gd name="connsiteY8" fmla="*/ 9140 h 9140"/>
              <a:gd name="connsiteX9" fmla="*/ 1988 w 10008"/>
              <a:gd name="connsiteY9" fmla="*/ 9140 h 9140"/>
              <a:gd name="connsiteX10" fmla="*/ 1999 w 10008"/>
              <a:gd name="connsiteY10" fmla="*/ 9140 h 9140"/>
              <a:gd name="connsiteX11" fmla="*/ 2007 w 10008"/>
              <a:gd name="connsiteY11" fmla="*/ 9129 h 9140"/>
              <a:gd name="connsiteX12" fmla="*/ 2018 w 10008"/>
              <a:gd name="connsiteY12" fmla="*/ 9119 h 9140"/>
              <a:gd name="connsiteX13" fmla="*/ 2025 w 10008"/>
              <a:gd name="connsiteY13" fmla="*/ 9111 h 9140"/>
              <a:gd name="connsiteX14" fmla="*/ 2337 w 10008"/>
              <a:gd name="connsiteY14" fmla="*/ 8454 h 9140"/>
              <a:gd name="connsiteX15" fmla="*/ 10000 w 10008"/>
              <a:gd name="connsiteY15" fmla="*/ 8454 h 9140"/>
              <a:gd name="connsiteX16" fmla="*/ 10008 w 10008"/>
              <a:gd name="connsiteY16" fmla="*/ 2691 h 9140"/>
              <a:gd name="connsiteX0" fmla="*/ 9992 w 9992"/>
              <a:gd name="connsiteY0" fmla="*/ 0 h 10006"/>
              <a:gd name="connsiteX1" fmla="*/ 0 w 9992"/>
              <a:gd name="connsiteY1" fmla="*/ 6 h 10006"/>
              <a:gd name="connsiteX2" fmla="*/ 3 w 9992"/>
              <a:gd name="connsiteY2" fmla="*/ 9255 h 10006"/>
              <a:gd name="connsiteX3" fmla="*/ 1639 w 9992"/>
              <a:gd name="connsiteY3" fmla="*/ 9255 h 10006"/>
              <a:gd name="connsiteX4" fmla="*/ 1950 w 9992"/>
              <a:gd name="connsiteY4" fmla="*/ 9974 h 10006"/>
              <a:gd name="connsiteX5" fmla="*/ 1950 w 9992"/>
              <a:gd name="connsiteY5" fmla="*/ 9974 h 10006"/>
              <a:gd name="connsiteX6" fmla="*/ 1957 w 9992"/>
              <a:gd name="connsiteY6" fmla="*/ 9983 h 10006"/>
              <a:gd name="connsiteX7" fmla="*/ 1967 w 9992"/>
              <a:gd name="connsiteY7" fmla="*/ 9994 h 10006"/>
              <a:gd name="connsiteX8" fmla="*/ 1977 w 9992"/>
              <a:gd name="connsiteY8" fmla="*/ 10006 h 10006"/>
              <a:gd name="connsiteX9" fmla="*/ 1986 w 9992"/>
              <a:gd name="connsiteY9" fmla="*/ 10006 h 10006"/>
              <a:gd name="connsiteX10" fmla="*/ 1997 w 9992"/>
              <a:gd name="connsiteY10" fmla="*/ 10006 h 10006"/>
              <a:gd name="connsiteX11" fmla="*/ 2005 w 9992"/>
              <a:gd name="connsiteY11" fmla="*/ 9994 h 10006"/>
              <a:gd name="connsiteX12" fmla="*/ 2016 w 9992"/>
              <a:gd name="connsiteY12" fmla="*/ 9983 h 10006"/>
              <a:gd name="connsiteX13" fmla="*/ 2023 w 9992"/>
              <a:gd name="connsiteY13" fmla="*/ 9974 h 10006"/>
              <a:gd name="connsiteX14" fmla="*/ 2335 w 9992"/>
              <a:gd name="connsiteY14" fmla="*/ 9255 h 10006"/>
              <a:gd name="connsiteX15" fmla="*/ 9992 w 9992"/>
              <a:gd name="connsiteY15" fmla="*/ 9255 h 10006"/>
              <a:gd name="connsiteX16" fmla="*/ 9992 w 9992"/>
              <a:gd name="connsiteY1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2" h="10006">
                <a:moveTo>
                  <a:pt x="9992" y="0"/>
                </a:moveTo>
                <a:lnTo>
                  <a:pt x="0" y="6"/>
                </a:lnTo>
                <a:cubicBezTo>
                  <a:pt x="1" y="3402"/>
                  <a:pt x="2" y="5859"/>
                  <a:pt x="3" y="9255"/>
                </a:cubicBezTo>
                <a:lnTo>
                  <a:pt x="1639" y="9255"/>
                </a:lnTo>
                <a:lnTo>
                  <a:pt x="1950" y="9974"/>
                </a:lnTo>
                <a:lnTo>
                  <a:pt x="1950" y="9974"/>
                </a:lnTo>
                <a:cubicBezTo>
                  <a:pt x="1952" y="9978"/>
                  <a:pt x="1955" y="9980"/>
                  <a:pt x="1957" y="9983"/>
                </a:cubicBezTo>
                <a:cubicBezTo>
                  <a:pt x="1960" y="9987"/>
                  <a:pt x="1964" y="9990"/>
                  <a:pt x="1967" y="9994"/>
                </a:cubicBezTo>
                <a:cubicBezTo>
                  <a:pt x="1970" y="9998"/>
                  <a:pt x="1974" y="10002"/>
                  <a:pt x="1977" y="10006"/>
                </a:cubicBezTo>
                <a:lnTo>
                  <a:pt x="1986" y="10006"/>
                </a:lnTo>
                <a:lnTo>
                  <a:pt x="1997" y="10006"/>
                </a:lnTo>
                <a:cubicBezTo>
                  <a:pt x="2000" y="10002"/>
                  <a:pt x="2002" y="9998"/>
                  <a:pt x="2005" y="9994"/>
                </a:cubicBezTo>
                <a:cubicBezTo>
                  <a:pt x="2009" y="9991"/>
                  <a:pt x="2012" y="9986"/>
                  <a:pt x="2016" y="9983"/>
                </a:cubicBezTo>
                <a:cubicBezTo>
                  <a:pt x="2018" y="9980"/>
                  <a:pt x="2021" y="9978"/>
                  <a:pt x="2023" y="9974"/>
                </a:cubicBezTo>
                <a:lnTo>
                  <a:pt x="2335" y="9255"/>
                </a:lnTo>
                <a:lnTo>
                  <a:pt x="9992" y="9255"/>
                </a:lnTo>
                <a:cubicBezTo>
                  <a:pt x="9990" y="6008"/>
                  <a:pt x="9994" y="3247"/>
                  <a:pt x="9992" y="0"/>
                </a:cubicBezTo>
                <a:close/>
              </a:path>
            </a:pathLst>
          </a:custGeom>
          <a:gradFill>
            <a:gsLst>
              <a:gs pos="97000">
                <a:srgbClr val="00A3DB"/>
              </a:gs>
              <a:gs pos="3000">
                <a:srgbClr val="005A92"/>
              </a:gs>
            </a:gsLst>
            <a:lin ang="0" scaled="0"/>
          </a:gradFill>
          <a:ln>
            <a:no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810000" y="3981890"/>
            <a:ext cx="7163122" cy="2123084"/>
          </a:xfrm>
          <a:prstGeom prst="rect">
            <a:avLst/>
          </a:prstGeom>
          <a:effectLst/>
        </p:spPr>
        <p:txBody>
          <a:bodyPr anchor="b"/>
          <a:lstStyle>
            <a:lvl1pPr>
              <a:defRPr sz="3800" b="0" i="0">
                <a:solidFill>
                  <a:schemeClr val="bg1"/>
                </a:solidFill>
                <a:latin typeface="EC Square Sans Pro Medium" panose="020B0506040000020004" pitchFamily="34" charset="0"/>
                <a:ea typeface="Open Sans" panose="020B0606030504020204" pitchFamily="34" charset="0"/>
                <a:cs typeface="Open Sans" panose="020B0606030504020204" pitchFamily="34" charset="0"/>
              </a:defRPr>
            </a:lvl1pPr>
          </a:lstStyle>
          <a:p>
            <a:r>
              <a:rPr lang="de-DE"/>
              <a:t>Title </a:t>
            </a:r>
            <a:r>
              <a:rPr lang="de-DE" err="1"/>
              <a:t>of</a:t>
            </a:r>
            <a:r>
              <a:rPr lang="de-DE"/>
              <a:t> </a:t>
            </a:r>
            <a:r>
              <a:rPr lang="de-DE" err="1"/>
              <a:t>your</a:t>
            </a:r>
            <a:r>
              <a:rPr lang="de-DE"/>
              <a:t> </a:t>
            </a:r>
            <a:r>
              <a:rPr lang="de-DE" err="1"/>
              <a:t>presentation</a:t>
            </a:r>
            <a:r>
              <a:rPr lang="de-DE"/>
              <a:t> </a:t>
            </a:r>
            <a:br>
              <a:rPr lang="de-DE"/>
            </a:br>
            <a:r>
              <a:rPr lang="de-DE" err="1"/>
              <a:t>comes</a:t>
            </a:r>
            <a:r>
              <a:rPr lang="de-DE"/>
              <a:t> </a:t>
            </a:r>
            <a:r>
              <a:rPr lang="de-DE" err="1"/>
              <a:t>here</a:t>
            </a:r>
            <a:endParaRPr lang="en-US"/>
          </a:p>
        </p:txBody>
      </p:sp>
      <p:sp>
        <p:nvSpPr>
          <p:cNvPr id="3" name="Subtitle 2"/>
          <p:cNvSpPr>
            <a:spLocks noGrp="1"/>
          </p:cNvSpPr>
          <p:nvPr>
            <p:ph type="subTitle" idx="1" hasCustomPrompt="1"/>
          </p:nvPr>
        </p:nvSpPr>
        <p:spPr>
          <a:xfrm>
            <a:off x="810001" y="6175627"/>
            <a:ext cx="10572000" cy="434974"/>
          </a:xfrm>
          <a:prstGeom prst="rect">
            <a:avLst/>
          </a:prstGeom>
          <a:effectLst/>
        </p:spPr>
        <p:txBody>
          <a:bodyPr anchor="ctr">
            <a:normAutofit/>
          </a:bodyPr>
          <a:lstStyle>
            <a:lvl1pPr marL="0" indent="0" algn="l">
              <a:buNone/>
              <a:defRPr sz="1600" b="0" i="0">
                <a:solidFill>
                  <a:schemeClr val="bg1"/>
                </a:solidFill>
                <a:latin typeface="EC Square Sans Pro" panose="020B05060400000200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Speaker Name SURNAME</a:t>
            </a:r>
            <a:endParaRPr lang="en-US"/>
          </a:p>
        </p:txBody>
      </p:sp>
      <p:pic>
        <p:nvPicPr>
          <p:cNvPr id="9" name="Grafik 8" descr="Ein Bild, das Zeichnung enthält.&#10;&#10;Automatisch generierte Beschreibung">
            <a:extLst>
              <a:ext uri="{FF2B5EF4-FFF2-40B4-BE49-F238E27FC236}">
                <a16:creationId xmlns:a16="http://schemas.microsoft.com/office/drawing/2014/main" id="{9626960A-05C0-794F-BD51-F6796C6E13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0727" y="1772156"/>
            <a:ext cx="2389797" cy="2672519"/>
          </a:xfrm>
          <a:prstGeom prst="rect">
            <a:avLst/>
          </a:prstGeom>
        </p:spPr>
      </p:pic>
      <p:pic>
        <p:nvPicPr>
          <p:cNvPr id="14" name="Grafik 13">
            <a:extLst>
              <a:ext uri="{FF2B5EF4-FFF2-40B4-BE49-F238E27FC236}">
                <a16:creationId xmlns:a16="http://schemas.microsoft.com/office/drawing/2014/main" id="{00BD5AFC-8A7C-664E-90F2-44FE4E814FE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266357" y="5193373"/>
            <a:ext cx="3223777" cy="807052"/>
          </a:xfrm>
          <a:prstGeom prst="rect">
            <a:avLst/>
          </a:prstGeom>
        </p:spPr>
      </p:pic>
      <p:pic>
        <p:nvPicPr>
          <p:cNvPr id="10" name="Grafik 19" descr="Ein Bild, das Geschirr, Teller enthält.&#10;&#10;Automatisch generierte Beschreibung">
            <a:extLst>
              <a:ext uri="{FF2B5EF4-FFF2-40B4-BE49-F238E27FC236}">
                <a16:creationId xmlns:a16="http://schemas.microsoft.com/office/drawing/2014/main" id="{9F671D0C-6883-F34A-BAB7-4F24AAAFEA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02393" y="1175742"/>
            <a:ext cx="3336186" cy="122959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21">
            <a:extLst>
              <a:ext uri="{FF2B5EF4-FFF2-40B4-BE49-F238E27FC236}">
                <a16:creationId xmlns:a16="http://schemas.microsoft.com/office/drawing/2014/main" id="{01A4FF35-43F2-B29E-A945-5A5806B6A518}"/>
              </a:ext>
            </a:extLst>
          </p:cNvPr>
          <p:cNvSpPr>
            <a:spLocks noGrp="1"/>
          </p:cNvSpPr>
          <p:nvPr>
            <p:ph type="title"/>
          </p:nvPr>
        </p:nvSpPr>
        <p:spPr>
          <a:xfrm>
            <a:off x="792000" y="90000"/>
            <a:ext cx="9000000" cy="1182618"/>
          </a:xfrm>
          <a:prstGeom prst="rect">
            <a:avLst/>
          </a:prstGeom>
        </p:spPr>
        <p:txBody>
          <a:bodyPr vert="horz" lIns="90000" tIns="90000" rIns="91440" bIns="90000" rtlCol="0" anchor="ctr">
            <a:normAutofit/>
          </a:bodyPr>
          <a:lstStyle/>
          <a:p>
            <a:r>
              <a:rPr lang="en-GB"/>
              <a:t>Click to edit Master title style</a:t>
            </a:r>
          </a:p>
        </p:txBody>
      </p:sp>
    </p:spTree>
    <p:extLst>
      <p:ext uri="{BB962C8B-B14F-4D97-AF65-F5344CB8AC3E}">
        <p14:creationId xmlns:p14="http://schemas.microsoft.com/office/powerpoint/2010/main" val="194852798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Title Placeholder 21">
            <a:extLst>
              <a:ext uri="{FF2B5EF4-FFF2-40B4-BE49-F238E27FC236}">
                <a16:creationId xmlns:a16="http://schemas.microsoft.com/office/drawing/2014/main" id="{31D22867-E8F5-7B84-7C73-C4022A30B0E3}"/>
              </a:ext>
            </a:extLst>
          </p:cNvPr>
          <p:cNvSpPr>
            <a:spLocks noGrp="1"/>
          </p:cNvSpPr>
          <p:nvPr>
            <p:ph type="title"/>
          </p:nvPr>
        </p:nvSpPr>
        <p:spPr>
          <a:xfrm>
            <a:off x="792000" y="90000"/>
            <a:ext cx="9000000" cy="1182618"/>
          </a:xfrm>
          <a:prstGeom prst="rect">
            <a:avLst/>
          </a:prstGeom>
        </p:spPr>
        <p:txBody>
          <a:bodyPr vert="horz" lIns="90000" tIns="90000" rIns="91440" bIns="90000" rtlCol="0" anchor="ctr">
            <a:normAutofit/>
          </a:bodyPr>
          <a:lstStyle/>
          <a:p>
            <a:r>
              <a:rPr lang="en-GB"/>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1767016"/>
            <a:ext cx="5080000" cy="509098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pic>
        <p:nvPicPr>
          <p:cNvPr id="6" name="Grafik 14" descr="Ein Bild, das Zeichnung enthält.&#10;&#10;Automatisch generierte Beschreibung">
            <a:extLst>
              <a:ext uri="{FF2B5EF4-FFF2-40B4-BE49-F238E27FC236}">
                <a16:creationId xmlns:a16="http://schemas.microsoft.com/office/drawing/2014/main" id="{AE025EEF-1E46-F660-3D6E-D04DF15326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5009" y="86006"/>
            <a:ext cx="1369016" cy="1530975"/>
          </a:xfrm>
          <a:prstGeom prst="rect">
            <a:avLst/>
          </a:prstGeom>
        </p:spPr>
      </p:pic>
      <p:sp>
        <p:nvSpPr>
          <p:cNvPr id="7" name="Title Placeholder 21">
            <a:extLst>
              <a:ext uri="{FF2B5EF4-FFF2-40B4-BE49-F238E27FC236}">
                <a16:creationId xmlns:a16="http://schemas.microsoft.com/office/drawing/2014/main" id="{EE09D0C0-4858-5A51-76B7-DCB2D9DC91F3}"/>
              </a:ext>
            </a:extLst>
          </p:cNvPr>
          <p:cNvSpPr>
            <a:spLocks noGrp="1"/>
          </p:cNvSpPr>
          <p:nvPr>
            <p:ph type="title"/>
          </p:nvPr>
        </p:nvSpPr>
        <p:spPr>
          <a:xfrm>
            <a:off x="792000" y="90000"/>
            <a:ext cx="9000000" cy="1182618"/>
          </a:xfrm>
          <a:prstGeom prst="rect">
            <a:avLst/>
          </a:prstGeom>
        </p:spPr>
        <p:txBody>
          <a:bodyPr vert="horz" lIns="90000" tIns="90000" rIns="91440" bIns="90000" rtlCol="0" anchor="ctr">
            <a:normAutofit/>
          </a:bodyPr>
          <a:lstStyle/>
          <a:p>
            <a:r>
              <a:rPr lang="en-GB"/>
              <a:t>Click to edit Master title style</a:t>
            </a:r>
          </a:p>
        </p:txBody>
      </p:sp>
    </p:spTree>
    <p:extLst>
      <p:ext uri="{BB962C8B-B14F-4D97-AF65-F5344CB8AC3E}">
        <p14:creationId xmlns:p14="http://schemas.microsoft.com/office/powerpoint/2010/main" val="125634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C9152-07F3-474A-8266-E552A716B6AE}"/>
              </a:ext>
            </a:extLst>
          </p:cNvPr>
          <p:cNvGrpSpPr/>
          <p:nvPr userDrawn="1"/>
        </p:nvGrpSpPr>
        <p:grpSpPr>
          <a:xfrm>
            <a:off x="5550444" y="1841480"/>
            <a:ext cx="6641556" cy="3899528"/>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6369415" y="2123074"/>
            <a:ext cx="4996292" cy="31204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Placeholder 21">
            <a:extLst>
              <a:ext uri="{FF2B5EF4-FFF2-40B4-BE49-F238E27FC236}">
                <a16:creationId xmlns:a16="http://schemas.microsoft.com/office/drawing/2014/main" id="{C90E7110-0674-0A8D-608B-D62B4353BA3E}"/>
              </a:ext>
            </a:extLst>
          </p:cNvPr>
          <p:cNvSpPr>
            <a:spLocks noGrp="1"/>
          </p:cNvSpPr>
          <p:nvPr>
            <p:ph type="title"/>
          </p:nvPr>
        </p:nvSpPr>
        <p:spPr>
          <a:xfrm>
            <a:off x="792000" y="90000"/>
            <a:ext cx="9000000" cy="1182618"/>
          </a:xfrm>
          <a:prstGeom prst="rect">
            <a:avLst/>
          </a:prstGeom>
        </p:spPr>
        <p:txBody>
          <a:bodyPr vert="horz" lIns="90000" tIns="90000" rIns="91440" bIns="90000" rtlCol="0" anchor="ctr">
            <a:normAutofit/>
          </a:bodyPr>
          <a:lstStyle/>
          <a:p>
            <a:r>
              <a:rPr lang="en-GB"/>
              <a:t>Click to edit Master title style</a:t>
            </a:r>
          </a:p>
        </p:txBody>
      </p:sp>
    </p:spTree>
    <p:extLst>
      <p:ext uri="{BB962C8B-B14F-4D97-AF65-F5344CB8AC3E}">
        <p14:creationId xmlns:p14="http://schemas.microsoft.com/office/powerpoint/2010/main" val="312695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Title Placeholder 21">
            <a:extLst>
              <a:ext uri="{FF2B5EF4-FFF2-40B4-BE49-F238E27FC236}">
                <a16:creationId xmlns:a16="http://schemas.microsoft.com/office/drawing/2014/main" id="{1E0ECEC8-2169-5BB3-50DF-5EF1BF4C2ED5}"/>
              </a:ext>
            </a:extLst>
          </p:cNvPr>
          <p:cNvSpPr>
            <a:spLocks noGrp="1"/>
          </p:cNvSpPr>
          <p:nvPr>
            <p:ph type="title"/>
          </p:nvPr>
        </p:nvSpPr>
        <p:spPr>
          <a:xfrm>
            <a:off x="792000" y="90000"/>
            <a:ext cx="9000000" cy="1182618"/>
          </a:xfrm>
          <a:prstGeom prst="rect">
            <a:avLst/>
          </a:prstGeom>
        </p:spPr>
        <p:txBody>
          <a:bodyPr vert="horz" lIns="90000" tIns="90000" rIns="91440" bIns="90000" rtlCol="0" anchor="ctr">
            <a:normAutofit/>
          </a:bodyPr>
          <a:lstStyle/>
          <a:p>
            <a:r>
              <a:rPr lang="en-GB"/>
              <a:t>Click to edit Master title style</a:t>
            </a:r>
          </a:p>
        </p:txBody>
      </p:sp>
    </p:spTree>
    <p:extLst>
      <p:ext uri="{BB962C8B-B14F-4D97-AF65-F5344CB8AC3E}">
        <p14:creationId xmlns:p14="http://schemas.microsoft.com/office/powerpoint/2010/main" val="113988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9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73533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2A9B2E16-F67A-8D4D-B3C4-27ABBF8AEAFD}"/>
              </a:ext>
            </a:extLst>
          </p:cNvPr>
          <p:cNvSpPr/>
          <p:nvPr userDrawn="1"/>
        </p:nvSpPr>
        <p:spPr>
          <a:xfrm>
            <a:off x="2" y="1782061"/>
            <a:ext cx="12191999" cy="5075940"/>
          </a:xfrm>
          <a:prstGeom prst="rect">
            <a:avLst/>
          </a:prstGeom>
          <a:gradFill>
            <a:gsLst>
              <a:gs pos="6000">
                <a:srgbClr val="151B4E"/>
              </a:gs>
              <a:gs pos="96000">
                <a:srgbClr val="1744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latin typeface="EC Square Sans Pro" panose="020B0506040000020004" pitchFamily="34" charset="0"/>
            </a:endParaRPr>
          </a:p>
        </p:txBody>
      </p:sp>
      <p:sp>
        <p:nvSpPr>
          <p:cNvPr id="16" name="Freeform 6">
            <a:extLst>
              <a:ext uri="{FF2B5EF4-FFF2-40B4-BE49-F238E27FC236}">
                <a16:creationId xmlns:a16="http://schemas.microsoft.com/office/drawing/2014/main" id="{83CD3488-26E5-5142-A168-82B822ED31FE}"/>
              </a:ext>
            </a:extLst>
          </p:cNvPr>
          <p:cNvSpPr/>
          <p:nvPr userDrawn="1"/>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7" name="Title 1">
            <a:extLst>
              <a:ext uri="{FF2B5EF4-FFF2-40B4-BE49-F238E27FC236}">
                <a16:creationId xmlns:a16="http://schemas.microsoft.com/office/drawing/2014/main" id="{96CBFB89-BB06-064C-A072-E8B3276526F6}"/>
              </a:ext>
            </a:extLst>
          </p:cNvPr>
          <p:cNvSpPr>
            <a:spLocks noGrp="1"/>
          </p:cNvSpPr>
          <p:nvPr>
            <p:ph type="title" hasCustomPrompt="1"/>
          </p:nvPr>
        </p:nvSpPr>
        <p:spPr>
          <a:xfrm>
            <a:off x="1894115" y="201348"/>
            <a:ext cx="9487883" cy="1506577"/>
          </a:xfrm>
          <a:effectLst/>
        </p:spPr>
        <p:txBody>
          <a:bodyPr anchor="b"/>
          <a:lstStyle>
            <a:lvl1pPr>
              <a:defRPr sz="2800" b="1" i="0">
                <a:latin typeface="EC Square Sans Pro" panose="020B0506040000020004" pitchFamily="34" charset="0"/>
                <a:ea typeface="Open Sans Extrabold" panose="020B0906030804020204" pitchFamily="34" charset="0"/>
                <a:cs typeface="Open Sans Extrabold" panose="020B0906030804020204" pitchFamily="34" charset="0"/>
              </a:defRPr>
            </a:lvl1pPr>
          </a:lstStyle>
          <a:p>
            <a:r>
              <a:rPr lang="de-DE"/>
              <a:t>TITLE OF THE PRESENTATION</a:t>
            </a:r>
            <a:endParaRPr lang="en-US"/>
          </a:p>
        </p:txBody>
      </p:sp>
      <p:pic>
        <p:nvPicPr>
          <p:cNvPr id="20" name="Grafik 19" descr="Ein Bild, das Zeichnung enthält.&#10;&#10;Automatisch generierte Beschreibung">
            <a:extLst>
              <a:ext uri="{FF2B5EF4-FFF2-40B4-BE49-F238E27FC236}">
                <a16:creationId xmlns:a16="http://schemas.microsoft.com/office/drawing/2014/main" id="{37247EEE-78D6-6742-AF4E-AE51AED1FF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264" y="849648"/>
            <a:ext cx="1347198" cy="1506577"/>
          </a:xfrm>
          <a:prstGeom prst="rect">
            <a:avLst/>
          </a:prstGeom>
        </p:spPr>
      </p:pic>
      <p:pic>
        <p:nvPicPr>
          <p:cNvPr id="14" name="Grafik 13" descr="Ein Bild, das Geschirr, Teller enthält.&#10;&#10;Automatisch generierte Beschreibung">
            <a:extLst>
              <a:ext uri="{FF2B5EF4-FFF2-40B4-BE49-F238E27FC236}">
                <a16:creationId xmlns:a16="http://schemas.microsoft.com/office/drawing/2014/main" id="{348D484F-F633-0E41-937B-9439823D8B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2623" y="309360"/>
            <a:ext cx="1486575" cy="547898"/>
          </a:xfrm>
          <a:prstGeom prst="rect">
            <a:avLst/>
          </a:prstGeom>
        </p:spPr>
      </p:pic>
    </p:spTree>
    <p:extLst>
      <p:ext uri="{BB962C8B-B14F-4D97-AF65-F5344CB8AC3E}">
        <p14:creationId xmlns:p14="http://schemas.microsoft.com/office/powerpoint/2010/main" val="359284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92_Custom Layout">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8072DB75-A3C8-2C18-460F-E3BA6E84A91A}"/>
              </a:ext>
            </a:extLst>
          </p:cNvPr>
          <p:cNvSpPr/>
          <p:nvPr userDrawn="1"/>
        </p:nvSpPr>
        <p:spPr bwMode="auto">
          <a:xfrm flipH="1">
            <a:off x="-1" y="-1"/>
            <a:ext cx="12191997" cy="3856987"/>
          </a:xfrm>
          <a:custGeom>
            <a:avLst/>
            <a:gdLst>
              <a:gd name="connsiteX0" fmla="*/ 9883 w 10000"/>
              <a:gd name="connsiteY0" fmla="*/ 4083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9883 w 10000"/>
              <a:gd name="connsiteY16" fmla="*/ 4083 h 10000"/>
              <a:gd name="connsiteX0" fmla="*/ 10000 w 10000"/>
              <a:gd name="connsiteY0" fmla="*/ 1619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10000 w 10000"/>
              <a:gd name="connsiteY16" fmla="*/ 1619 h 10000"/>
              <a:gd name="connsiteX0" fmla="*/ 10000 w 10000"/>
              <a:gd name="connsiteY0" fmla="*/ 182 h 8563"/>
              <a:gd name="connsiteX1" fmla="*/ 0 w 10000"/>
              <a:gd name="connsiteY1" fmla="*/ 0 h 8563"/>
              <a:gd name="connsiteX2" fmla="*/ 0 w 10000"/>
              <a:gd name="connsiteY2" fmla="*/ 7989 h 8563"/>
              <a:gd name="connsiteX3" fmla="*/ 1637 w 10000"/>
              <a:gd name="connsiteY3" fmla="*/ 7989 h 8563"/>
              <a:gd name="connsiteX4" fmla="*/ 1950 w 10000"/>
              <a:gd name="connsiteY4" fmla="*/ 8539 h 8563"/>
              <a:gd name="connsiteX5" fmla="*/ 1950 w 10000"/>
              <a:gd name="connsiteY5" fmla="*/ 8539 h 8563"/>
              <a:gd name="connsiteX6" fmla="*/ 1957 w 10000"/>
              <a:gd name="connsiteY6" fmla="*/ 8545 h 8563"/>
              <a:gd name="connsiteX7" fmla="*/ 1967 w 10000"/>
              <a:gd name="connsiteY7" fmla="*/ 8554 h 8563"/>
              <a:gd name="connsiteX8" fmla="*/ 1977 w 10000"/>
              <a:gd name="connsiteY8" fmla="*/ 8563 h 8563"/>
              <a:gd name="connsiteX9" fmla="*/ 1986 w 10000"/>
              <a:gd name="connsiteY9" fmla="*/ 8563 h 8563"/>
              <a:gd name="connsiteX10" fmla="*/ 1997 w 10000"/>
              <a:gd name="connsiteY10" fmla="*/ 8563 h 8563"/>
              <a:gd name="connsiteX11" fmla="*/ 2005 w 10000"/>
              <a:gd name="connsiteY11" fmla="*/ 8554 h 8563"/>
              <a:gd name="connsiteX12" fmla="*/ 2016 w 10000"/>
              <a:gd name="connsiteY12" fmla="*/ 8545 h 8563"/>
              <a:gd name="connsiteX13" fmla="*/ 2023 w 10000"/>
              <a:gd name="connsiteY13" fmla="*/ 8539 h 8563"/>
              <a:gd name="connsiteX14" fmla="*/ 2335 w 10000"/>
              <a:gd name="connsiteY14" fmla="*/ 7989 h 8563"/>
              <a:gd name="connsiteX15" fmla="*/ 10000 w 10000"/>
              <a:gd name="connsiteY15" fmla="*/ 7989 h 8563"/>
              <a:gd name="connsiteX16" fmla="*/ 10000 w 10000"/>
              <a:gd name="connsiteY16" fmla="*/ 182 h 8563"/>
              <a:gd name="connsiteX0" fmla="*/ 10000 w 10000"/>
              <a:gd name="connsiteY0" fmla="*/ 0 h 9787"/>
              <a:gd name="connsiteX1" fmla="*/ 0 w 10000"/>
              <a:gd name="connsiteY1" fmla="*/ 213 h 9787"/>
              <a:gd name="connsiteX2" fmla="*/ 0 w 10000"/>
              <a:gd name="connsiteY2" fmla="*/ 9117 h 9787"/>
              <a:gd name="connsiteX3" fmla="*/ 1637 w 10000"/>
              <a:gd name="connsiteY3" fmla="*/ 9117 h 9787"/>
              <a:gd name="connsiteX4" fmla="*/ 1950 w 10000"/>
              <a:gd name="connsiteY4" fmla="*/ 9759 h 9787"/>
              <a:gd name="connsiteX5" fmla="*/ 1950 w 10000"/>
              <a:gd name="connsiteY5" fmla="*/ 9759 h 9787"/>
              <a:gd name="connsiteX6" fmla="*/ 1957 w 10000"/>
              <a:gd name="connsiteY6" fmla="*/ 9766 h 9787"/>
              <a:gd name="connsiteX7" fmla="*/ 1967 w 10000"/>
              <a:gd name="connsiteY7" fmla="*/ 9776 h 9787"/>
              <a:gd name="connsiteX8" fmla="*/ 1977 w 10000"/>
              <a:gd name="connsiteY8" fmla="*/ 9787 h 9787"/>
              <a:gd name="connsiteX9" fmla="*/ 1986 w 10000"/>
              <a:gd name="connsiteY9" fmla="*/ 9787 h 9787"/>
              <a:gd name="connsiteX10" fmla="*/ 1997 w 10000"/>
              <a:gd name="connsiteY10" fmla="*/ 9787 h 9787"/>
              <a:gd name="connsiteX11" fmla="*/ 2005 w 10000"/>
              <a:gd name="connsiteY11" fmla="*/ 9776 h 9787"/>
              <a:gd name="connsiteX12" fmla="*/ 2016 w 10000"/>
              <a:gd name="connsiteY12" fmla="*/ 9766 h 9787"/>
              <a:gd name="connsiteX13" fmla="*/ 2023 w 10000"/>
              <a:gd name="connsiteY13" fmla="*/ 9759 h 9787"/>
              <a:gd name="connsiteX14" fmla="*/ 2335 w 10000"/>
              <a:gd name="connsiteY14" fmla="*/ 9117 h 9787"/>
              <a:gd name="connsiteX15" fmla="*/ 10000 w 10000"/>
              <a:gd name="connsiteY15" fmla="*/ 9117 h 9787"/>
              <a:gd name="connsiteX16" fmla="*/ 10000 w 10000"/>
              <a:gd name="connsiteY16" fmla="*/ 0 h 9787"/>
              <a:gd name="connsiteX0" fmla="*/ 10003 w 10003"/>
              <a:gd name="connsiteY0" fmla="*/ 0 h 10000"/>
              <a:gd name="connsiteX1" fmla="*/ 0 w 10003"/>
              <a:gd name="connsiteY1" fmla="*/ 14 h 10000"/>
              <a:gd name="connsiteX2" fmla="*/ 3 w 10003"/>
              <a:gd name="connsiteY2" fmla="*/ 9315 h 10000"/>
              <a:gd name="connsiteX3" fmla="*/ 1640 w 10003"/>
              <a:gd name="connsiteY3" fmla="*/ 9315 h 10000"/>
              <a:gd name="connsiteX4" fmla="*/ 1953 w 10003"/>
              <a:gd name="connsiteY4" fmla="*/ 9971 h 10000"/>
              <a:gd name="connsiteX5" fmla="*/ 1953 w 10003"/>
              <a:gd name="connsiteY5" fmla="*/ 9971 h 10000"/>
              <a:gd name="connsiteX6" fmla="*/ 1960 w 10003"/>
              <a:gd name="connsiteY6" fmla="*/ 9979 h 10000"/>
              <a:gd name="connsiteX7" fmla="*/ 1970 w 10003"/>
              <a:gd name="connsiteY7" fmla="*/ 9989 h 10000"/>
              <a:gd name="connsiteX8" fmla="*/ 1980 w 10003"/>
              <a:gd name="connsiteY8" fmla="*/ 10000 h 10000"/>
              <a:gd name="connsiteX9" fmla="*/ 1989 w 10003"/>
              <a:gd name="connsiteY9" fmla="*/ 10000 h 10000"/>
              <a:gd name="connsiteX10" fmla="*/ 2000 w 10003"/>
              <a:gd name="connsiteY10" fmla="*/ 10000 h 10000"/>
              <a:gd name="connsiteX11" fmla="*/ 2008 w 10003"/>
              <a:gd name="connsiteY11" fmla="*/ 9989 h 10000"/>
              <a:gd name="connsiteX12" fmla="*/ 2019 w 10003"/>
              <a:gd name="connsiteY12" fmla="*/ 9979 h 10000"/>
              <a:gd name="connsiteX13" fmla="*/ 2026 w 10003"/>
              <a:gd name="connsiteY13" fmla="*/ 9971 h 10000"/>
              <a:gd name="connsiteX14" fmla="*/ 2338 w 10003"/>
              <a:gd name="connsiteY14" fmla="*/ 9315 h 10000"/>
              <a:gd name="connsiteX15" fmla="*/ 10003 w 10003"/>
              <a:gd name="connsiteY15" fmla="*/ 9315 h 10000"/>
              <a:gd name="connsiteX16" fmla="*/ 10003 w 10003"/>
              <a:gd name="connsiteY16" fmla="*/ 0 h 10000"/>
              <a:gd name="connsiteX0" fmla="*/ 9998 w 10003"/>
              <a:gd name="connsiteY0" fmla="*/ 408 h 9986"/>
              <a:gd name="connsiteX1" fmla="*/ 0 w 10003"/>
              <a:gd name="connsiteY1" fmla="*/ 0 h 9986"/>
              <a:gd name="connsiteX2" fmla="*/ 3 w 10003"/>
              <a:gd name="connsiteY2" fmla="*/ 9301 h 9986"/>
              <a:gd name="connsiteX3" fmla="*/ 1640 w 10003"/>
              <a:gd name="connsiteY3" fmla="*/ 9301 h 9986"/>
              <a:gd name="connsiteX4" fmla="*/ 1953 w 10003"/>
              <a:gd name="connsiteY4" fmla="*/ 9957 h 9986"/>
              <a:gd name="connsiteX5" fmla="*/ 1953 w 10003"/>
              <a:gd name="connsiteY5" fmla="*/ 9957 h 9986"/>
              <a:gd name="connsiteX6" fmla="*/ 1960 w 10003"/>
              <a:gd name="connsiteY6" fmla="*/ 9965 h 9986"/>
              <a:gd name="connsiteX7" fmla="*/ 1970 w 10003"/>
              <a:gd name="connsiteY7" fmla="*/ 9975 h 9986"/>
              <a:gd name="connsiteX8" fmla="*/ 1980 w 10003"/>
              <a:gd name="connsiteY8" fmla="*/ 9986 h 9986"/>
              <a:gd name="connsiteX9" fmla="*/ 1989 w 10003"/>
              <a:gd name="connsiteY9" fmla="*/ 9986 h 9986"/>
              <a:gd name="connsiteX10" fmla="*/ 2000 w 10003"/>
              <a:gd name="connsiteY10" fmla="*/ 9986 h 9986"/>
              <a:gd name="connsiteX11" fmla="*/ 2008 w 10003"/>
              <a:gd name="connsiteY11" fmla="*/ 9975 h 9986"/>
              <a:gd name="connsiteX12" fmla="*/ 2019 w 10003"/>
              <a:gd name="connsiteY12" fmla="*/ 9965 h 9986"/>
              <a:gd name="connsiteX13" fmla="*/ 2026 w 10003"/>
              <a:gd name="connsiteY13" fmla="*/ 9957 h 9986"/>
              <a:gd name="connsiteX14" fmla="*/ 2338 w 10003"/>
              <a:gd name="connsiteY14" fmla="*/ 9301 h 9986"/>
              <a:gd name="connsiteX15" fmla="*/ 10003 w 10003"/>
              <a:gd name="connsiteY15" fmla="*/ 9301 h 9986"/>
              <a:gd name="connsiteX16" fmla="*/ 9998 w 10003"/>
              <a:gd name="connsiteY16" fmla="*/ 408 h 9986"/>
              <a:gd name="connsiteX0" fmla="*/ 10003 w 10003"/>
              <a:gd name="connsiteY0" fmla="*/ 0 h 10006"/>
              <a:gd name="connsiteX1" fmla="*/ 0 w 10003"/>
              <a:gd name="connsiteY1" fmla="*/ 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1 w 10001"/>
              <a:gd name="connsiteY0" fmla="*/ 0 h 10006"/>
              <a:gd name="connsiteX1" fmla="*/ 1 w 10001"/>
              <a:gd name="connsiteY1" fmla="*/ 3286 h 10006"/>
              <a:gd name="connsiteX2" fmla="*/ 1 w 10001"/>
              <a:gd name="connsiteY2" fmla="*/ 9320 h 10006"/>
              <a:gd name="connsiteX3" fmla="*/ 1638 w 10001"/>
              <a:gd name="connsiteY3" fmla="*/ 9320 h 10006"/>
              <a:gd name="connsiteX4" fmla="*/ 1950 w 10001"/>
              <a:gd name="connsiteY4" fmla="*/ 9977 h 10006"/>
              <a:gd name="connsiteX5" fmla="*/ 1950 w 10001"/>
              <a:gd name="connsiteY5" fmla="*/ 9977 h 10006"/>
              <a:gd name="connsiteX6" fmla="*/ 1957 w 10001"/>
              <a:gd name="connsiteY6" fmla="*/ 9985 h 10006"/>
              <a:gd name="connsiteX7" fmla="*/ 1967 w 10001"/>
              <a:gd name="connsiteY7" fmla="*/ 9995 h 10006"/>
              <a:gd name="connsiteX8" fmla="*/ 1977 w 10001"/>
              <a:gd name="connsiteY8" fmla="*/ 10006 h 10006"/>
              <a:gd name="connsiteX9" fmla="*/ 1986 w 10001"/>
              <a:gd name="connsiteY9" fmla="*/ 10006 h 10006"/>
              <a:gd name="connsiteX10" fmla="*/ 1997 w 10001"/>
              <a:gd name="connsiteY10" fmla="*/ 10006 h 10006"/>
              <a:gd name="connsiteX11" fmla="*/ 2005 w 10001"/>
              <a:gd name="connsiteY11" fmla="*/ 9995 h 10006"/>
              <a:gd name="connsiteX12" fmla="*/ 2016 w 10001"/>
              <a:gd name="connsiteY12" fmla="*/ 9985 h 10006"/>
              <a:gd name="connsiteX13" fmla="*/ 2023 w 10001"/>
              <a:gd name="connsiteY13" fmla="*/ 9977 h 10006"/>
              <a:gd name="connsiteX14" fmla="*/ 2335 w 10001"/>
              <a:gd name="connsiteY14" fmla="*/ 9320 h 10006"/>
              <a:gd name="connsiteX15" fmla="*/ 9998 w 10001"/>
              <a:gd name="connsiteY15" fmla="*/ 9320 h 10006"/>
              <a:gd name="connsiteX16" fmla="*/ 10001 w 10001"/>
              <a:gd name="connsiteY16" fmla="*/ 0 h 10006"/>
              <a:gd name="connsiteX0" fmla="*/ 10003 w 10003"/>
              <a:gd name="connsiteY0" fmla="*/ 0 h 10006"/>
              <a:gd name="connsiteX1" fmla="*/ 0 w 10003"/>
              <a:gd name="connsiteY1" fmla="*/ 86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8 w 10008"/>
              <a:gd name="connsiteY0" fmla="*/ 2691 h 9140"/>
              <a:gd name="connsiteX1" fmla="*/ 0 w 10008"/>
              <a:gd name="connsiteY1" fmla="*/ 0 h 9140"/>
              <a:gd name="connsiteX2" fmla="*/ 3 w 10008"/>
              <a:gd name="connsiteY2" fmla="*/ 8454 h 9140"/>
              <a:gd name="connsiteX3" fmla="*/ 1640 w 10008"/>
              <a:gd name="connsiteY3" fmla="*/ 8454 h 9140"/>
              <a:gd name="connsiteX4" fmla="*/ 1952 w 10008"/>
              <a:gd name="connsiteY4" fmla="*/ 9111 h 9140"/>
              <a:gd name="connsiteX5" fmla="*/ 1952 w 10008"/>
              <a:gd name="connsiteY5" fmla="*/ 9111 h 9140"/>
              <a:gd name="connsiteX6" fmla="*/ 1959 w 10008"/>
              <a:gd name="connsiteY6" fmla="*/ 9119 h 9140"/>
              <a:gd name="connsiteX7" fmla="*/ 1969 w 10008"/>
              <a:gd name="connsiteY7" fmla="*/ 9129 h 9140"/>
              <a:gd name="connsiteX8" fmla="*/ 1979 w 10008"/>
              <a:gd name="connsiteY8" fmla="*/ 9140 h 9140"/>
              <a:gd name="connsiteX9" fmla="*/ 1988 w 10008"/>
              <a:gd name="connsiteY9" fmla="*/ 9140 h 9140"/>
              <a:gd name="connsiteX10" fmla="*/ 1999 w 10008"/>
              <a:gd name="connsiteY10" fmla="*/ 9140 h 9140"/>
              <a:gd name="connsiteX11" fmla="*/ 2007 w 10008"/>
              <a:gd name="connsiteY11" fmla="*/ 9129 h 9140"/>
              <a:gd name="connsiteX12" fmla="*/ 2018 w 10008"/>
              <a:gd name="connsiteY12" fmla="*/ 9119 h 9140"/>
              <a:gd name="connsiteX13" fmla="*/ 2025 w 10008"/>
              <a:gd name="connsiteY13" fmla="*/ 9111 h 9140"/>
              <a:gd name="connsiteX14" fmla="*/ 2337 w 10008"/>
              <a:gd name="connsiteY14" fmla="*/ 8454 h 9140"/>
              <a:gd name="connsiteX15" fmla="*/ 10000 w 10008"/>
              <a:gd name="connsiteY15" fmla="*/ 8454 h 9140"/>
              <a:gd name="connsiteX16" fmla="*/ 10008 w 10008"/>
              <a:gd name="connsiteY16" fmla="*/ 2691 h 9140"/>
              <a:gd name="connsiteX0" fmla="*/ 9992 w 9992"/>
              <a:gd name="connsiteY0" fmla="*/ 0 h 10006"/>
              <a:gd name="connsiteX1" fmla="*/ 0 w 9992"/>
              <a:gd name="connsiteY1" fmla="*/ 6 h 10006"/>
              <a:gd name="connsiteX2" fmla="*/ 3 w 9992"/>
              <a:gd name="connsiteY2" fmla="*/ 9255 h 10006"/>
              <a:gd name="connsiteX3" fmla="*/ 1639 w 9992"/>
              <a:gd name="connsiteY3" fmla="*/ 9255 h 10006"/>
              <a:gd name="connsiteX4" fmla="*/ 1950 w 9992"/>
              <a:gd name="connsiteY4" fmla="*/ 9974 h 10006"/>
              <a:gd name="connsiteX5" fmla="*/ 1950 w 9992"/>
              <a:gd name="connsiteY5" fmla="*/ 9974 h 10006"/>
              <a:gd name="connsiteX6" fmla="*/ 1957 w 9992"/>
              <a:gd name="connsiteY6" fmla="*/ 9983 h 10006"/>
              <a:gd name="connsiteX7" fmla="*/ 1967 w 9992"/>
              <a:gd name="connsiteY7" fmla="*/ 9994 h 10006"/>
              <a:gd name="connsiteX8" fmla="*/ 1977 w 9992"/>
              <a:gd name="connsiteY8" fmla="*/ 10006 h 10006"/>
              <a:gd name="connsiteX9" fmla="*/ 1986 w 9992"/>
              <a:gd name="connsiteY9" fmla="*/ 10006 h 10006"/>
              <a:gd name="connsiteX10" fmla="*/ 1997 w 9992"/>
              <a:gd name="connsiteY10" fmla="*/ 10006 h 10006"/>
              <a:gd name="connsiteX11" fmla="*/ 2005 w 9992"/>
              <a:gd name="connsiteY11" fmla="*/ 9994 h 10006"/>
              <a:gd name="connsiteX12" fmla="*/ 2016 w 9992"/>
              <a:gd name="connsiteY12" fmla="*/ 9983 h 10006"/>
              <a:gd name="connsiteX13" fmla="*/ 2023 w 9992"/>
              <a:gd name="connsiteY13" fmla="*/ 9974 h 10006"/>
              <a:gd name="connsiteX14" fmla="*/ 2335 w 9992"/>
              <a:gd name="connsiteY14" fmla="*/ 9255 h 10006"/>
              <a:gd name="connsiteX15" fmla="*/ 9992 w 9992"/>
              <a:gd name="connsiteY15" fmla="*/ 9255 h 10006"/>
              <a:gd name="connsiteX16" fmla="*/ 9992 w 9992"/>
              <a:gd name="connsiteY1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2" h="10006">
                <a:moveTo>
                  <a:pt x="9992" y="0"/>
                </a:moveTo>
                <a:lnTo>
                  <a:pt x="0" y="6"/>
                </a:lnTo>
                <a:cubicBezTo>
                  <a:pt x="1" y="3402"/>
                  <a:pt x="2" y="5859"/>
                  <a:pt x="3" y="9255"/>
                </a:cubicBezTo>
                <a:lnTo>
                  <a:pt x="1639" y="9255"/>
                </a:lnTo>
                <a:lnTo>
                  <a:pt x="1950" y="9974"/>
                </a:lnTo>
                <a:lnTo>
                  <a:pt x="1950" y="9974"/>
                </a:lnTo>
                <a:cubicBezTo>
                  <a:pt x="1952" y="9978"/>
                  <a:pt x="1955" y="9980"/>
                  <a:pt x="1957" y="9983"/>
                </a:cubicBezTo>
                <a:cubicBezTo>
                  <a:pt x="1960" y="9987"/>
                  <a:pt x="1964" y="9990"/>
                  <a:pt x="1967" y="9994"/>
                </a:cubicBezTo>
                <a:cubicBezTo>
                  <a:pt x="1970" y="9998"/>
                  <a:pt x="1974" y="10002"/>
                  <a:pt x="1977" y="10006"/>
                </a:cubicBezTo>
                <a:lnTo>
                  <a:pt x="1986" y="10006"/>
                </a:lnTo>
                <a:lnTo>
                  <a:pt x="1997" y="10006"/>
                </a:lnTo>
                <a:cubicBezTo>
                  <a:pt x="2000" y="10002"/>
                  <a:pt x="2002" y="9998"/>
                  <a:pt x="2005" y="9994"/>
                </a:cubicBezTo>
                <a:cubicBezTo>
                  <a:pt x="2009" y="9991"/>
                  <a:pt x="2012" y="9986"/>
                  <a:pt x="2016" y="9983"/>
                </a:cubicBezTo>
                <a:cubicBezTo>
                  <a:pt x="2018" y="9980"/>
                  <a:pt x="2021" y="9978"/>
                  <a:pt x="2023" y="9974"/>
                </a:cubicBezTo>
                <a:lnTo>
                  <a:pt x="2335" y="9255"/>
                </a:lnTo>
                <a:lnTo>
                  <a:pt x="9992" y="9255"/>
                </a:lnTo>
                <a:cubicBezTo>
                  <a:pt x="9990" y="6008"/>
                  <a:pt x="9994" y="3247"/>
                  <a:pt x="9992" y="0"/>
                </a:cubicBezTo>
                <a:close/>
              </a:path>
            </a:pathLst>
          </a:custGeom>
          <a:gradFill>
            <a:gsLst>
              <a:gs pos="97000">
                <a:srgbClr val="00A3DB"/>
              </a:gs>
              <a:gs pos="3000">
                <a:srgbClr val="005A92"/>
              </a:gs>
            </a:gsLst>
            <a:lin ang="0" scaled="0"/>
          </a:gradFill>
          <a:ln>
            <a:no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Grafik 8" descr="Ein Bild, das Zeichnung enthält.&#10;&#10;Automatisch generierte Beschreibung">
            <a:extLst>
              <a:ext uri="{FF2B5EF4-FFF2-40B4-BE49-F238E27FC236}">
                <a16:creationId xmlns:a16="http://schemas.microsoft.com/office/drawing/2014/main" id="{FCBE3F9B-4980-134C-288B-B8D60A531F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0727" y="1552237"/>
            <a:ext cx="2389797" cy="2672519"/>
          </a:xfrm>
          <a:prstGeom prst="rect">
            <a:avLst/>
          </a:prstGeom>
        </p:spPr>
      </p:pic>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2690523" y="1971413"/>
            <a:ext cx="8482301" cy="1457587"/>
          </a:xfrm>
        </p:spPr>
        <p:txBody>
          <a:bodyPr>
            <a:normAutofit/>
          </a:bodyPr>
          <a:lstStyle>
            <a:lvl1pPr>
              <a:defRPr sz="4500" b="0" i="0">
                <a:solidFill>
                  <a:srgbClr val="FFFFFF"/>
                </a:solidFill>
                <a:latin typeface="EC Square Sans Pro Medium" panose="020B05060400000200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0A27DF67-2FC1-224A-41B1-B82323BCDEBB}"/>
              </a:ext>
            </a:extLst>
          </p:cNvPr>
          <p:cNvSpPr/>
          <p:nvPr userDrawn="1"/>
        </p:nvSpPr>
        <p:spPr>
          <a:xfrm>
            <a:off x="11684000" y="6376228"/>
            <a:ext cx="508000" cy="48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0A5A8BC6-B3E4-E0B2-95B3-5EE56B7E384E}"/>
              </a:ext>
            </a:extLst>
          </p:cNvPr>
          <p:cNvSpPr txBox="1">
            <a:spLocks/>
          </p:cNvSpPr>
          <p:nvPr userDrawn="1"/>
        </p:nvSpPr>
        <p:spPr>
          <a:xfrm>
            <a:off x="11669508" y="6376228"/>
            <a:ext cx="522491" cy="481772"/>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lumMod val="50000"/>
                    <a:lumOff val="50000"/>
                  </a:schemeClr>
                </a:solidFill>
                <a:latin typeface="Open Sans Semibold" charset="0"/>
                <a:ea typeface="Open Sans Semibold" charset="0"/>
                <a:cs typeface="Open Sans Semibold" charset="0"/>
              </a:rPr>
              <a:pPr algn="ctr"/>
              <a:t>‹#›</a:t>
            </a:fld>
            <a:endParaRPr lang="en-US" sz="800" b="1" i="0">
              <a:solidFill>
                <a:schemeClr val="tx1">
                  <a:lumMod val="50000"/>
                  <a:lumOff val="50000"/>
                </a:schemeClr>
              </a:solidFill>
              <a:latin typeface="Open Sans Semibold" charset="0"/>
              <a:ea typeface="Open Sans Semibold" charset="0"/>
              <a:cs typeface="Open Sans Semibold" charset="0"/>
            </a:endParaRPr>
          </a:p>
        </p:txBody>
      </p:sp>
      <p:pic>
        <p:nvPicPr>
          <p:cNvPr id="3" name="Grafik 13">
            <a:extLst>
              <a:ext uri="{FF2B5EF4-FFF2-40B4-BE49-F238E27FC236}">
                <a16:creationId xmlns:a16="http://schemas.microsoft.com/office/drawing/2014/main" id="{37C7C468-30CB-72E5-F943-7D64E15198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018985" y="6291031"/>
            <a:ext cx="1451579" cy="382453"/>
          </a:xfrm>
          <a:prstGeom prst="rect">
            <a:avLst/>
          </a:prstGeom>
        </p:spPr>
      </p:pic>
    </p:spTree>
    <p:extLst>
      <p:ext uri="{BB962C8B-B14F-4D97-AF65-F5344CB8AC3E}">
        <p14:creationId xmlns:p14="http://schemas.microsoft.com/office/powerpoint/2010/main" val="404128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1DDFE-8FD4-61FD-13AB-D09D749AB5F5}"/>
              </a:ext>
            </a:extLst>
          </p:cNvPr>
          <p:cNvPicPr>
            <a:picLocks noChangeAspect="1"/>
          </p:cNvPicPr>
          <p:nvPr userDrawn="1"/>
        </p:nvPicPr>
        <p:blipFill>
          <a:blip r:embed="rId11"/>
          <a:stretch>
            <a:fillRect/>
          </a:stretch>
        </p:blipFill>
        <p:spPr>
          <a:xfrm>
            <a:off x="0" y="0"/>
            <a:ext cx="12192000" cy="2184400"/>
          </a:xfrm>
          <a:prstGeom prst="rect">
            <a:avLst/>
          </a:prstGeom>
        </p:spPr>
      </p:pic>
      <p:pic>
        <p:nvPicPr>
          <p:cNvPr id="4" name="Grafik 14" descr="Ein Bild, das Zeichnung enthält.&#10;&#10;Automatisch generierte Beschreibung">
            <a:extLst>
              <a:ext uri="{FF2B5EF4-FFF2-40B4-BE49-F238E27FC236}">
                <a16:creationId xmlns:a16="http://schemas.microsoft.com/office/drawing/2014/main" id="{21C1A4CA-5726-9411-FBA3-7C17C0C47D3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695009" y="86006"/>
            <a:ext cx="1369016" cy="1530975"/>
          </a:xfrm>
          <a:prstGeom prst="rect">
            <a:avLst/>
          </a:prstGeom>
        </p:spPr>
      </p:pic>
      <p:sp>
        <p:nvSpPr>
          <p:cNvPr id="8" name="Текст 2">
            <a:extLst>
              <a:ext uri="{FF2B5EF4-FFF2-40B4-BE49-F238E27FC236}">
                <a16:creationId xmlns:a16="http://schemas.microsoft.com/office/drawing/2014/main" id="{EE522D2A-CCAA-971F-37C4-8BD64A6CFC40}"/>
              </a:ext>
            </a:extLst>
          </p:cNvPr>
          <p:cNvSpPr>
            <a:spLocks noGrp="1"/>
          </p:cNvSpPr>
          <p:nvPr>
            <p:ph type="body" idx="1"/>
          </p:nvPr>
        </p:nvSpPr>
        <p:spPr>
          <a:xfrm>
            <a:off x="810000" y="2156382"/>
            <a:ext cx="9152698"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9" name="Rectangle 8">
            <a:extLst>
              <a:ext uri="{FF2B5EF4-FFF2-40B4-BE49-F238E27FC236}">
                <a16:creationId xmlns:a16="http://schemas.microsoft.com/office/drawing/2014/main" id="{F3194A6E-AABE-E1E3-4634-82EF3176B2AD}"/>
              </a:ext>
            </a:extLst>
          </p:cNvPr>
          <p:cNvSpPr/>
          <p:nvPr userDrawn="1"/>
        </p:nvSpPr>
        <p:spPr>
          <a:xfrm>
            <a:off x="11684000" y="6376228"/>
            <a:ext cx="508000" cy="48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4">
            <a:extLst>
              <a:ext uri="{FF2B5EF4-FFF2-40B4-BE49-F238E27FC236}">
                <a16:creationId xmlns:a16="http://schemas.microsoft.com/office/drawing/2014/main" id="{06979560-477E-BEB2-7FFA-8C5E8F136E78}"/>
              </a:ext>
            </a:extLst>
          </p:cNvPr>
          <p:cNvSpPr txBox="1">
            <a:spLocks/>
          </p:cNvSpPr>
          <p:nvPr userDrawn="1"/>
        </p:nvSpPr>
        <p:spPr>
          <a:xfrm>
            <a:off x="11669508" y="6376228"/>
            <a:ext cx="522491" cy="481772"/>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lumMod val="50000"/>
                    <a:lumOff val="50000"/>
                  </a:schemeClr>
                </a:solidFill>
                <a:latin typeface="Open Sans Semibold" charset="0"/>
                <a:ea typeface="Open Sans Semibold" charset="0"/>
                <a:cs typeface="Open Sans Semibold" charset="0"/>
              </a:rPr>
              <a:pPr algn="ctr"/>
              <a:t>‹#›</a:t>
            </a:fld>
            <a:endParaRPr lang="en-US" sz="800" b="1" i="0">
              <a:solidFill>
                <a:schemeClr val="tx1">
                  <a:lumMod val="50000"/>
                  <a:lumOff val="50000"/>
                </a:schemeClr>
              </a:solidFill>
              <a:latin typeface="Open Sans Semibold" charset="0"/>
              <a:ea typeface="Open Sans Semibold" charset="0"/>
              <a:cs typeface="Open Sans Semibold" charset="0"/>
            </a:endParaRPr>
          </a:p>
        </p:txBody>
      </p:sp>
      <p:sp>
        <p:nvSpPr>
          <p:cNvPr id="22" name="Title Placeholder 21">
            <a:extLst>
              <a:ext uri="{FF2B5EF4-FFF2-40B4-BE49-F238E27FC236}">
                <a16:creationId xmlns:a16="http://schemas.microsoft.com/office/drawing/2014/main" id="{1B886869-8E51-4DAB-6518-ABE7AA5738BF}"/>
              </a:ext>
            </a:extLst>
          </p:cNvPr>
          <p:cNvSpPr>
            <a:spLocks noGrp="1"/>
          </p:cNvSpPr>
          <p:nvPr>
            <p:ph type="title"/>
          </p:nvPr>
        </p:nvSpPr>
        <p:spPr>
          <a:xfrm>
            <a:off x="792000" y="90000"/>
            <a:ext cx="9000000" cy="1182618"/>
          </a:xfrm>
          <a:prstGeom prst="rect">
            <a:avLst/>
          </a:prstGeom>
        </p:spPr>
        <p:txBody>
          <a:bodyPr vert="horz" lIns="90000" tIns="90000" rIns="91440" bIns="90000" rtlCol="0" anchor="ctr">
            <a:normAutofit/>
          </a:bodyPr>
          <a:lstStyle/>
          <a:p>
            <a:r>
              <a:rPr lang="en-GB"/>
              <a:t>Click to edit Master title style</a:t>
            </a:r>
          </a:p>
        </p:txBody>
      </p:sp>
      <p:pic>
        <p:nvPicPr>
          <p:cNvPr id="3" name="Grafik 13">
            <a:extLst>
              <a:ext uri="{FF2B5EF4-FFF2-40B4-BE49-F238E27FC236}">
                <a16:creationId xmlns:a16="http://schemas.microsoft.com/office/drawing/2014/main" id="{45E44C00-7940-431B-CDF4-F2C12A588800}"/>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10018985" y="6291031"/>
            <a:ext cx="1451579" cy="3824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92" r:id="rId2"/>
    <p:sldLayoutId id="2147483650" r:id="rId3"/>
    <p:sldLayoutId id="2147483689" r:id="rId4"/>
    <p:sldLayoutId id="2147483687" r:id="rId5"/>
    <p:sldLayoutId id="2147483685" r:id="rId6"/>
    <p:sldLayoutId id="2147483694" r:id="rId7"/>
    <p:sldLayoutId id="2147483699" r:id="rId8"/>
    <p:sldLayoutId id="2147483700" r:id="rId9"/>
  </p:sldLayoutIdLst>
  <p:hf hdr="0"/>
  <p:txStyles>
    <p:titleStyle>
      <a:lvl1pPr algn="l" defTabSz="457200" rtl="0" eaLnBrk="1" latinLnBrk="0" hangingPunct="1">
        <a:spcBef>
          <a:spcPct val="0"/>
        </a:spcBef>
        <a:buNone/>
        <a:defRPr sz="3300" b="1" i="0" kern="1200">
          <a:solidFill>
            <a:schemeClr val="bg1"/>
          </a:solidFill>
          <a:effectLst/>
          <a:latin typeface="EC Square Sans Pro" panose="020B05060400000200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rgbClr val="00A3DB"/>
        </a:buClr>
        <a:buFont typeface="Wingdings" pitchFamily="2" charset="2"/>
        <a:buNone/>
        <a:defRPr sz="1800" b="0" i="0" kern="1200">
          <a:solidFill>
            <a:srgbClr val="005A92"/>
          </a:solidFill>
          <a:latin typeface="EC Square Sans Pro Medium" panose="020B0506040000020004" pitchFamily="34" charset="0"/>
          <a:ea typeface="Open Sans" panose="020B0606030504020204" pitchFamily="34" charset="0"/>
          <a:cs typeface="Open Sans" panose="020B0606030504020204" pitchFamily="34" charset="0"/>
        </a:defRPr>
      </a:lvl1pPr>
      <a:lvl2pPr marL="457200" indent="0" algn="l" defTabSz="457200" rtl="0" eaLnBrk="1" latinLnBrk="0" hangingPunct="1">
        <a:spcBef>
          <a:spcPct val="20000"/>
        </a:spcBef>
        <a:spcAft>
          <a:spcPts val="600"/>
        </a:spcAft>
        <a:buClr>
          <a:srgbClr val="00A3DB"/>
        </a:buClr>
        <a:buFont typeface="Wingdings" pitchFamily="2" charset="2"/>
        <a:buNone/>
        <a:defRPr sz="1600" b="0" i="0" kern="1200">
          <a:solidFill>
            <a:srgbClr val="005A92"/>
          </a:solidFill>
          <a:latin typeface="EC Square Sans Pro" panose="020B0506040000020004" pitchFamily="34" charset="0"/>
          <a:ea typeface="Open Sans" panose="020B0606030504020204" pitchFamily="34" charset="0"/>
          <a:cs typeface="Open Sans" panose="020B0606030504020204" pitchFamily="34" charset="0"/>
        </a:defRPr>
      </a:lvl2pPr>
      <a:lvl3pPr marL="914400" indent="0" algn="l" defTabSz="457200" rtl="0" eaLnBrk="1" latinLnBrk="0" hangingPunct="1">
        <a:spcBef>
          <a:spcPct val="20000"/>
        </a:spcBef>
        <a:spcAft>
          <a:spcPts val="600"/>
        </a:spcAft>
        <a:buClr>
          <a:srgbClr val="00A3DB"/>
        </a:buClr>
        <a:buFont typeface="Wingdings" pitchFamily="2" charset="2"/>
        <a:buNone/>
        <a:defRPr sz="1400" b="0" i="0" kern="1200">
          <a:solidFill>
            <a:srgbClr val="005A92"/>
          </a:solidFill>
          <a:latin typeface="EC Square Sans Pro" panose="020B0506040000020004" pitchFamily="34" charset="0"/>
          <a:ea typeface="Open Sans" panose="020B0606030504020204" pitchFamily="34" charset="0"/>
          <a:cs typeface="Open Sans" panose="020B0606030504020204" pitchFamily="34" charset="0"/>
        </a:defRPr>
      </a:lvl3pPr>
      <a:lvl4pPr marL="1371600" indent="0" algn="l" defTabSz="457200" rtl="0" eaLnBrk="1" latinLnBrk="0" hangingPunct="1">
        <a:spcBef>
          <a:spcPct val="20000"/>
        </a:spcBef>
        <a:spcAft>
          <a:spcPts val="600"/>
        </a:spcAft>
        <a:buClr>
          <a:srgbClr val="00A3DB"/>
        </a:buClr>
        <a:buFont typeface="Wingdings" pitchFamily="2" charset="2"/>
        <a:buNone/>
        <a:defRPr sz="1200" b="0" i="0" kern="1200">
          <a:solidFill>
            <a:schemeClr val="accent1"/>
          </a:solidFill>
          <a:latin typeface="EC Square Sans Pro Light" panose="020B0506000000020004" pitchFamily="34" charset="0"/>
          <a:ea typeface="Open Sans" panose="020B0606030504020204" pitchFamily="34" charset="0"/>
          <a:cs typeface="Open Sans" panose="020B0606030504020204" pitchFamily="34" charset="0"/>
        </a:defRPr>
      </a:lvl4pPr>
      <a:lvl5pPr marL="1828800" indent="0" algn="l" defTabSz="457200" rtl="0" eaLnBrk="1" latinLnBrk="0" hangingPunct="1">
        <a:spcBef>
          <a:spcPct val="20000"/>
        </a:spcBef>
        <a:spcAft>
          <a:spcPts val="600"/>
        </a:spcAft>
        <a:buClr>
          <a:srgbClr val="00A3DB"/>
        </a:buClr>
        <a:buFont typeface="Wingdings" pitchFamily="2" charset="2"/>
        <a:buNone/>
        <a:defRPr sz="1200" b="0" i="0" kern="1200">
          <a:solidFill>
            <a:schemeClr val="accent1">
              <a:lumMod val="40000"/>
              <a:lumOff val="60000"/>
            </a:schemeClr>
          </a:solidFill>
          <a:latin typeface="EC Square Sans Pro Light" panose="020B0506000000020004" pitchFamily="34" charset="0"/>
          <a:ea typeface="Open Sans" panose="020B0606030504020204" pitchFamily="34" charset="0"/>
          <a:cs typeface="Open Sans" panose="020B0606030504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5D9_C9BA13C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2.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notesSlide" Target="../notesSlides/notesSlide7.xml"/><Relationship Id="rId16" Type="http://schemas.openxmlformats.org/officeDocument/2006/relationships/image" Target="../media/image58.jpeg"/><Relationship Id="rId20" Type="http://schemas.openxmlformats.org/officeDocument/2006/relationships/hyperlink" Target="https://smart-cities-marketplace.ec.europa.eu/matchmaking" TargetMode="Externa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smart-cities-marketplace.ec.europa.eu/insights/publications?f%5B0%5D=publication_type%3Apolicy_paper" TargetMode="External"/><Relationship Id="rId2" Type="http://schemas.openxmlformats.org/officeDocument/2006/relationships/hyperlink" Target="https://smart-cities-marketplace.ec.europa.eu/insights/solutions" TargetMode="External"/><Relationship Id="rId1" Type="http://schemas.openxmlformats.org/officeDocument/2006/relationships/slideLayout" Target="../slideLayouts/slideLayout5.xml"/><Relationship Id="rId4" Type="http://schemas.openxmlformats.org/officeDocument/2006/relationships/image" Target="../media/image64.gif"/></Relationships>
</file>

<file path=ppt/slides/_rels/slide15.xml.rels><?xml version="1.0" encoding="UTF-8" standalone="yes"?>
<Relationships xmlns="http://schemas.openxmlformats.org/package/2006/relationships"><Relationship Id="rId3" Type="http://schemas.openxmlformats.org/officeDocument/2006/relationships/hyperlink" Target="https://smart-cities-marketplace.ec.europa.eu/insights/solutions?f%5B0%5D=solution_type%3Asmart_city_guidance"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smart-cities-marketplace.ec.europa.eu/insights/stori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notesSlide" Target="../notesSlides/notesSlide11.xml"/><Relationship Id="rId16" Type="http://schemas.openxmlformats.org/officeDocument/2006/relationships/image" Target="../media/image58.jpeg"/><Relationship Id="rId20" Type="http://schemas.openxmlformats.org/officeDocument/2006/relationships/hyperlink" Target="https://smart-cities-marketplace.ec.europa.eu/matchmaking" TargetMode="Externa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hyperlink" Target="https://smart-cities-marketplace.ec.europa.eu/matchmaking/call-for-application"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ec.europa.eu/eusurvey/runner/SCM-Project-Intake"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mart-cities-marketplace.ec.europa.eu/"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eusurvey/runner/SCM-Project-Intake"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hyperlink" Target="../audiovisual.ec.europa.eu/%20en/podcasts#C-000010" TargetMode="External"/><Relationship Id="rId13" Type="http://schemas.openxmlformats.org/officeDocument/2006/relationships/image" Target="../media/image90.png"/><Relationship Id="rId3" Type="http://schemas.openxmlformats.org/officeDocument/2006/relationships/hyperlink" Target="https://smart-cities-marketplace.ec.europa.eu/" TargetMode="External"/><Relationship Id="rId7" Type="http://schemas.openxmlformats.org/officeDocument/2006/relationships/hyperlink" Target="https://www.youtube.com/c/SmartCitiesMarketplace" TargetMode="External"/><Relationship Id="rId12"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linkedin.com/company/eusmartcities" TargetMode="External"/><Relationship Id="rId11" Type="http://schemas.openxmlformats.org/officeDocument/2006/relationships/image" Target="../media/image88.png"/><Relationship Id="rId5" Type="http://schemas.openxmlformats.org/officeDocument/2006/relationships/hyperlink" Target="https://twitter.com/EUSmartCities" TargetMode="External"/><Relationship Id="rId10" Type="http://schemas.openxmlformats.org/officeDocument/2006/relationships/image" Target="../media/image87.png"/><Relationship Id="rId4" Type="http://schemas.openxmlformats.org/officeDocument/2006/relationships/hyperlink" Target="http://www.ec.europa.eu/newsroom%20/ener/user-subscriptions%20/1759/create" TargetMode="External"/><Relationship Id="rId9" Type="http://schemas.openxmlformats.org/officeDocument/2006/relationships/image" Target="../media/image86.png"/><Relationship Id="rId14"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matchmaking@smartcitiesmarketplace.eu" TargetMode="External"/><Relationship Id="rId2" Type="http://schemas.openxmlformats.org/officeDocument/2006/relationships/hyperlink" Target="mailto:info@smartcitiesmarketplace.eu" TargetMode="External"/><Relationship Id="rId1" Type="http://schemas.openxmlformats.org/officeDocument/2006/relationships/slideLayout" Target="../slideLayouts/slideLayout9.xml"/><Relationship Id="rId4" Type="http://schemas.openxmlformats.org/officeDocument/2006/relationships/hyperlink" Target="mailto:xavier.casanova@iclei.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D870-B2EE-89B5-4ABE-F8A08EE1676F}"/>
              </a:ext>
            </a:extLst>
          </p:cNvPr>
          <p:cNvSpPr>
            <a:spLocks noGrp="1"/>
          </p:cNvSpPr>
          <p:nvPr>
            <p:ph type="ctrTitle"/>
          </p:nvPr>
        </p:nvSpPr>
        <p:spPr>
          <a:xfrm>
            <a:off x="552825" y="4191440"/>
            <a:ext cx="7163122" cy="2123084"/>
          </a:xfrm>
        </p:spPr>
        <p:txBody>
          <a:bodyPr>
            <a:normAutofit/>
          </a:bodyPr>
          <a:lstStyle/>
          <a:p>
            <a:r>
              <a:rPr lang="es-ES" dirty="0"/>
              <a:t>Cómo se pueden beneficiar los municipios de la consultoría gratuita de la Comisión Europea?</a:t>
            </a:r>
          </a:p>
        </p:txBody>
      </p:sp>
    </p:spTree>
    <p:extLst>
      <p:ext uri="{BB962C8B-B14F-4D97-AF65-F5344CB8AC3E}">
        <p14:creationId xmlns:p14="http://schemas.microsoft.com/office/powerpoint/2010/main" val="3384415169"/>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DBC-E3A0-66DE-4877-7E2133982A24}"/>
              </a:ext>
            </a:extLst>
          </p:cNvPr>
          <p:cNvSpPr>
            <a:spLocks noGrp="1"/>
          </p:cNvSpPr>
          <p:nvPr>
            <p:ph type="title"/>
          </p:nvPr>
        </p:nvSpPr>
        <p:spPr/>
        <p:txBody>
          <a:bodyPr>
            <a:noAutofit/>
          </a:bodyPr>
          <a:lstStyle/>
          <a:p>
            <a:r>
              <a:rPr lang="pt-PT" sz="2800" dirty="0"/>
              <a:t>Smart Cities Marketplace, un </a:t>
            </a:r>
            <a:r>
              <a:rPr lang="pt-PT" sz="2800" dirty="0">
                <a:solidFill>
                  <a:srgbClr val="FCC300"/>
                </a:solidFill>
              </a:rPr>
              <a:t>recurso para ciudades, empresas e inversores</a:t>
            </a:r>
            <a:endParaRPr lang="en-GB" sz="2800" dirty="0"/>
          </a:p>
        </p:txBody>
      </p:sp>
      <p:sp>
        <p:nvSpPr>
          <p:cNvPr id="3" name="Content Placeholder 2">
            <a:extLst>
              <a:ext uri="{FF2B5EF4-FFF2-40B4-BE49-F238E27FC236}">
                <a16:creationId xmlns:a16="http://schemas.microsoft.com/office/drawing/2014/main" id="{CD795B3D-4348-E5F7-85C9-8319FD0F1E31}"/>
              </a:ext>
            </a:extLst>
          </p:cNvPr>
          <p:cNvSpPr>
            <a:spLocks noGrp="1"/>
          </p:cNvSpPr>
          <p:nvPr>
            <p:ph idx="4294967295"/>
          </p:nvPr>
        </p:nvSpPr>
        <p:spPr>
          <a:xfrm>
            <a:off x="905256" y="2171700"/>
            <a:ext cx="10626344" cy="4110228"/>
          </a:xfrm>
        </p:spPr>
        <p:txBody>
          <a:bodyPr>
            <a:normAutofit/>
          </a:bodyPr>
          <a:lstStyle/>
          <a:p>
            <a:pPr marL="914446" lvl="1" indent="-457223">
              <a:spcBef>
                <a:spcPct val="0"/>
              </a:spcBef>
              <a:buFont typeface="Wingdings" panose="05000000000000000000" pitchFamily="2" charset="2"/>
              <a:buChar char="§"/>
            </a:pPr>
            <a:r>
              <a:rPr lang="pt-PT" sz="2933" b="1" dirty="0"/>
              <a:t>Informa y apoya:</a:t>
            </a:r>
            <a:endParaRPr lang="en-BE" sz="2933" b="1" dirty="0"/>
          </a:p>
          <a:p>
            <a:pPr marL="1371669" lvl="2" indent="-457223">
              <a:spcBef>
                <a:spcPct val="0"/>
              </a:spcBef>
              <a:buFont typeface="Courier New" panose="02070309020205020404" pitchFamily="49" charset="0"/>
              <a:buChar char="o"/>
            </a:pPr>
            <a:r>
              <a:rPr lang="pt-PT" sz="2400" dirty="0"/>
              <a:t>Comunidades locales de la UE – especialmente pequeñas y medianas ciudades (</a:t>
            </a:r>
            <a:r>
              <a:rPr lang="en-BE" sz="2400" dirty="0">
                <a:sym typeface="Symbol" panose="05050102010706020507" pitchFamily="18" charset="2"/>
              </a:rPr>
              <a:t> </a:t>
            </a:r>
            <a:r>
              <a:rPr lang="pt-PT" sz="2400" dirty="0"/>
              <a:t>100 000 habitantes) – con el objetivo de alcanzar la neutralidad climática, </a:t>
            </a:r>
            <a:r>
              <a:rPr lang="es-ES" sz="2400" dirty="0"/>
              <a:t>y hacerlas sostenibles e inclusivas.</a:t>
            </a:r>
            <a:endParaRPr lang="en-BE" sz="2400" dirty="0"/>
          </a:p>
          <a:p>
            <a:pPr marL="1371669" lvl="2" indent="-457223">
              <a:spcBef>
                <a:spcPct val="0"/>
              </a:spcBef>
              <a:buFont typeface="Courier New" panose="02070309020205020404" pitchFamily="49" charset="0"/>
              <a:buChar char="o"/>
            </a:pPr>
            <a:endParaRPr lang="en-BE" sz="2400" dirty="0"/>
          </a:p>
          <a:p>
            <a:pPr marL="914446" lvl="1" indent="-457223">
              <a:spcBef>
                <a:spcPct val="0"/>
              </a:spcBef>
              <a:buFont typeface="Wingdings" panose="05000000000000000000" pitchFamily="2" charset="2"/>
              <a:buChar char="§"/>
            </a:pPr>
            <a:r>
              <a:rPr lang="pt-PT" sz="2933" b="1" dirty="0"/>
              <a:t>Apoya e acelera:</a:t>
            </a:r>
            <a:endParaRPr lang="en-BE" sz="2933" b="1" dirty="0"/>
          </a:p>
          <a:p>
            <a:pPr marL="1371669" lvl="2" indent="-457223">
              <a:spcBef>
                <a:spcPct val="0"/>
              </a:spcBef>
              <a:buFont typeface="Courier New" panose="02070309020205020404" pitchFamily="49" charset="0"/>
              <a:buChar char="o"/>
            </a:pPr>
            <a:r>
              <a:rPr lang="pt-PT" sz="2400" dirty="0"/>
              <a:t>La identificación de proyectos en </a:t>
            </a:r>
            <a:r>
              <a:rPr lang="pt-PT" sz="2400" i="1" dirty="0"/>
              <a:t>smart </a:t>
            </a:r>
            <a:r>
              <a:rPr lang="pt-PT" sz="2400" dirty="0"/>
              <a:t>cities (ciudades inteligentes) para su posterior desarrollo y </a:t>
            </a:r>
            <a:r>
              <a:rPr lang="pt-PT" sz="2400" b="1" u="sng" dirty="0"/>
              <a:t>financiación</a:t>
            </a:r>
            <a:r>
              <a:rPr lang="pt-PT" sz="2400" dirty="0"/>
              <a:t>.</a:t>
            </a:r>
          </a:p>
          <a:p>
            <a:pPr marL="1371669" lvl="2" indent="-457223">
              <a:spcBef>
                <a:spcPct val="0"/>
              </a:spcBef>
              <a:buFont typeface="Courier New" panose="02070309020205020404" pitchFamily="49" charset="0"/>
              <a:buChar char="o"/>
            </a:pPr>
            <a:r>
              <a:rPr lang="pt-PT" sz="2400" dirty="0"/>
              <a:t>La replicación y escalabilidad.</a:t>
            </a:r>
            <a:endParaRPr lang="en-BE" sz="2400" dirty="0"/>
          </a:p>
        </p:txBody>
      </p:sp>
    </p:spTree>
    <p:extLst>
      <p:ext uri="{BB962C8B-B14F-4D97-AF65-F5344CB8AC3E}">
        <p14:creationId xmlns:p14="http://schemas.microsoft.com/office/powerpoint/2010/main" val="52367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1973-C568-3D1C-EC9D-D6954C0FDEB7}"/>
              </a:ext>
            </a:extLst>
          </p:cNvPr>
          <p:cNvSpPr>
            <a:spLocks noGrp="1"/>
          </p:cNvSpPr>
          <p:nvPr>
            <p:ph type="title"/>
          </p:nvPr>
        </p:nvSpPr>
        <p:spPr/>
        <p:txBody>
          <a:bodyPr/>
          <a:lstStyle/>
          <a:p>
            <a:r>
              <a:rPr lang="pt-PT" dirty="0">
                <a:solidFill>
                  <a:srgbClr val="FCC300"/>
                </a:solidFill>
                <a:latin typeface="EC Square Sans Pro" panose="020B0506040000020004" pitchFamily="34" charset="0"/>
              </a:rPr>
              <a:t>Estructura</a:t>
            </a:r>
            <a:endParaRPr lang="en-GB" dirty="0">
              <a:solidFill>
                <a:srgbClr val="FCC300"/>
              </a:solidFill>
              <a:latin typeface="EC Square Sans Pro" panose="020B0506040000020004" pitchFamily="34" charset="0"/>
            </a:endParaRPr>
          </a:p>
        </p:txBody>
      </p:sp>
      <p:sp>
        <p:nvSpPr>
          <p:cNvPr id="3" name="Content Placeholder 2">
            <a:extLst>
              <a:ext uri="{FF2B5EF4-FFF2-40B4-BE49-F238E27FC236}">
                <a16:creationId xmlns:a16="http://schemas.microsoft.com/office/drawing/2014/main" id="{3D776C99-8A30-AE7A-CB52-8F0A36F8526D}"/>
              </a:ext>
            </a:extLst>
          </p:cNvPr>
          <p:cNvSpPr>
            <a:spLocks noGrp="1"/>
          </p:cNvSpPr>
          <p:nvPr>
            <p:ph idx="4294967295"/>
          </p:nvPr>
        </p:nvSpPr>
        <p:spPr>
          <a:xfrm>
            <a:off x="498778" y="3182850"/>
            <a:ext cx="2309283" cy="1630892"/>
          </a:xfrm>
          <a:prstGeom prst="round2DiagRect">
            <a:avLst/>
          </a:prstGeom>
          <a:solidFill>
            <a:srgbClr val="029AD3"/>
          </a:solidFill>
          <a:ln>
            <a:solidFill>
              <a:schemeClr val="tx1"/>
            </a:solidFill>
          </a:ln>
        </p:spPr>
        <p:txBody>
          <a:bodyPr anchor="ctr">
            <a:normAutofit/>
          </a:bodyPr>
          <a:lstStyle/>
          <a:p>
            <a:pPr algn="ctr"/>
            <a:r>
              <a:rPr lang="pt-PT" sz="2400" b="1" dirty="0">
                <a:solidFill>
                  <a:schemeClr val="bg1"/>
                </a:solidFill>
                <a:latin typeface="EC Square Sans Pro" panose="020B0506040000020004" pitchFamily="34" charset="0"/>
              </a:rPr>
              <a:t>Comisión Europea</a:t>
            </a:r>
          </a:p>
          <a:p>
            <a:pPr algn="ctr"/>
            <a:r>
              <a:rPr lang="en-BE" sz="2400" b="1" dirty="0">
                <a:solidFill>
                  <a:schemeClr val="bg1"/>
                </a:solidFill>
                <a:latin typeface="EC Square Sans Pro" panose="020B0506040000020004" pitchFamily="34" charset="0"/>
              </a:rPr>
              <a:t>DG ENER</a:t>
            </a:r>
          </a:p>
        </p:txBody>
      </p:sp>
      <p:sp>
        <p:nvSpPr>
          <p:cNvPr id="9" name="TextBox 8">
            <a:extLst>
              <a:ext uri="{FF2B5EF4-FFF2-40B4-BE49-F238E27FC236}">
                <a16:creationId xmlns:a16="http://schemas.microsoft.com/office/drawing/2014/main" id="{F426E171-4326-A9C7-5797-EA641BDC8BBE}"/>
              </a:ext>
            </a:extLst>
          </p:cNvPr>
          <p:cNvSpPr txBox="1"/>
          <p:nvPr/>
        </p:nvSpPr>
        <p:spPr>
          <a:xfrm>
            <a:off x="3571876" y="2069011"/>
            <a:ext cx="5850030" cy="987504"/>
          </a:xfrm>
          <a:prstGeom prst="roundRect">
            <a:avLst/>
          </a:prstGeom>
          <a:solidFill>
            <a:srgbClr val="029AD3"/>
          </a:solidFill>
          <a:ln>
            <a:solidFill>
              <a:schemeClr val="tx1"/>
            </a:solidFill>
          </a:ln>
        </p:spPr>
        <p:txBody>
          <a:bodyPr wrap="square" rtlCol="0">
            <a:spAutoFit/>
          </a:bodyPr>
          <a:lstStyle/>
          <a:p>
            <a:pPr algn="ctr"/>
            <a:r>
              <a:rPr lang="en-BE" sz="2000" b="1" dirty="0">
                <a:solidFill>
                  <a:schemeClr val="bg1"/>
                </a:solidFill>
                <a:latin typeface="EC Square Sans Pro" panose="020B0506040000020004" pitchFamily="34" charset="0"/>
              </a:rPr>
              <a:t>ADVISORY BOARD </a:t>
            </a:r>
          </a:p>
          <a:p>
            <a:pPr algn="ctr"/>
            <a:r>
              <a:rPr lang="en-BE" sz="1600" dirty="0">
                <a:solidFill>
                  <a:schemeClr val="bg1"/>
                </a:solidFill>
                <a:latin typeface="EC Square Sans Pro" panose="020B0506040000020004" pitchFamily="34" charset="0"/>
              </a:rPr>
              <a:t>(</a:t>
            </a:r>
            <a:r>
              <a:rPr lang="pt-PT" sz="1600" dirty="0">
                <a:solidFill>
                  <a:schemeClr val="bg1"/>
                </a:solidFill>
                <a:latin typeface="EC Square Sans Pro" panose="020B0506040000020004" pitchFamily="34" charset="0"/>
              </a:rPr>
              <a:t>comunidades, ciudades, empresas, especialistas, inversores e iniciativas asociadas</a:t>
            </a:r>
            <a:r>
              <a:rPr lang="en-BE" sz="1600" dirty="0">
                <a:solidFill>
                  <a:schemeClr val="bg1"/>
                </a:solidFill>
                <a:latin typeface="EC Square Sans Pro" panose="020B0506040000020004" pitchFamily="34" charset="0"/>
              </a:rPr>
              <a:t>)</a:t>
            </a:r>
            <a:endParaRPr lang="en-GB" sz="1600" dirty="0">
              <a:solidFill>
                <a:schemeClr val="bg1"/>
              </a:solidFill>
              <a:latin typeface="EC Square Sans Pro" panose="020B0506040000020004" pitchFamily="34" charset="0"/>
            </a:endParaRPr>
          </a:p>
        </p:txBody>
      </p:sp>
      <p:sp>
        <p:nvSpPr>
          <p:cNvPr id="12" name="TextBox 11">
            <a:extLst>
              <a:ext uri="{FF2B5EF4-FFF2-40B4-BE49-F238E27FC236}">
                <a16:creationId xmlns:a16="http://schemas.microsoft.com/office/drawing/2014/main" id="{04D7F015-95FF-4449-D784-108D36E2FDCE}"/>
              </a:ext>
            </a:extLst>
          </p:cNvPr>
          <p:cNvSpPr txBox="1"/>
          <p:nvPr/>
        </p:nvSpPr>
        <p:spPr>
          <a:xfrm>
            <a:off x="3571875" y="3224931"/>
            <a:ext cx="5850031" cy="1464231"/>
          </a:xfrm>
          <a:prstGeom prst="roundRect">
            <a:avLst/>
          </a:prstGeom>
          <a:solidFill>
            <a:srgbClr val="029AD3"/>
          </a:solidFill>
          <a:ln>
            <a:solidFill>
              <a:schemeClr val="tx1"/>
            </a:solidFill>
          </a:ln>
        </p:spPr>
        <p:txBody>
          <a:bodyPr wrap="square" rtlCol="0">
            <a:spAutoFit/>
          </a:bodyPr>
          <a:lstStyle/>
          <a:p>
            <a:pPr algn="ctr"/>
            <a:endParaRPr lang="en-BE" sz="1400" b="1" dirty="0">
              <a:solidFill>
                <a:schemeClr val="bg1"/>
              </a:solidFill>
              <a:latin typeface="EC Square Sans Pro" panose="020B0506040000020004" pitchFamily="34" charset="0"/>
            </a:endParaRPr>
          </a:p>
          <a:p>
            <a:pPr algn="ctr"/>
            <a:endParaRPr lang="en-BE" sz="1400" b="1" dirty="0">
              <a:solidFill>
                <a:schemeClr val="bg1"/>
              </a:solidFill>
              <a:latin typeface="EC Square Sans Pro" panose="020B0506040000020004" pitchFamily="34" charset="0"/>
            </a:endParaRPr>
          </a:p>
          <a:p>
            <a:pPr algn="ctr"/>
            <a:r>
              <a:rPr lang="en-BE" sz="2400" b="1" dirty="0">
                <a:solidFill>
                  <a:schemeClr val="bg1"/>
                </a:solidFill>
                <a:latin typeface="EC Square Sans Pro" panose="020B0506040000020004" pitchFamily="34" charset="0"/>
              </a:rPr>
              <a:t>SCM - SECRETARIA</a:t>
            </a:r>
            <a:r>
              <a:rPr lang="pt-PT" sz="2400" b="1" dirty="0">
                <a:solidFill>
                  <a:schemeClr val="bg1"/>
                </a:solidFill>
                <a:latin typeface="EC Square Sans Pro" panose="020B0506040000020004" pitchFamily="34" charset="0"/>
              </a:rPr>
              <a:t>DO</a:t>
            </a:r>
            <a:endParaRPr lang="en-BE" sz="2400" b="1" dirty="0">
              <a:solidFill>
                <a:schemeClr val="bg1"/>
              </a:solidFill>
              <a:latin typeface="EC Square Sans Pro" panose="020B0506040000020004" pitchFamily="34" charset="0"/>
            </a:endParaRPr>
          </a:p>
          <a:p>
            <a:pPr algn="ctr"/>
            <a:endParaRPr lang="en-BE" sz="1400" dirty="0">
              <a:solidFill>
                <a:schemeClr val="bg1"/>
              </a:solidFill>
              <a:latin typeface="EC Square Sans Pro" panose="020B0506040000020004" pitchFamily="34" charset="0"/>
            </a:endParaRPr>
          </a:p>
          <a:p>
            <a:pPr algn="ctr"/>
            <a:endParaRPr lang="en-GB" sz="1400" dirty="0">
              <a:solidFill>
                <a:schemeClr val="bg1"/>
              </a:solidFill>
              <a:latin typeface="EC Square Sans Pro" panose="020B0506040000020004" pitchFamily="34" charset="0"/>
            </a:endParaRPr>
          </a:p>
        </p:txBody>
      </p:sp>
      <p:pic>
        <p:nvPicPr>
          <p:cNvPr id="7" name="Picture 6" descr="Icon&#10;&#10;Description automatically generated">
            <a:extLst>
              <a:ext uri="{FF2B5EF4-FFF2-40B4-BE49-F238E27FC236}">
                <a16:creationId xmlns:a16="http://schemas.microsoft.com/office/drawing/2014/main" id="{029B3E08-AD17-89F8-1D21-B591DD455537}"/>
              </a:ext>
            </a:extLst>
          </p:cNvPr>
          <p:cNvPicPr>
            <a:picLocks noChangeAspect="1"/>
          </p:cNvPicPr>
          <p:nvPr/>
        </p:nvPicPr>
        <p:blipFill>
          <a:blip r:embed="rId2"/>
          <a:stretch>
            <a:fillRect/>
          </a:stretch>
        </p:blipFill>
        <p:spPr>
          <a:xfrm>
            <a:off x="3975152" y="3514166"/>
            <a:ext cx="803288" cy="902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Arrow: Up-Down 12">
            <a:extLst>
              <a:ext uri="{FF2B5EF4-FFF2-40B4-BE49-F238E27FC236}">
                <a16:creationId xmlns:a16="http://schemas.microsoft.com/office/drawing/2014/main" id="{0DC28A95-15D8-23DC-7A0D-6100731FE340}"/>
              </a:ext>
            </a:extLst>
          </p:cNvPr>
          <p:cNvSpPr/>
          <p:nvPr/>
        </p:nvSpPr>
        <p:spPr>
          <a:xfrm rot="5400000">
            <a:off x="3045709" y="3883910"/>
            <a:ext cx="282536" cy="445944"/>
          </a:xfrm>
          <a:prstGeom prst="upDownArrow">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EC Square Sans Pro" panose="020B0506040000020004" pitchFamily="34" charset="0"/>
            </a:endParaRPr>
          </a:p>
        </p:txBody>
      </p:sp>
      <p:sp>
        <p:nvSpPr>
          <p:cNvPr id="6" name="TextBox 5">
            <a:extLst>
              <a:ext uri="{FF2B5EF4-FFF2-40B4-BE49-F238E27FC236}">
                <a16:creationId xmlns:a16="http://schemas.microsoft.com/office/drawing/2014/main" id="{CC75EA57-602A-A8CD-582F-4704AD610D8C}"/>
              </a:ext>
            </a:extLst>
          </p:cNvPr>
          <p:cNvSpPr txBox="1"/>
          <p:nvPr/>
        </p:nvSpPr>
        <p:spPr>
          <a:xfrm>
            <a:off x="9925758" y="3258982"/>
            <a:ext cx="1933695" cy="1396127"/>
          </a:xfrm>
          <a:prstGeom prst="roundRect">
            <a:avLst/>
          </a:prstGeom>
          <a:solidFill>
            <a:srgbClr val="029AD3"/>
          </a:solidFill>
          <a:ln>
            <a:solidFill>
              <a:schemeClr val="tx1"/>
            </a:solidFill>
          </a:ln>
        </p:spPr>
        <p:txBody>
          <a:bodyPr vert="horz" wrap="square" rtlCol="0">
            <a:spAutoFit/>
          </a:bodyPr>
          <a:lstStyle/>
          <a:p>
            <a:pPr algn="ctr"/>
            <a:endParaRPr lang="en-BE" sz="2000" b="1" dirty="0">
              <a:solidFill>
                <a:schemeClr val="bg1"/>
              </a:solidFill>
              <a:latin typeface="EC Square Sans Pro" panose="020B0506040000020004" pitchFamily="34" charset="0"/>
            </a:endParaRPr>
          </a:p>
          <a:p>
            <a:pPr algn="ctr"/>
            <a:r>
              <a:rPr lang="pt-PT" sz="2000" b="1" dirty="0">
                <a:solidFill>
                  <a:schemeClr val="bg1"/>
                </a:solidFill>
                <a:latin typeface="EC Square Sans Pro" panose="020B0506040000020004" pitchFamily="34" charset="0"/>
              </a:rPr>
              <a:t>Red de inversores</a:t>
            </a:r>
            <a:endParaRPr lang="en-BE" sz="2000" b="1" dirty="0">
              <a:solidFill>
                <a:schemeClr val="bg1"/>
              </a:solidFill>
              <a:latin typeface="EC Square Sans Pro" panose="020B0506040000020004" pitchFamily="34" charset="0"/>
            </a:endParaRPr>
          </a:p>
          <a:p>
            <a:pPr algn="ctr"/>
            <a:endParaRPr lang="en-GB" sz="1600" dirty="0">
              <a:solidFill>
                <a:schemeClr val="bg1"/>
              </a:solidFill>
              <a:latin typeface="EC Square Sans Pro" panose="020B0506040000020004" pitchFamily="34" charset="0"/>
            </a:endParaRPr>
          </a:p>
        </p:txBody>
      </p:sp>
      <p:cxnSp>
        <p:nvCxnSpPr>
          <p:cNvPr id="14" name="Straight Connector 13">
            <a:extLst>
              <a:ext uri="{FF2B5EF4-FFF2-40B4-BE49-F238E27FC236}">
                <a16:creationId xmlns:a16="http://schemas.microsoft.com/office/drawing/2014/main" id="{59145D0F-031F-A7E7-865D-A0EE6F5EA079}"/>
              </a:ext>
            </a:extLst>
          </p:cNvPr>
          <p:cNvCxnSpPr>
            <a:cxnSpLocks/>
            <a:stCxn id="9" idx="2"/>
            <a:endCxn id="12" idx="0"/>
          </p:cNvCxnSpPr>
          <p:nvPr/>
        </p:nvCxnSpPr>
        <p:spPr>
          <a:xfrm>
            <a:off x="6496891" y="3056515"/>
            <a:ext cx="0" cy="168416"/>
          </a:xfrm>
          <a:prstGeom prst="line">
            <a:avLst/>
          </a:prstGeom>
          <a:ln w="76200">
            <a:solidFill>
              <a:srgbClr val="029AD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52A12F-83BB-C968-5DEE-817FBC0BD894}"/>
              </a:ext>
            </a:extLst>
          </p:cNvPr>
          <p:cNvCxnSpPr>
            <a:cxnSpLocks/>
            <a:stCxn id="12" idx="3"/>
            <a:endCxn id="6" idx="1"/>
          </p:cNvCxnSpPr>
          <p:nvPr/>
        </p:nvCxnSpPr>
        <p:spPr>
          <a:xfrm flipV="1">
            <a:off x="9421906" y="3957046"/>
            <a:ext cx="503852" cy="1"/>
          </a:xfrm>
          <a:prstGeom prst="line">
            <a:avLst/>
          </a:prstGeom>
          <a:ln w="76200">
            <a:solidFill>
              <a:srgbClr val="029A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536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1E479F-587A-8F2D-59E3-A0B78BCB8003}"/>
              </a:ext>
            </a:extLst>
          </p:cNvPr>
          <p:cNvSpPr/>
          <p:nvPr/>
        </p:nvSpPr>
        <p:spPr>
          <a:xfrm>
            <a:off x="2973978"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4847000-FEAD-E008-4EA1-473424A26640}"/>
              </a:ext>
            </a:extLst>
          </p:cNvPr>
          <p:cNvSpPr/>
          <p:nvPr/>
        </p:nvSpPr>
        <p:spPr>
          <a:xfrm>
            <a:off x="5057611"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0FC9F1B3-EF28-66E0-C857-315D141BA267}"/>
              </a:ext>
            </a:extLst>
          </p:cNvPr>
          <p:cNvSpPr/>
          <p:nvPr/>
        </p:nvSpPr>
        <p:spPr>
          <a:xfrm>
            <a:off x="7111263"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13263344-BEB4-AE15-96FA-5286C1EF28A0}"/>
              </a:ext>
            </a:extLst>
          </p:cNvPr>
          <p:cNvSpPr/>
          <p:nvPr/>
        </p:nvSpPr>
        <p:spPr>
          <a:xfrm>
            <a:off x="9299827"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62">
            <a:extLst>
              <a:ext uri="{FF2B5EF4-FFF2-40B4-BE49-F238E27FC236}">
                <a16:creationId xmlns:a16="http://schemas.microsoft.com/office/drawing/2014/main" id="{D44D41AD-D4DD-9794-7309-8C2A987AD903}"/>
              </a:ext>
            </a:extLst>
          </p:cNvPr>
          <p:cNvSpPr/>
          <p:nvPr/>
        </p:nvSpPr>
        <p:spPr>
          <a:xfrm>
            <a:off x="920326"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63">
            <a:extLst>
              <a:ext uri="{FF2B5EF4-FFF2-40B4-BE49-F238E27FC236}">
                <a16:creationId xmlns:a16="http://schemas.microsoft.com/office/drawing/2014/main" id="{4C8D2AAC-2C2C-64D9-2BD2-E61DC189F011}"/>
              </a:ext>
            </a:extLst>
          </p:cNvPr>
          <p:cNvSpPr/>
          <p:nvPr/>
        </p:nvSpPr>
        <p:spPr>
          <a:xfrm>
            <a:off x="2973978"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BBECC8E9-1E6C-8F78-C056-A5A8657DCB0F}"/>
              </a:ext>
            </a:extLst>
          </p:cNvPr>
          <p:cNvSpPr/>
          <p:nvPr/>
        </p:nvSpPr>
        <p:spPr>
          <a:xfrm>
            <a:off x="5057611"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Rectangle 65">
            <a:extLst>
              <a:ext uri="{FF2B5EF4-FFF2-40B4-BE49-F238E27FC236}">
                <a16:creationId xmlns:a16="http://schemas.microsoft.com/office/drawing/2014/main" id="{F88D5B10-DFFE-7921-9C27-1196C1E321CC}"/>
              </a:ext>
            </a:extLst>
          </p:cNvPr>
          <p:cNvSpPr/>
          <p:nvPr/>
        </p:nvSpPr>
        <p:spPr>
          <a:xfrm>
            <a:off x="7111263"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Rectangle 66">
            <a:extLst>
              <a:ext uri="{FF2B5EF4-FFF2-40B4-BE49-F238E27FC236}">
                <a16:creationId xmlns:a16="http://schemas.microsoft.com/office/drawing/2014/main" id="{E3FE03E5-1C50-30DE-665D-077F9C2E29DA}"/>
              </a:ext>
            </a:extLst>
          </p:cNvPr>
          <p:cNvSpPr/>
          <p:nvPr/>
        </p:nvSpPr>
        <p:spPr>
          <a:xfrm>
            <a:off x="9299827"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Rectangle 67">
            <a:extLst>
              <a:ext uri="{FF2B5EF4-FFF2-40B4-BE49-F238E27FC236}">
                <a16:creationId xmlns:a16="http://schemas.microsoft.com/office/drawing/2014/main" id="{4F11A207-8258-D53D-75A2-5DF581321E1E}"/>
              </a:ext>
            </a:extLst>
          </p:cNvPr>
          <p:cNvSpPr/>
          <p:nvPr/>
        </p:nvSpPr>
        <p:spPr>
          <a:xfrm>
            <a:off x="920326"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Rectangle 68">
            <a:extLst>
              <a:ext uri="{FF2B5EF4-FFF2-40B4-BE49-F238E27FC236}">
                <a16:creationId xmlns:a16="http://schemas.microsoft.com/office/drawing/2014/main" id="{7D000400-E4B2-3B34-2626-EBFC607061D6}"/>
              </a:ext>
            </a:extLst>
          </p:cNvPr>
          <p:cNvSpPr/>
          <p:nvPr/>
        </p:nvSpPr>
        <p:spPr>
          <a:xfrm>
            <a:off x="2973978"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a:extLst>
              <a:ext uri="{FF2B5EF4-FFF2-40B4-BE49-F238E27FC236}">
                <a16:creationId xmlns:a16="http://schemas.microsoft.com/office/drawing/2014/main" id="{941885F9-BFF3-324F-6122-63C983117637}"/>
              </a:ext>
            </a:extLst>
          </p:cNvPr>
          <p:cNvSpPr/>
          <p:nvPr/>
        </p:nvSpPr>
        <p:spPr>
          <a:xfrm>
            <a:off x="5057611"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id="{35049704-20ED-3CF6-8D31-CFF74D797D0D}"/>
              </a:ext>
            </a:extLst>
          </p:cNvPr>
          <p:cNvSpPr/>
          <p:nvPr/>
        </p:nvSpPr>
        <p:spPr>
          <a:xfrm>
            <a:off x="9299827" y="4292063"/>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a:extLst>
              <a:ext uri="{FF2B5EF4-FFF2-40B4-BE49-F238E27FC236}">
                <a16:creationId xmlns:a16="http://schemas.microsoft.com/office/drawing/2014/main" id="{2DEA2EC5-4892-F24F-4D53-FA890A8EF996}"/>
              </a:ext>
            </a:extLst>
          </p:cNvPr>
          <p:cNvSpPr/>
          <p:nvPr/>
        </p:nvSpPr>
        <p:spPr>
          <a:xfrm>
            <a:off x="937111" y="5537744"/>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a:extLst>
              <a:ext uri="{FF2B5EF4-FFF2-40B4-BE49-F238E27FC236}">
                <a16:creationId xmlns:a16="http://schemas.microsoft.com/office/drawing/2014/main" id="{5FCE8E68-27A1-B550-AE42-24798BF6808E}"/>
              </a:ext>
            </a:extLst>
          </p:cNvPr>
          <p:cNvSpPr/>
          <p:nvPr/>
        </p:nvSpPr>
        <p:spPr>
          <a:xfrm>
            <a:off x="2965664" y="5497982"/>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Rectangle 73">
            <a:extLst>
              <a:ext uri="{FF2B5EF4-FFF2-40B4-BE49-F238E27FC236}">
                <a16:creationId xmlns:a16="http://schemas.microsoft.com/office/drawing/2014/main" id="{C20435EB-3AB5-D87E-21A4-7E4C2AC8DCC2}"/>
              </a:ext>
            </a:extLst>
          </p:cNvPr>
          <p:cNvSpPr/>
          <p:nvPr/>
        </p:nvSpPr>
        <p:spPr>
          <a:xfrm>
            <a:off x="5054784" y="5497982"/>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5C1FD0D5-BD21-D157-EE6D-991CED4E97BB}"/>
              </a:ext>
            </a:extLst>
          </p:cNvPr>
          <p:cNvSpPr/>
          <p:nvPr/>
        </p:nvSpPr>
        <p:spPr>
          <a:xfrm>
            <a:off x="920326"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Imagem 4">
            <a:extLst>
              <a:ext uri="{FF2B5EF4-FFF2-40B4-BE49-F238E27FC236}">
                <a16:creationId xmlns:a16="http://schemas.microsoft.com/office/drawing/2014/main" id="{192A49BF-3D09-ED5F-E05B-E6A05BD5F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122" y="1982416"/>
            <a:ext cx="1332986" cy="644641"/>
          </a:xfrm>
          <a:prstGeom prst="rect">
            <a:avLst/>
          </a:prstGeom>
          <a:solidFill>
            <a:schemeClr val="bg1"/>
          </a:solidFill>
        </p:spPr>
      </p:pic>
      <p:pic>
        <p:nvPicPr>
          <p:cNvPr id="15" name="Imagem 5">
            <a:extLst>
              <a:ext uri="{FF2B5EF4-FFF2-40B4-BE49-F238E27FC236}">
                <a16:creationId xmlns:a16="http://schemas.microsoft.com/office/drawing/2014/main" id="{CE70C4DC-56EB-2B12-5055-2C7CC149F9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428" y="1885924"/>
            <a:ext cx="1467374" cy="837625"/>
          </a:xfrm>
          <a:prstGeom prst="rect">
            <a:avLst/>
          </a:prstGeom>
          <a:solidFill>
            <a:schemeClr val="bg1"/>
          </a:solidFill>
        </p:spPr>
      </p:pic>
      <p:pic>
        <p:nvPicPr>
          <p:cNvPr id="16" name="Imagem 6">
            <a:extLst>
              <a:ext uri="{FF2B5EF4-FFF2-40B4-BE49-F238E27FC236}">
                <a16:creationId xmlns:a16="http://schemas.microsoft.com/office/drawing/2014/main" id="{74BC6553-9F12-974D-CFEF-26F2B6209A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9854" y="3134496"/>
            <a:ext cx="858827" cy="858827"/>
          </a:xfrm>
          <a:prstGeom prst="rect">
            <a:avLst/>
          </a:prstGeom>
          <a:solidFill>
            <a:schemeClr val="bg1"/>
          </a:solidFill>
        </p:spPr>
      </p:pic>
      <p:pic>
        <p:nvPicPr>
          <p:cNvPr id="17" name="Imagem 7">
            <a:extLst>
              <a:ext uri="{FF2B5EF4-FFF2-40B4-BE49-F238E27FC236}">
                <a16:creationId xmlns:a16="http://schemas.microsoft.com/office/drawing/2014/main" id="{67794E3B-C99C-DC9C-3AC8-4B92FF6B9C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58768" y="3410158"/>
            <a:ext cx="1355569" cy="307502"/>
          </a:xfrm>
          <a:prstGeom prst="rect">
            <a:avLst/>
          </a:prstGeom>
          <a:solidFill>
            <a:schemeClr val="bg1"/>
          </a:solidFill>
        </p:spPr>
      </p:pic>
      <p:pic>
        <p:nvPicPr>
          <p:cNvPr id="18" name="Imagem 15">
            <a:extLst>
              <a:ext uri="{FF2B5EF4-FFF2-40B4-BE49-F238E27FC236}">
                <a16:creationId xmlns:a16="http://schemas.microsoft.com/office/drawing/2014/main" id="{8536DA4C-0462-5926-E696-99B1A26106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53617" y="2100169"/>
            <a:ext cx="1165868" cy="409132"/>
          </a:xfrm>
          <a:prstGeom prst="rect">
            <a:avLst/>
          </a:prstGeom>
          <a:solidFill>
            <a:schemeClr val="bg1"/>
          </a:solidFill>
        </p:spPr>
      </p:pic>
      <p:pic>
        <p:nvPicPr>
          <p:cNvPr id="23" name="Imagem 16">
            <a:extLst>
              <a:ext uri="{FF2B5EF4-FFF2-40B4-BE49-F238E27FC236}">
                <a16:creationId xmlns:a16="http://schemas.microsoft.com/office/drawing/2014/main" id="{25F15C62-7F38-9691-0907-705BDB068F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8332" y="3241404"/>
            <a:ext cx="1014567" cy="645010"/>
          </a:xfrm>
          <a:prstGeom prst="rect">
            <a:avLst/>
          </a:prstGeom>
          <a:solidFill>
            <a:schemeClr val="bg1"/>
          </a:solidFill>
        </p:spPr>
      </p:pic>
      <p:pic>
        <p:nvPicPr>
          <p:cNvPr id="24" name="Imagem 17">
            <a:extLst>
              <a:ext uri="{FF2B5EF4-FFF2-40B4-BE49-F238E27FC236}">
                <a16:creationId xmlns:a16="http://schemas.microsoft.com/office/drawing/2014/main" id="{811E3FE1-4C79-A707-0101-44B3F11222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33528" y="3404986"/>
            <a:ext cx="1498742" cy="317846"/>
          </a:xfrm>
          <a:prstGeom prst="rect">
            <a:avLst/>
          </a:prstGeom>
          <a:solidFill>
            <a:schemeClr val="bg1"/>
          </a:solidFill>
        </p:spPr>
      </p:pic>
      <p:pic>
        <p:nvPicPr>
          <p:cNvPr id="26" name="Imagem 18">
            <a:extLst>
              <a:ext uri="{FF2B5EF4-FFF2-40B4-BE49-F238E27FC236}">
                <a16:creationId xmlns:a16="http://schemas.microsoft.com/office/drawing/2014/main" id="{9A8B6A9B-91E0-47AE-D478-46A61FFAAA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37335" y="2046375"/>
            <a:ext cx="1723865" cy="516723"/>
          </a:xfrm>
          <a:prstGeom prst="rect">
            <a:avLst/>
          </a:prstGeom>
          <a:solidFill>
            <a:schemeClr val="bg1"/>
          </a:solidFill>
        </p:spPr>
      </p:pic>
      <p:pic>
        <p:nvPicPr>
          <p:cNvPr id="27" name="Imagem 21">
            <a:extLst>
              <a:ext uri="{FF2B5EF4-FFF2-40B4-BE49-F238E27FC236}">
                <a16:creationId xmlns:a16="http://schemas.microsoft.com/office/drawing/2014/main" id="{5919B4CB-FBA4-6696-0E9D-D21D27123F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7877" y="2107889"/>
            <a:ext cx="1370047" cy="393692"/>
          </a:xfrm>
          <a:prstGeom prst="rect">
            <a:avLst/>
          </a:prstGeom>
          <a:solidFill>
            <a:schemeClr val="bg1"/>
          </a:solidFill>
        </p:spPr>
      </p:pic>
      <p:pic>
        <p:nvPicPr>
          <p:cNvPr id="36" name="Imagem 8">
            <a:extLst>
              <a:ext uri="{FF2B5EF4-FFF2-40B4-BE49-F238E27FC236}">
                <a16:creationId xmlns:a16="http://schemas.microsoft.com/office/drawing/2014/main" id="{31D7399E-2D4F-22A3-EB2D-A35963028AC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15674" y="4421660"/>
            <a:ext cx="1059880" cy="749590"/>
          </a:xfrm>
          <a:prstGeom prst="rect">
            <a:avLst/>
          </a:prstGeom>
          <a:solidFill>
            <a:schemeClr val="bg1"/>
          </a:solidFill>
        </p:spPr>
      </p:pic>
      <p:pic>
        <p:nvPicPr>
          <p:cNvPr id="37" name="Imagem 9">
            <a:extLst>
              <a:ext uri="{FF2B5EF4-FFF2-40B4-BE49-F238E27FC236}">
                <a16:creationId xmlns:a16="http://schemas.microsoft.com/office/drawing/2014/main" id="{E1643514-8CC3-B5F4-E29C-04D7392B57E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72664" y="4644490"/>
            <a:ext cx="1053204" cy="303931"/>
          </a:xfrm>
          <a:prstGeom prst="rect">
            <a:avLst/>
          </a:prstGeom>
          <a:solidFill>
            <a:schemeClr val="bg1"/>
          </a:solidFill>
        </p:spPr>
      </p:pic>
      <p:pic>
        <p:nvPicPr>
          <p:cNvPr id="38" name="Imagem 10">
            <a:extLst>
              <a:ext uri="{FF2B5EF4-FFF2-40B4-BE49-F238E27FC236}">
                <a16:creationId xmlns:a16="http://schemas.microsoft.com/office/drawing/2014/main" id="{0F7DAE38-B68C-D937-B9D0-0F9F91D045C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83492" y="4645786"/>
            <a:ext cx="1598814" cy="301339"/>
          </a:xfrm>
          <a:prstGeom prst="rect">
            <a:avLst/>
          </a:prstGeom>
          <a:solidFill>
            <a:schemeClr val="bg1"/>
          </a:solidFill>
        </p:spPr>
      </p:pic>
      <p:pic>
        <p:nvPicPr>
          <p:cNvPr id="39" name="Imagem 11">
            <a:extLst>
              <a:ext uri="{FF2B5EF4-FFF2-40B4-BE49-F238E27FC236}">
                <a16:creationId xmlns:a16="http://schemas.microsoft.com/office/drawing/2014/main" id="{4B38AA57-D704-2B1A-F27A-6DA7E533F0B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91429" y="4609403"/>
            <a:ext cx="1570199" cy="440683"/>
          </a:xfrm>
          <a:prstGeom prst="rect">
            <a:avLst/>
          </a:prstGeom>
          <a:solidFill>
            <a:schemeClr val="bg1"/>
          </a:solidFill>
        </p:spPr>
      </p:pic>
      <p:pic>
        <p:nvPicPr>
          <p:cNvPr id="40" name="Imagem 12">
            <a:extLst>
              <a:ext uri="{FF2B5EF4-FFF2-40B4-BE49-F238E27FC236}">
                <a16:creationId xmlns:a16="http://schemas.microsoft.com/office/drawing/2014/main" id="{9CCC8255-39E9-5AC0-A7C3-EADE79872F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90275" y="5682374"/>
            <a:ext cx="1544248" cy="772778"/>
          </a:xfrm>
          <a:prstGeom prst="rect">
            <a:avLst/>
          </a:prstGeom>
          <a:solidFill>
            <a:schemeClr val="bg1"/>
          </a:solidFill>
        </p:spPr>
      </p:pic>
      <p:pic>
        <p:nvPicPr>
          <p:cNvPr id="41" name="Imagem 13">
            <a:extLst>
              <a:ext uri="{FF2B5EF4-FFF2-40B4-BE49-F238E27FC236}">
                <a16:creationId xmlns:a16="http://schemas.microsoft.com/office/drawing/2014/main" id="{C5457CF7-4394-98B0-FA12-49E912BB614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121080" y="5761572"/>
            <a:ext cx="1539744" cy="534858"/>
          </a:xfrm>
          <a:prstGeom prst="rect">
            <a:avLst/>
          </a:prstGeom>
          <a:solidFill>
            <a:schemeClr val="bg1"/>
          </a:solidFill>
        </p:spPr>
      </p:pic>
      <p:pic>
        <p:nvPicPr>
          <p:cNvPr id="42" name="Imagem 14">
            <a:extLst>
              <a:ext uri="{FF2B5EF4-FFF2-40B4-BE49-F238E27FC236}">
                <a16:creationId xmlns:a16="http://schemas.microsoft.com/office/drawing/2014/main" id="{7D0D68B3-AECF-4EF1-58C1-F32A60AC6F1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43451" y="5869179"/>
            <a:ext cx="1673245" cy="319645"/>
          </a:xfrm>
          <a:prstGeom prst="rect">
            <a:avLst/>
          </a:prstGeom>
          <a:solidFill>
            <a:schemeClr val="bg1"/>
          </a:solidFill>
        </p:spPr>
      </p:pic>
      <p:pic>
        <p:nvPicPr>
          <p:cNvPr id="43" name="Imagem 19">
            <a:extLst>
              <a:ext uri="{FF2B5EF4-FFF2-40B4-BE49-F238E27FC236}">
                <a16:creationId xmlns:a16="http://schemas.microsoft.com/office/drawing/2014/main" id="{A83BFF98-9977-0027-A3A3-DD7ADC90040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49420" y="3187142"/>
            <a:ext cx="951390" cy="753534"/>
          </a:xfrm>
          <a:prstGeom prst="rect">
            <a:avLst/>
          </a:prstGeom>
          <a:solidFill>
            <a:schemeClr val="bg1"/>
          </a:solidFill>
        </p:spPr>
      </p:pic>
      <p:sp>
        <p:nvSpPr>
          <p:cNvPr id="78" name="Rectangle 77">
            <a:hlinkClick r:id="rId20"/>
            <a:extLst>
              <a:ext uri="{FF2B5EF4-FFF2-40B4-BE49-F238E27FC236}">
                <a16:creationId xmlns:a16="http://schemas.microsoft.com/office/drawing/2014/main" id="{B4CC47DF-8443-B4AA-52CE-B8B91FB12D23}"/>
              </a:ext>
            </a:extLst>
          </p:cNvPr>
          <p:cNvSpPr/>
          <p:nvPr/>
        </p:nvSpPr>
        <p:spPr>
          <a:xfrm>
            <a:off x="7111263" y="5537744"/>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a:extLst>
              <a:ext uri="{FF2B5EF4-FFF2-40B4-BE49-F238E27FC236}">
                <a16:creationId xmlns:a16="http://schemas.microsoft.com/office/drawing/2014/main" id="{AE3C79B9-1F68-D314-5F90-3AE64DAF507E}"/>
              </a:ext>
            </a:extLst>
          </p:cNvPr>
          <p:cNvSpPr txBox="1"/>
          <p:nvPr/>
        </p:nvSpPr>
        <p:spPr>
          <a:xfrm>
            <a:off x="7111264" y="5922008"/>
            <a:ext cx="1835586" cy="307777"/>
          </a:xfrm>
          <a:prstGeom prst="rect">
            <a:avLst/>
          </a:prstGeom>
          <a:noFill/>
        </p:spPr>
        <p:txBody>
          <a:bodyPr wrap="square">
            <a:spAutoFit/>
          </a:bodyPr>
          <a:lstStyle/>
          <a:p>
            <a:pPr algn="ctr" defTabSz="457223">
              <a:defRPr/>
            </a:pPr>
            <a:r>
              <a:rPr lang="en-US" sz="1400" b="1" u="sng" dirty="0">
                <a:solidFill>
                  <a:srgbClr val="00A3DB"/>
                </a:solidFill>
                <a:latin typeface="Open Sans" panose="020B0606030504020204" pitchFamily="34" charset="0"/>
                <a:ea typeface="Open Sans" panose="020B0606030504020204" pitchFamily="34" charset="0"/>
                <a:cs typeface="Open Sans" panose="020B0606030504020204" pitchFamily="34" charset="0"/>
              </a:rPr>
              <a:t>…and expanding!</a:t>
            </a:r>
            <a:endParaRPr lang="en-GB" sz="1400"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82" name="Title 81">
            <a:extLst>
              <a:ext uri="{FF2B5EF4-FFF2-40B4-BE49-F238E27FC236}">
                <a16:creationId xmlns:a16="http://schemas.microsoft.com/office/drawing/2014/main" id="{27968491-8AA6-F351-3013-3283BC64AAD6}"/>
              </a:ext>
            </a:extLst>
          </p:cNvPr>
          <p:cNvSpPr>
            <a:spLocks noGrp="1"/>
          </p:cNvSpPr>
          <p:nvPr>
            <p:ph type="title"/>
          </p:nvPr>
        </p:nvSpPr>
        <p:spPr/>
        <p:txBody>
          <a:bodyPr>
            <a:normAutofit/>
          </a:bodyPr>
          <a:lstStyle/>
          <a:p>
            <a:r>
              <a:rPr lang="pt-PT" dirty="0"/>
              <a:t>Red de </a:t>
            </a:r>
            <a:r>
              <a:rPr lang="pt-PT" dirty="0">
                <a:solidFill>
                  <a:srgbClr val="FCC300"/>
                </a:solidFill>
              </a:rPr>
              <a:t>18</a:t>
            </a:r>
            <a:r>
              <a:rPr lang="pt-PT" dirty="0"/>
              <a:t> </a:t>
            </a:r>
            <a:r>
              <a:rPr lang="pt-PT" dirty="0">
                <a:solidFill>
                  <a:schemeClr val="accent4"/>
                </a:solidFill>
              </a:rPr>
              <a:t>inversores</a:t>
            </a:r>
            <a:r>
              <a:rPr lang="pt-PT" dirty="0"/>
              <a:t> en expansión</a:t>
            </a:r>
            <a:endParaRPr lang="en-GB" dirty="0"/>
          </a:p>
        </p:txBody>
      </p:sp>
      <p:sp>
        <p:nvSpPr>
          <p:cNvPr id="2" name="Rectangle 1">
            <a:extLst>
              <a:ext uri="{FF2B5EF4-FFF2-40B4-BE49-F238E27FC236}">
                <a16:creationId xmlns:a16="http://schemas.microsoft.com/office/drawing/2014/main" id="{52F3521A-FFAC-7894-2681-6137D15313CF}"/>
              </a:ext>
            </a:extLst>
          </p:cNvPr>
          <p:cNvSpPr/>
          <p:nvPr/>
        </p:nvSpPr>
        <p:spPr>
          <a:xfrm>
            <a:off x="7111263" y="4292063"/>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528A5930-6AD5-0415-82FB-99B19880D737}"/>
              </a:ext>
            </a:extLst>
          </p:cNvPr>
          <p:cNvPicPr>
            <a:picLocks noChangeAspect="1"/>
          </p:cNvPicPr>
          <p:nvPr/>
        </p:nvPicPr>
        <p:blipFill>
          <a:blip r:embed="rId21"/>
          <a:stretch>
            <a:fillRect/>
          </a:stretch>
        </p:blipFill>
        <p:spPr>
          <a:xfrm>
            <a:off x="7345652" y="4427298"/>
            <a:ext cx="1406338" cy="791567"/>
          </a:xfrm>
          <a:prstGeom prst="rect">
            <a:avLst/>
          </a:prstGeom>
        </p:spPr>
      </p:pic>
    </p:spTree>
    <p:extLst>
      <p:ext uri="{BB962C8B-B14F-4D97-AF65-F5344CB8AC3E}">
        <p14:creationId xmlns:p14="http://schemas.microsoft.com/office/powerpoint/2010/main" val="351873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1B2763-76F6-C43F-7DEE-BD87394CDF08}"/>
              </a:ext>
            </a:extLst>
          </p:cNvPr>
          <p:cNvSpPr txBox="1"/>
          <p:nvPr/>
        </p:nvSpPr>
        <p:spPr>
          <a:xfrm>
            <a:off x="730521" y="2815944"/>
            <a:ext cx="4582775" cy="1734697"/>
          </a:xfrm>
          <a:prstGeom prst="rect">
            <a:avLst/>
          </a:prstGeom>
          <a:noFill/>
        </p:spPr>
        <p:txBody>
          <a:bodyPr wrap="square" lIns="0" tIns="36000" rIns="216000" bIns="36000" rtlCol="0">
            <a:spAutoFit/>
          </a:bodyPr>
          <a:lstStyle/>
          <a:p>
            <a:pPr algn="r"/>
            <a:r>
              <a:rPr lang="es-ES" dirty="0">
                <a:solidFill>
                  <a:srgbClr val="151B4E"/>
                </a:solidFill>
                <a:latin typeface="EC Square Sans Pro" panose="020B0506040000020004" pitchFamily="34" charset="0"/>
              </a:rPr>
              <a:t>Encuentre casos de estudio de más de 80</a:t>
            </a:r>
          </a:p>
          <a:p>
            <a:pPr algn="r"/>
            <a:r>
              <a:rPr lang="es-ES" b="1" dirty="0">
                <a:solidFill>
                  <a:srgbClr val="00A3DB"/>
                </a:solidFill>
                <a:latin typeface="EC Square Sans Pro" panose="020B0506040000020004" pitchFamily="34" charset="0"/>
              </a:rPr>
              <a:t>Proyectos europeos sobre neutralidad climática y s</a:t>
            </a:r>
            <a:r>
              <a:rPr lang="es-ES" b="1" dirty="0">
                <a:solidFill>
                  <a:schemeClr val="accent1"/>
                </a:solidFill>
                <a:latin typeface="EC Square Sans Pro" panose="020B0506040000020004" pitchFamily="34" charset="0"/>
              </a:rPr>
              <a:t>mart cities</a:t>
            </a:r>
            <a:r>
              <a:rPr lang="es-ES" dirty="0">
                <a:solidFill>
                  <a:schemeClr val="accent1"/>
                </a:solidFill>
                <a:latin typeface="EC Square Sans Pro" panose="020B0506040000020004" pitchFamily="34" charset="0"/>
              </a:rPr>
              <a:t> </a:t>
            </a:r>
            <a:r>
              <a:rPr lang="es-ES" dirty="0">
                <a:solidFill>
                  <a:srgbClr val="151B4E"/>
                </a:solidFill>
                <a:latin typeface="EC Square Sans Pro" panose="020B0506040000020004" pitchFamily="34" charset="0"/>
              </a:rPr>
              <a:t>implementados tanto en ciudades pequeñas como medianas y en áreas metropolitanas tales como Londres, Barcelona and Viena.</a:t>
            </a:r>
          </a:p>
        </p:txBody>
      </p:sp>
      <p:sp>
        <p:nvSpPr>
          <p:cNvPr id="13" name="Oval 12">
            <a:extLst>
              <a:ext uri="{FF2B5EF4-FFF2-40B4-BE49-F238E27FC236}">
                <a16:creationId xmlns:a16="http://schemas.microsoft.com/office/drawing/2014/main" id="{994A7671-0D0C-F38A-EB42-3FFC3D8DE17E}"/>
              </a:ext>
            </a:extLst>
          </p:cNvPr>
          <p:cNvSpPr/>
          <p:nvPr/>
        </p:nvSpPr>
        <p:spPr>
          <a:xfrm>
            <a:off x="5313296" y="3116258"/>
            <a:ext cx="1018580" cy="1018580"/>
          </a:xfrm>
          <a:prstGeom prst="ellipse">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Freeform 70">
            <a:extLst>
              <a:ext uri="{FF2B5EF4-FFF2-40B4-BE49-F238E27FC236}">
                <a16:creationId xmlns:a16="http://schemas.microsoft.com/office/drawing/2014/main" id="{C77156F6-89EF-EC0B-2568-D0B07C86B14A}"/>
              </a:ext>
            </a:extLst>
          </p:cNvPr>
          <p:cNvSpPr>
            <a:spLocks noEditPoints="1"/>
          </p:cNvSpPr>
          <p:nvPr/>
        </p:nvSpPr>
        <p:spPr bwMode="auto">
          <a:xfrm>
            <a:off x="5621767" y="3350911"/>
            <a:ext cx="401638" cy="549275"/>
          </a:xfrm>
          <a:custGeom>
            <a:avLst/>
            <a:gdLst>
              <a:gd name="T0" fmla="*/ 59 w 118"/>
              <a:gd name="T1" fmla="*/ 0 h 160"/>
              <a:gd name="T2" fmla="*/ 0 w 118"/>
              <a:gd name="T3" fmla="*/ 59 h 160"/>
              <a:gd name="T4" fmla="*/ 12 w 118"/>
              <a:gd name="T5" fmla="*/ 95 h 160"/>
              <a:gd name="T6" fmla="*/ 59 w 118"/>
              <a:gd name="T7" fmla="*/ 160 h 160"/>
              <a:gd name="T8" fmla="*/ 106 w 118"/>
              <a:gd name="T9" fmla="*/ 95 h 160"/>
              <a:gd name="T10" fmla="*/ 118 w 118"/>
              <a:gd name="T11" fmla="*/ 59 h 160"/>
              <a:gd name="T12" fmla="*/ 59 w 118"/>
              <a:gd name="T13" fmla="*/ 0 h 160"/>
              <a:gd name="T14" fmla="*/ 101 w 118"/>
              <a:gd name="T15" fmla="*/ 91 h 160"/>
              <a:gd name="T16" fmla="*/ 59 w 118"/>
              <a:gd name="T17" fmla="*/ 150 h 160"/>
              <a:gd name="T18" fmla="*/ 17 w 118"/>
              <a:gd name="T19" fmla="*/ 91 h 160"/>
              <a:gd name="T20" fmla="*/ 6 w 118"/>
              <a:gd name="T21" fmla="*/ 59 h 160"/>
              <a:gd name="T22" fmla="*/ 59 w 118"/>
              <a:gd name="T23" fmla="*/ 6 h 160"/>
              <a:gd name="T24" fmla="*/ 112 w 118"/>
              <a:gd name="T25" fmla="*/ 59 h 160"/>
              <a:gd name="T26" fmla="*/ 101 w 118"/>
              <a:gd name="T27" fmla="*/ 91 h 160"/>
              <a:gd name="T28" fmla="*/ 59 w 118"/>
              <a:gd name="T29" fmla="*/ 23 h 160"/>
              <a:gd name="T30" fmla="*/ 59 w 118"/>
              <a:gd name="T31" fmla="*/ 29 h 160"/>
              <a:gd name="T32" fmla="*/ 88 w 118"/>
              <a:gd name="T33" fmla="*/ 59 h 160"/>
              <a:gd name="T34" fmla="*/ 59 w 118"/>
              <a:gd name="T35" fmla="*/ 88 h 160"/>
              <a:gd name="T36" fmla="*/ 29 w 118"/>
              <a:gd name="T37" fmla="*/ 59 h 160"/>
              <a:gd name="T38" fmla="*/ 23 w 118"/>
              <a:gd name="T39" fmla="*/ 59 h 160"/>
              <a:gd name="T40" fmla="*/ 59 w 118"/>
              <a:gd name="T41" fmla="*/ 94 h 160"/>
              <a:gd name="T42" fmla="*/ 94 w 118"/>
              <a:gd name="T43" fmla="*/ 59 h 160"/>
              <a:gd name="T44" fmla="*/ 59 w 118"/>
              <a:gd name="T45" fmla="*/ 23 h 160"/>
              <a:gd name="T46" fmla="*/ 50 w 118"/>
              <a:gd name="T47" fmla="*/ 31 h 160"/>
              <a:gd name="T48" fmla="*/ 48 w 118"/>
              <a:gd name="T49" fmla="*/ 25 h 160"/>
              <a:gd name="T50" fmla="*/ 25 w 118"/>
              <a:gd name="T51" fmla="*/ 48 h 160"/>
              <a:gd name="T52" fmla="*/ 31 w 118"/>
              <a:gd name="T53" fmla="*/ 50 h 160"/>
              <a:gd name="T54" fmla="*/ 50 w 118"/>
              <a:gd name="T55" fmla="*/ 31 h 160"/>
              <a:gd name="T56" fmla="*/ 43 w 118"/>
              <a:gd name="T57" fmla="*/ 59 h 160"/>
              <a:gd name="T58" fmla="*/ 59 w 118"/>
              <a:gd name="T59" fmla="*/ 74 h 160"/>
              <a:gd name="T60" fmla="*/ 74 w 118"/>
              <a:gd name="T61" fmla="*/ 59 h 160"/>
              <a:gd name="T62" fmla="*/ 59 w 118"/>
              <a:gd name="T63" fmla="*/ 43 h 160"/>
              <a:gd name="T64" fmla="*/ 43 w 118"/>
              <a:gd name="T65" fmla="*/ 59 h 160"/>
              <a:gd name="T66" fmla="*/ 59 w 118"/>
              <a:gd name="T67" fmla="*/ 49 h 160"/>
              <a:gd name="T68" fmla="*/ 69 w 118"/>
              <a:gd name="T69" fmla="*/ 59 h 160"/>
              <a:gd name="T70" fmla="*/ 59 w 118"/>
              <a:gd name="T71" fmla="*/ 69 h 160"/>
              <a:gd name="T72" fmla="*/ 49 w 118"/>
              <a:gd name="T73" fmla="*/ 59 h 160"/>
              <a:gd name="T74" fmla="*/ 59 w 118"/>
              <a:gd name="T75" fmla="*/ 49 h 160"/>
              <a:gd name="T76" fmla="*/ 56 w 118"/>
              <a:gd name="T77" fmla="*/ 103 h 160"/>
              <a:gd name="T78" fmla="*/ 62 w 118"/>
              <a:gd name="T79" fmla="*/ 103 h 160"/>
              <a:gd name="T80" fmla="*/ 62 w 118"/>
              <a:gd name="T81" fmla="*/ 108 h 160"/>
              <a:gd name="T82" fmla="*/ 56 w 118"/>
              <a:gd name="T83" fmla="*/ 108 h 160"/>
              <a:gd name="T84" fmla="*/ 56 w 118"/>
              <a:gd name="T85" fmla="*/ 103 h 160"/>
              <a:gd name="T86" fmla="*/ 56 w 118"/>
              <a:gd name="T87" fmla="*/ 114 h 160"/>
              <a:gd name="T88" fmla="*/ 62 w 118"/>
              <a:gd name="T89" fmla="*/ 114 h 160"/>
              <a:gd name="T90" fmla="*/ 62 w 118"/>
              <a:gd name="T91" fmla="*/ 120 h 160"/>
              <a:gd name="T92" fmla="*/ 56 w 118"/>
              <a:gd name="T93" fmla="*/ 120 h 160"/>
              <a:gd name="T94" fmla="*/ 56 w 118"/>
              <a:gd name="T95" fmla="*/ 114 h 160"/>
              <a:gd name="T96" fmla="*/ 56 w 118"/>
              <a:gd name="T97" fmla="*/ 126 h 160"/>
              <a:gd name="T98" fmla="*/ 62 w 118"/>
              <a:gd name="T99" fmla="*/ 126 h 160"/>
              <a:gd name="T100" fmla="*/ 62 w 118"/>
              <a:gd name="T101" fmla="*/ 131 h 160"/>
              <a:gd name="T102" fmla="*/ 56 w 118"/>
              <a:gd name="T103" fmla="*/ 131 h 160"/>
              <a:gd name="T104" fmla="*/ 56 w 118"/>
              <a:gd name="T105"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160">
                <a:moveTo>
                  <a:pt x="59" y="0"/>
                </a:moveTo>
                <a:cubicBezTo>
                  <a:pt x="26" y="0"/>
                  <a:pt x="0" y="26"/>
                  <a:pt x="0" y="59"/>
                </a:cubicBezTo>
                <a:cubicBezTo>
                  <a:pt x="0" y="71"/>
                  <a:pt x="4" y="83"/>
                  <a:pt x="12" y="95"/>
                </a:cubicBezTo>
                <a:cubicBezTo>
                  <a:pt x="59" y="160"/>
                  <a:pt x="59" y="160"/>
                  <a:pt x="59" y="160"/>
                </a:cubicBezTo>
                <a:cubicBezTo>
                  <a:pt x="106" y="95"/>
                  <a:pt x="106" y="95"/>
                  <a:pt x="106" y="95"/>
                </a:cubicBezTo>
                <a:cubicBezTo>
                  <a:pt x="113" y="83"/>
                  <a:pt x="118" y="71"/>
                  <a:pt x="118" y="59"/>
                </a:cubicBezTo>
                <a:cubicBezTo>
                  <a:pt x="118" y="26"/>
                  <a:pt x="91" y="0"/>
                  <a:pt x="59" y="0"/>
                </a:cubicBezTo>
                <a:close/>
                <a:moveTo>
                  <a:pt x="101" y="91"/>
                </a:moveTo>
                <a:cubicBezTo>
                  <a:pt x="59" y="150"/>
                  <a:pt x="59" y="150"/>
                  <a:pt x="59" y="150"/>
                </a:cubicBezTo>
                <a:cubicBezTo>
                  <a:pt x="17" y="91"/>
                  <a:pt x="17" y="91"/>
                  <a:pt x="17" y="91"/>
                </a:cubicBezTo>
                <a:cubicBezTo>
                  <a:pt x="9" y="81"/>
                  <a:pt x="6" y="70"/>
                  <a:pt x="6" y="59"/>
                </a:cubicBezTo>
                <a:cubicBezTo>
                  <a:pt x="6" y="30"/>
                  <a:pt x="30" y="6"/>
                  <a:pt x="59" y="6"/>
                </a:cubicBezTo>
                <a:cubicBezTo>
                  <a:pt x="88" y="6"/>
                  <a:pt x="112" y="30"/>
                  <a:pt x="112" y="59"/>
                </a:cubicBezTo>
                <a:cubicBezTo>
                  <a:pt x="112" y="70"/>
                  <a:pt x="108" y="81"/>
                  <a:pt x="101" y="91"/>
                </a:cubicBezTo>
                <a:close/>
                <a:moveTo>
                  <a:pt x="59" y="23"/>
                </a:moveTo>
                <a:cubicBezTo>
                  <a:pt x="59" y="29"/>
                  <a:pt x="59" y="29"/>
                  <a:pt x="59" y="29"/>
                </a:cubicBezTo>
                <a:cubicBezTo>
                  <a:pt x="75" y="29"/>
                  <a:pt x="88" y="42"/>
                  <a:pt x="88" y="59"/>
                </a:cubicBezTo>
                <a:cubicBezTo>
                  <a:pt x="88" y="75"/>
                  <a:pt x="75" y="88"/>
                  <a:pt x="59" y="88"/>
                </a:cubicBezTo>
                <a:cubicBezTo>
                  <a:pt x="42" y="88"/>
                  <a:pt x="29" y="75"/>
                  <a:pt x="29" y="59"/>
                </a:cubicBezTo>
                <a:cubicBezTo>
                  <a:pt x="23" y="59"/>
                  <a:pt x="23" y="59"/>
                  <a:pt x="23" y="59"/>
                </a:cubicBezTo>
                <a:cubicBezTo>
                  <a:pt x="23" y="78"/>
                  <a:pt x="39" y="94"/>
                  <a:pt x="59" y="94"/>
                </a:cubicBezTo>
                <a:cubicBezTo>
                  <a:pt x="78" y="94"/>
                  <a:pt x="94" y="78"/>
                  <a:pt x="94" y="59"/>
                </a:cubicBezTo>
                <a:cubicBezTo>
                  <a:pt x="94" y="39"/>
                  <a:pt x="78" y="23"/>
                  <a:pt x="59" y="23"/>
                </a:cubicBezTo>
                <a:close/>
                <a:moveTo>
                  <a:pt x="50" y="31"/>
                </a:moveTo>
                <a:cubicBezTo>
                  <a:pt x="48" y="25"/>
                  <a:pt x="48" y="25"/>
                  <a:pt x="48" y="25"/>
                </a:cubicBezTo>
                <a:cubicBezTo>
                  <a:pt x="37" y="29"/>
                  <a:pt x="29" y="37"/>
                  <a:pt x="25" y="48"/>
                </a:cubicBezTo>
                <a:cubicBezTo>
                  <a:pt x="31" y="50"/>
                  <a:pt x="31" y="50"/>
                  <a:pt x="31" y="50"/>
                </a:cubicBezTo>
                <a:cubicBezTo>
                  <a:pt x="34" y="41"/>
                  <a:pt x="41" y="34"/>
                  <a:pt x="50" y="31"/>
                </a:cubicBezTo>
                <a:close/>
                <a:moveTo>
                  <a:pt x="43" y="59"/>
                </a:moveTo>
                <a:cubicBezTo>
                  <a:pt x="43" y="67"/>
                  <a:pt x="50" y="74"/>
                  <a:pt x="59" y="74"/>
                </a:cubicBezTo>
                <a:cubicBezTo>
                  <a:pt x="67" y="74"/>
                  <a:pt x="74" y="67"/>
                  <a:pt x="74" y="59"/>
                </a:cubicBezTo>
                <a:cubicBezTo>
                  <a:pt x="74" y="50"/>
                  <a:pt x="67" y="43"/>
                  <a:pt x="59" y="43"/>
                </a:cubicBezTo>
                <a:cubicBezTo>
                  <a:pt x="50" y="43"/>
                  <a:pt x="43" y="50"/>
                  <a:pt x="43" y="59"/>
                </a:cubicBezTo>
                <a:close/>
                <a:moveTo>
                  <a:pt x="59" y="49"/>
                </a:moveTo>
                <a:cubicBezTo>
                  <a:pt x="64" y="49"/>
                  <a:pt x="69" y="53"/>
                  <a:pt x="69" y="59"/>
                </a:cubicBezTo>
                <a:cubicBezTo>
                  <a:pt x="69" y="64"/>
                  <a:pt x="64" y="69"/>
                  <a:pt x="59" y="69"/>
                </a:cubicBezTo>
                <a:cubicBezTo>
                  <a:pt x="53" y="69"/>
                  <a:pt x="49" y="64"/>
                  <a:pt x="49" y="59"/>
                </a:cubicBezTo>
                <a:cubicBezTo>
                  <a:pt x="49" y="53"/>
                  <a:pt x="53" y="49"/>
                  <a:pt x="59" y="49"/>
                </a:cubicBezTo>
                <a:close/>
                <a:moveTo>
                  <a:pt x="56" y="103"/>
                </a:moveTo>
                <a:cubicBezTo>
                  <a:pt x="62" y="103"/>
                  <a:pt x="62" y="103"/>
                  <a:pt x="62" y="103"/>
                </a:cubicBezTo>
                <a:cubicBezTo>
                  <a:pt x="62" y="108"/>
                  <a:pt x="62" y="108"/>
                  <a:pt x="62" y="108"/>
                </a:cubicBezTo>
                <a:cubicBezTo>
                  <a:pt x="56" y="108"/>
                  <a:pt x="56" y="108"/>
                  <a:pt x="56" y="108"/>
                </a:cubicBezTo>
                <a:lnTo>
                  <a:pt x="56" y="103"/>
                </a:lnTo>
                <a:close/>
                <a:moveTo>
                  <a:pt x="56" y="114"/>
                </a:moveTo>
                <a:cubicBezTo>
                  <a:pt x="62" y="114"/>
                  <a:pt x="62" y="114"/>
                  <a:pt x="62" y="114"/>
                </a:cubicBezTo>
                <a:cubicBezTo>
                  <a:pt x="62" y="120"/>
                  <a:pt x="62" y="120"/>
                  <a:pt x="62" y="120"/>
                </a:cubicBezTo>
                <a:cubicBezTo>
                  <a:pt x="56" y="120"/>
                  <a:pt x="56" y="120"/>
                  <a:pt x="56" y="120"/>
                </a:cubicBezTo>
                <a:lnTo>
                  <a:pt x="56" y="114"/>
                </a:lnTo>
                <a:close/>
                <a:moveTo>
                  <a:pt x="56" y="126"/>
                </a:moveTo>
                <a:cubicBezTo>
                  <a:pt x="62" y="126"/>
                  <a:pt x="62" y="126"/>
                  <a:pt x="62" y="126"/>
                </a:cubicBezTo>
                <a:cubicBezTo>
                  <a:pt x="62" y="131"/>
                  <a:pt x="62" y="131"/>
                  <a:pt x="62" y="131"/>
                </a:cubicBezTo>
                <a:cubicBezTo>
                  <a:pt x="56" y="131"/>
                  <a:pt x="56" y="131"/>
                  <a:pt x="56" y="131"/>
                </a:cubicBezTo>
                <a:lnTo>
                  <a:pt x="56" y="1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5">
            <a:extLst>
              <a:ext uri="{FF2B5EF4-FFF2-40B4-BE49-F238E27FC236}">
                <a16:creationId xmlns:a16="http://schemas.microsoft.com/office/drawing/2014/main" id="{559CCD74-B073-9D58-C127-6A38D663D613}"/>
              </a:ext>
            </a:extLst>
          </p:cNvPr>
          <p:cNvSpPr>
            <a:spLocks noEditPoints="1"/>
          </p:cNvSpPr>
          <p:nvPr/>
        </p:nvSpPr>
        <p:spPr bwMode="auto">
          <a:xfrm>
            <a:off x="5561083" y="4187272"/>
            <a:ext cx="544513" cy="477838"/>
          </a:xfrm>
          <a:custGeom>
            <a:avLst/>
            <a:gdLst>
              <a:gd name="T0" fmla="*/ 147 w 160"/>
              <a:gd name="T1" fmla="*/ 46 h 139"/>
              <a:gd name="T2" fmla="*/ 101 w 160"/>
              <a:gd name="T3" fmla="*/ 46 h 139"/>
              <a:gd name="T4" fmla="*/ 106 w 160"/>
              <a:gd name="T5" fmla="*/ 13 h 139"/>
              <a:gd name="T6" fmla="*/ 84 w 160"/>
              <a:gd name="T7" fmla="*/ 4 h 139"/>
              <a:gd name="T8" fmla="*/ 70 w 160"/>
              <a:gd name="T9" fmla="*/ 37 h 139"/>
              <a:gd name="T10" fmla="*/ 44 w 160"/>
              <a:gd name="T11" fmla="*/ 46 h 139"/>
              <a:gd name="T12" fmla="*/ 0 w 160"/>
              <a:gd name="T13" fmla="*/ 41 h 139"/>
              <a:gd name="T14" fmla="*/ 39 w 160"/>
              <a:gd name="T15" fmla="*/ 134 h 139"/>
              <a:gd name="T16" fmla="*/ 41 w 160"/>
              <a:gd name="T17" fmla="*/ 139 h 139"/>
              <a:gd name="T18" fmla="*/ 115 w 160"/>
              <a:gd name="T19" fmla="*/ 134 h 139"/>
              <a:gd name="T20" fmla="*/ 139 w 160"/>
              <a:gd name="T21" fmla="*/ 130 h 139"/>
              <a:gd name="T22" fmla="*/ 145 w 160"/>
              <a:gd name="T23" fmla="*/ 110 h 139"/>
              <a:gd name="T24" fmla="*/ 150 w 160"/>
              <a:gd name="T25" fmla="*/ 89 h 139"/>
              <a:gd name="T26" fmla="*/ 156 w 160"/>
              <a:gd name="T27" fmla="*/ 68 h 139"/>
              <a:gd name="T28" fmla="*/ 48 w 160"/>
              <a:gd name="T29" fmla="*/ 52 h 139"/>
              <a:gd name="T30" fmla="*/ 83 w 160"/>
              <a:gd name="T31" fmla="*/ 28 h 139"/>
              <a:gd name="T32" fmla="*/ 93 w 160"/>
              <a:gd name="T33" fmla="*/ 6 h 139"/>
              <a:gd name="T34" fmla="*/ 101 w 160"/>
              <a:gd name="T35" fmla="*/ 19 h 139"/>
              <a:gd name="T36" fmla="*/ 94 w 160"/>
              <a:gd name="T37" fmla="*/ 50 h 139"/>
              <a:gd name="T38" fmla="*/ 103 w 160"/>
              <a:gd name="T39" fmla="*/ 59 h 139"/>
              <a:gd name="T40" fmla="*/ 107 w 160"/>
              <a:gd name="T41" fmla="*/ 71 h 139"/>
              <a:gd name="T42" fmla="*/ 108 w 160"/>
              <a:gd name="T43" fmla="*/ 90 h 139"/>
              <a:gd name="T44" fmla="*/ 107 w 160"/>
              <a:gd name="T45" fmla="*/ 110 h 139"/>
              <a:gd name="T46" fmla="*/ 103 w 160"/>
              <a:gd name="T47" fmla="*/ 121 h 139"/>
              <a:gd name="T48" fmla="*/ 44 w 160"/>
              <a:gd name="T49" fmla="*/ 52 h 139"/>
              <a:gd name="T50" fmla="*/ 116 w 160"/>
              <a:gd name="T51" fmla="*/ 129 h 139"/>
              <a:gd name="T52" fmla="*/ 111 w 160"/>
              <a:gd name="T53" fmla="*/ 126 h 139"/>
              <a:gd name="T54" fmla="*/ 116 w 160"/>
              <a:gd name="T55" fmla="*/ 113 h 139"/>
              <a:gd name="T56" fmla="*/ 137 w 160"/>
              <a:gd name="T57" fmla="*/ 121 h 139"/>
              <a:gd name="T58" fmla="*/ 135 w 160"/>
              <a:gd name="T59" fmla="*/ 108 h 139"/>
              <a:gd name="T60" fmla="*/ 111 w 160"/>
              <a:gd name="T61" fmla="*/ 106 h 139"/>
              <a:gd name="T62" fmla="*/ 116 w 160"/>
              <a:gd name="T63" fmla="*/ 93 h 139"/>
              <a:gd name="T64" fmla="*/ 143 w 160"/>
              <a:gd name="T65" fmla="*/ 100 h 139"/>
              <a:gd name="T66" fmla="*/ 141 w 160"/>
              <a:gd name="T67" fmla="*/ 87 h 139"/>
              <a:gd name="T68" fmla="*/ 108 w 160"/>
              <a:gd name="T69" fmla="*/ 80 h 139"/>
              <a:gd name="T70" fmla="*/ 141 w 160"/>
              <a:gd name="T71" fmla="*/ 72 h 139"/>
              <a:gd name="T72" fmla="*/ 146 w 160"/>
              <a:gd name="T73" fmla="*/ 85 h 139"/>
              <a:gd name="T74" fmla="*/ 116 w 160"/>
              <a:gd name="T75" fmla="*/ 67 h 139"/>
              <a:gd name="T76" fmla="*/ 111 w 160"/>
              <a:gd name="T77" fmla="*/ 54 h 139"/>
              <a:gd name="T78" fmla="*/ 152 w 160"/>
              <a:gd name="T79" fmla="*/ 54 h 139"/>
              <a:gd name="T80" fmla="*/ 57 w 160"/>
              <a:gd name="T81" fmla="*/ 98 h 139"/>
              <a:gd name="T82" fmla="*/ 57 w 160"/>
              <a:gd name="T83" fmla="*/ 103 h 139"/>
              <a:gd name="T84" fmla="*/ 57 w 160"/>
              <a:gd name="T85" fmla="*/ 98 h 139"/>
              <a:gd name="T86" fmla="*/ 32 w 160"/>
              <a:gd name="T87" fmla="*/ 126 h 139"/>
              <a:gd name="T88" fmla="*/ 16 w 160"/>
              <a:gd name="T89" fmla="*/ 121 h 139"/>
              <a:gd name="T90" fmla="*/ 16 w 160"/>
              <a:gd name="T91" fmla="*/ 12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139">
                <a:moveTo>
                  <a:pt x="160" y="59"/>
                </a:moveTo>
                <a:cubicBezTo>
                  <a:pt x="160" y="56"/>
                  <a:pt x="159" y="53"/>
                  <a:pt x="156" y="50"/>
                </a:cubicBezTo>
                <a:cubicBezTo>
                  <a:pt x="154" y="48"/>
                  <a:pt x="150" y="46"/>
                  <a:pt x="147" y="46"/>
                </a:cubicBezTo>
                <a:cubicBezTo>
                  <a:pt x="116" y="46"/>
                  <a:pt x="116" y="46"/>
                  <a:pt x="116" y="46"/>
                </a:cubicBezTo>
                <a:cubicBezTo>
                  <a:pt x="116" y="46"/>
                  <a:pt x="116" y="46"/>
                  <a:pt x="116" y="46"/>
                </a:cubicBezTo>
                <a:cubicBezTo>
                  <a:pt x="101" y="46"/>
                  <a:pt x="101" y="46"/>
                  <a:pt x="101" y="46"/>
                </a:cubicBezTo>
                <a:cubicBezTo>
                  <a:pt x="102" y="43"/>
                  <a:pt x="104" y="39"/>
                  <a:pt x="104" y="35"/>
                </a:cubicBezTo>
                <a:cubicBezTo>
                  <a:pt x="106" y="30"/>
                  <a:pt x="106" y="25"/>
                  <a:pt x="106" y="19"/>
                </a:cubicBezTo>
                <a:cubicBezTo>
                  <a:pt x="106" y="13"/>
                  <a:pt x="106" y="13"/>
                  <a:pt x="106" y="13"/>
                </a:cubicBezTo>
                <a:cubicBezTo>
                  <a:pt x="106" y="10"/>
                  <a:pt x="105" y="6"/>
                  <a:pt x="103" y="4"/>
                </a:cubicBezTo>
                <a:cubicBezTo>
                  <a:pt x="100" y="1"/>
                  <a:pt x="97" y="0"/>
                  <a:pt x="93" y="0"/>
                </a:cubicBezTo>
                <a:cubicBezTo>
                  <a:pt x="90" y="0"/>
                  <a:pt x="87" y="1"/>
                  <a:pt x="84" y="4"/>
                </a:cubicBezTo>
                <a:cubicBezTo>
                  <a:pt x="82" y="6"/>
                  <a:pt x="80" y="10"/>
                  <a:pt x="80" y="13"/>
                </a:cubicBezTo>
                <a:cubicBezTo>
                  <a:pt x="80" y="17"/>
                  <a:pt x="79" y="21"/>
                  <a:pt x="77" y="26"/>
                </a:cubicBezTo>
                <a:cubicBezTo>
                  <a:pt x="76" y="30"/>
                  <a:pt x="73" y="34"/>
                  <a:pt x="70" y="37"/>
                </a:cubicBezTo>
                <a:cubicBezTo>
                  <a:pt x="67" y="40"/>
                  <a:pt x="64" y="42"/>
                  <a:pt x="60" y="44"/>
                </a:cubicBezTo>
                <a:cubicBezTo>
                  <a:pt x="56" y="45"/>
                  <a:pt x="52" y="46"/>
                  <a:pt x="48" y="46"/>
                </a:cubicBezTo>
                <a:cubicBezTo>
                  <a:pt x="44" y="46"/>
                  <a:pt x="44" y="46"/>
                  <a:pt x="44" y="46"/>
                </a:cubicBezTo>
                <a:cubicBezTo>
                  <a:pt x="44" y="44"/>
                  <a:pt x="44" y="44"/>
                  <a:pt x="44" y="44"/>
                </a:cubicBezTo>
                <a:cubicBezTo>
                  <a:pt x="44" y="42"/>
                  <a:pt x="43" y="41"/>
                  <a:pt x="41" y="41"/>
                </a:cubicBezTo>
                <a:cubicBezTo>
                  <a:pt x="0" y="41"/>
                  <a:pt x="0" y="41"/>
                  <a:pt x="0" y="41"/>
                </a:cubicBezTo>
                <a:cubicBezTo>
                  <a:pt x="0" y="47"/>
                  <a:pt x="0" y="47"/>
                  <a:pt x="0" y="47"/>
                </a:cubicBezTo>
                <a:cubicBezTo>
                  <a:pt x="39" y="47"/>
                  <a:pt x="39" y="47"/>
                  <a:pt x="39" y="47"/>
                </a:cubicBezTo>
                <a:cubicBezTo>
                  <a:pt x="39" y="134"/>
                  <a:pt x="39" y="134"/>
                  <a:pt x="39" y="134"/>
                </a:cubicBezTo>
                <a:cubicBezTo>
                  <a:pt x="0" y="134"/>
                  <a:pt x="0" y="134"/>
                  <a:pt x="0" y="134"/>
                </a:cubicBezTo>
                <a:cubicBezTo>
                  <a:pt x="0" y="139"/>
                  <a:pt x="0" y="139"/>
                  <a:pt x="0" y="139"/>
                </a:cubicBezTo>
                <a:cubicBezTo>
                  <a:pt x="41" y="139"/>
                  <a:pt x="41" y="139"/>
                  <a:pt x="41" y="139"/>
                </a:cubicBezTo>
                <a:cubicBezTo>
                  <a:pt x="43" y="139"/>
                  <a:pt x="44" y="138"/>
                  <a:pt x="44" y="136"/>
                </a:cubicBezTo>
                <a:cubicBezTo>
                  <a:pt x="44" y="134"/>
                  <a:pt x="44" y="134"/>
                  <a:pt x="44" y="134"/>
                </a:cubicBezTo>
                <a:cubicBezTo>
                  <a:pt x="115" y="134"/>
                  <a:pt x="115" y="134"/>
                  <a:pt x="115" y="134"/>
                </a:cubicBezTo>
                <a:cubicBezTo>
                  <a:pt x="115" y="134"/>
                  <a:pt x="116" y="134"/>
                  <a:pt x="116" y="134"/>
                </a:cubicBezTo>
                <a:cubicBezTo>
                  <a:pt x="130" y="134"/>
                  <a:pt x="130" y="134"/>
                  <a:pt x="130" y="134"/>
                </a:cubicBezTo>
                <a:cubicBezTo>
                  <a:pt x="133" y="134"/>
                  <a:pt x="136" y="133"/>
                  <a:pt x="139" y="130"/>
                </a:cubicBezTo>
                <a:cubicBezTo>
                  <a:pt x="141" y="128"/>
                  <a:pt x="143" y="124"/>
                  <a:pt x="143" y="121"/>
                </a:cubicBezTo>
                <a:cubicBezTo>
                  <a:pt x="143" y="118"/>
                  <a:pt x="142" y="115"/>
                  <a:pt x="140" y="113"/>
                </a:cubicBezTo>
                <a:cubicBezTo>
                  <a:pt x="142" y="112"/>
                  <a:pt x="143" y="111"/>
                  <a:pt x="145" y="110"/>
                </a:cubicBezTo>
                <a:cubicBezTo>
                  <a:pt x="147" y="107"/>
                  <a:pt x="148" y="104"/>
                  <a:pt x="148" y="100"/>
                </a:cubicBezTo>
                <a:cubicBezTo>
                  <a:pt x="148" y="97"/>
                  <a:pt x="147" y="94"/>
                  <a:pt x="146" y="92"/>
                </a:cubicBezTo>
                <a:cubicBezTo>
                  <a:pt x="147" y="92"/>
                  <a:pt x="149" y="90"/>
                  <a:pt x="150" y="89"/>
                </a:cubicBezTo>
                <a:cubicBezTo>
                  <a:pt x="153" y="87"/>
                  <a:pt x="154" y="83"/>
                  <a:pt x="154" y="80"/>
                </a:cubicBezTo>
                <a:cubicBezTo>
                  <a:pt x="154" y="77"/>
                  <a:pt x="153" y="74"/>
                  <a:pt x="151" y="72"/>
                </a:cubicBezTo>
                <a:cubicBezTo>
                  <a:pt x="153" y="71"/>
                  <a:pt x="155" y="70"/>
                  <a:pt x="156" y="68"/>
                </a:cubicBezTo>
                <a:cubicBezTo>
                  <a:pt x="159" y="66"/>
                  <a:pt x="160" y="63"/>
                  <a:pt x="160" y="59"/>
                </a:cubicBezTo>
                <a:close/>
                <a:moveTo>
                  <a:pt x="44" y="52"/>
                </a:moveTo>
                <a:cubicBezTo>
                  <a:pt x="48" y="52"/>
                  <a:pt x="48" y="52"/>
                  <a:pt x="48" y="52"/>
                </a:cubicBezTo>
                <a:cubicBezTo>
                  <a:pt x="53" y="52"/>
                  <a:pt x="58" y="51"/>
                  <a:pt x="62" y="49"/>
                </a:cubicBezTo>
                <a:cubicBezTo>
                  <a:pt x="66" y="47"/>
                  <a:pt x="70" y="45"/>
                  <a:pt x="74" y="41"/>
                </a:cubicBezTo>
                <a:cubicBezTo>
                  <a:pt x="77" y="38"/>
                  <a:pt x="80" y="33"/>
                  <a:pt x="83" y="28"/>
                </a:cubicBezTo>
                <a:cubicBezTo>
                  <a:pt x="85" y="23"/>
                  <a:pt x="86" y="18"/>
                  <a:pt x="86" y="13"/>
                </a:cubicBezTo>
                <a:cubicBezTo>
                  <a:pt x="86" y="11"/>
                  <a:pt x="87" y="9"/>
                  <a:pt x="88" y="8"/>
                </a:cubicBezTo>
                <a:cubicBezTo>
                  <a:pt x="89" y="6"/>
                  <a:pt x="91" y="6"/>
                  <a:pt x="93" y="6"/>
                </a:cubicBezTo>
                <a:cubicBezTo>
                  <a:pt x="95" y="6"/>
                  <a:pt x="97" y="6"/>
                  <a:pt x="99" y="8"/>
                </a:cubicBezTo>
                <a:cubicBezTo>
                  <a:pt x="100" y="9"/>
                  <a:pt x="101" y="11"/>
                  <a:pt x="101" y="13"/>
                </a:cubicBezTo>
                <a:cubicBezTo>
                  <a:pt x="101" y="19"/>
                  <a:pt x="101" y="19"/>
                  <a:pt x="101" y="19"/>
                </a:cubicBezTo>
                <a:cubicBezTo>
                  <a:pt x="101" y="24"/>
                  <a:pt x="100" y="29"/>
                  <a:pt x="99" y="34"/>
                </a:cubicBezTo>
                <a:cubicBezTo>
                  <a:pt x="98" y="39"/>
                  <a:pt x="96" y="43"/>
                  <a:pt x="94" y="48"/>
                </a:cubicBezTo>
                <a:cubicBezTo>
                  <a:pt x="93" y="49"/>
                  <a:pt x="93" y="50"/>
                  <a:pt x="94" y="50"/>
                </a:cubicBezTo>
                <a:cubicBezTo>
                  <a:pt x="94" y="51"/>
                  <a:pt x="95" y="52"/>
                  <a:pt x="96" y="52"/>
                </a:cubicBezTo>
                <a:cubicBezTo>
                  <a:pt x="105" y="52"/>
                  <a:pt x="105" y="52"/>
                  <a:pt x="105" y="52"/>
                </a:cubicBezTo>
                <a:cubicBezTo>
                  <a:pt x="104" y="54"/>
                  <a:pt x="103" y="57"/>
                  <a:pt x="103" y="59"/>
                </a:cubicBezTo>
                <a:cubicBezTo>
                  <a:pt x="103" y="63"/>
                  <a:pt x="104" y="66"/>
                  <a:pt x="107" y="68"/>
                </a:cubicBezTo>
                <a:cubicBezTo>
                  <a:pt x="107" y="69"/>
                  <a:pt x="107" y="69"/>
                  <a:pt x="108" y="70"/>
                </a:cubicBezTo>
                <a:cubicBezTo>
                  <a:pt x="107" y="70"/>
                  <a:pt x="107" y="70"/>
                  <a:pt x="107" y="71"/>
                </a:cubicBezTo>
                <a:cubicBezTo>
                  <a:pt x="104" y="73"/>
                  <a:pt x="103" y="76"/>
                  <a:pt x="103" y="80"/>
                </a:cubicBezTo>
                <a:cubicBezTo>
                  <a:pt x="103" y="83"/>
                  <a:pt x="104" y="87"/>
                  <a:pt x="107" y="89"/>
                </a:cubicBezTo>
                <a:cubicBezTo>
                  <a:pt x="107" y="89"/>
                  <a:pt x="107" y="90"/>
                  <a:pt x="108" y="90"/>
                </a:cubicBezTo>
                <a:cubicBezTo>
                  <a:pt x="107" y="90"/>
                  <a:pt x="107" y="91"/>
                  <a:pt x="107" y="91"/>
                </a:cubicBezTo>
                <a:cubicBezTo>
                  <a:pt x="104" y="94"/>
                  <a:pt x="103" y="97"/>
                  <a:pt x="103" y="100"/>
                </a:cubicBezTo>
                <a:cubicBezTo>
                  <a:pt x="103" y="104"/>
                  <a:pt x="104" y="107"/>
                  <a:pt x="107" y="110"/>
                </a:cubicBezTo>
                <a:cubicBezTo>
                  <a:pt x="107" y="110"/>
                  <a:pt x="107" y="110"/>
                  <a:pt x="108" y="111"/>
                </a:cubicBezTo>
                <a:cubicBezTo>
                  <a:pt x="107" y="111"/>
                  <a:pt x="107" y="111"/>
                  <a:pt x="107" y="112"/>
                </a:cubicBezTo>
                <a:cubicBezTo>
                  <a:pt x="104" y="114"/>
                  <a:pt x="103" y="118"/>
                  <a:pt x="103" y="121"/>
                </a:cubicBezTo>
                <a:cubicBezTo>
                  <a:pt x="103" y="124"/>
                  <a:pt x="104" y="126"/>
                  <a:pt x="105" y="129"/>
                </a:cubicBezTo>
                <a:cubicBezTo>
                  <a:pt x="44" y="129"/>
                  <a:pt x="44" y="129"/>
                  <a:pt x="44" y="129"/>
                </a:cubicBezTo>
                <a:lnTo>
                  <a:pt x="44" y="52"/>
                </a:lnTo>
                <a:close/>
                <a:moveTo>
                  <a:pt x="135" y="126"/>
                </a:moveTo>
                <a:cubicBezTo>
                  <a:pt x="134" y="128"/>
                  <a:pt x="132" y="129"/>
                  <a:pt x="130" y="129"/>
                </a:cubicBezTo>
                <a:cubicBezTo>
                  <a:pt x="116" y="129"/>
                  <a:pt x="116" y="129"/>
                  <a:pt x="116" y="129"/>
                </a:cubicBezTo>
                <a:cubicBezTo>
                  <a:pt x="116" y="129"/>
                  <a:pt x="116" y="129"/>
                  <a:pt x="116" y="129"/>
                </a:cubicBezTo>
                <a:cubicBezTo>
                  <a:pt x="115" y="129"/>
                  <a:pt x="115" y="129"/>
                  <a:pt x="115" y="129"/>
                </a:cubicBezTo>
                <a:cubicBezTo>
                  <a:pt x="114" y="128"/>
                  <a:pt x="112" y="128"/>
                  <a:pt x="111" y="126"/>
                </a:cubicBezTo>
                <a:cubicBezTo>
                  <a:pt x="109" y="125"/>
                  <a:pt x="108" y="123"/>
                  <a:pt x="108" y="121"/>
                </a:cubicBezTo>
                <a:cubicBezTo>
                  <a:pt x="108" y="119"/>
                  <a:pt x="109" y="117"/>
                  <a:pt x="111" y="116"/>
                </a:cubicBezTo>
                <a:cubicBezTo>
                  <a:pt x="112" y="114"/>
                  <a:pt x="114" y="113"/>
                  <a:pt x="116" y="113"/>
                </a:cubicBezTo>
                <a:cubicBezTo>
                  <a:pt x="130" y="113"/>
                  <a:pt x="130" y="113"/>
                  <a:pt x="130" y="113"/>
                </a:cubicBezTo>
                <a:cubicBezTo>
                  <a:pt x="132" y="113"/>
                  <a:pt x="134" y="114"/>
                  <a:pt x="135" y="116"/>
                </a:cubicBezTo>
                <a:cubicBezTo>
                  <a:pt x="136" y="117"/>
                  <a:pt x="137" y="119"/>
                  <a:pt x="137" y="121"/>
                </a:cubicBezTo>
                <a:cubicBezTo>
                  <a:pt x="137" y="123"/>
                  <a:pt x="136" y="125"/>
                  <a:pt x="135" y="126"/>
                </a:cubicBezTo>
                <a:close/>
                <a:moveTo>
                  <a:pt x="141" y="106"/>
                </a:moveTo>
                <a:cubicBezTo>
                  <a:pt x="139" y="107"/>
                  <a:pt x="137" y="108"/>
                  <a:pt x="135" y="108"/>
                </a:cubicBezTo>
                <a:cubicBezTo>
                  <a:pt x="130" y="108"/>
                  <a:pt x="130" y="108"/>
                  <a:pt x="130" y="108"/>
                </a:cubicBezTo>
                <a:cubicBezTo>
                  <a:pt x="116" y="108"/>
                  <a:pt x="116" y="108"/>
                  <a:pt x="116" y="108"/>
                </a:cubicBezTo>
                <a:cubicBezTo>
                  <a:pt x="114" y="108"/>
                  <a:pt x="112" y="107"/>
                  <a:pt x="111" y="106"/>
                </a:cubicBezTo>
                <a:cubicBezTo>
                  <a:pt x="109" y="104"/>
                  <a:pt x="108" y="102"/>
                  <a:pt x="108" y="100"/>
                </a:cubicBezTo>
                <a:cubicBezTo>
                  <a:pt x="108" y="98"/>
                  <a:pt x="109" y="97"/>
                  <a:pt x="111" y="95"/>
                </a:cubicBezTo>
                <a:cubicBezTo>
                  <a:pt x="112" y="94"/>
                  <a:pt x="114" y="93"/>
                  <a:pt x="116" y="93"/>
                </a:cubicBezTo>
                <a:cubicBezTo>
                  <a:pt x="135" y="93"/>
                  <a:pt x="135" y="93"/>
                  <a:pt x="135" y="93"/>
                </a:cubicBezTo>
                <a:cubicBezTo>
                  <a:pt x="137" y="93"/>
                  <a:pt x="139" y="94"/>
                  <a:pt x="141" y="95"/>
                </a:cubicBezTo>
                <a:cubicBezTo>
                  <a:pt x="142" y="97"/>
                  <a:pt x="143" y="98"/>
                  <a:pt x="143" y="100"/>
                </a:cubicBezTo>
                <a:cubicBezTo>
                  <a:pt x="143" y="102"/>
                  <a:pt x="142" y="104"/>
                  <a:pt x="141" y="106"/>
                </a:cubicBezTo>
                <a:close/>
                <a:moveTo>
                  <a:pt x="146" y="85"/>
                </a:moveTo>
                <a:cubicBezTo>
                  <a:pt x="145" y="87"/>
                  <a:pt x="143" y="87"/>
                  <a:pt x="141" y="87"/>
                </a:cubicBezTo>
                <a:cubicBezTo>
                  <a:pt x="116" y="87"/>
                  <a:pt x="116" y="87"/>
                  <a:pt x="116" y="87"/>
                </a:cubicBezTo>
                <a:cubicBezTo>
                  <a:pt x="114" y="87"/>
                  <a:pt x="112" y="87"/>
                  <a:pt x="111" y="85"/>
                </a:cubicBezTo>
                <a:cubicBezTo>
                  <a:pt x="109" y="84"/>
                  <a:pt x="108" y="82"/>
                  <a:pt x="108" y="80"/>
                </a:cubicBezTo>
                <a:cubicBezTo>
                  <a:pt x="108" y="78"/>
                  <a:pt x="109" y="76"/>
                  <a:pt x="111" y="75"/>
                </a:cubicBezTo>
                <a:cubicBezTo>
                  <a:pt x="112" y="73"/>
                  <a:pt x="114" y="72"/>
                  <a:pt x="116" y="72"/>
                </a:cubicBezTo>
                <a:cubicBezTo>
                  <a:pt x="141" y="72"/>
                  <a:pt x="141" y="72"/>
                  <a:pt x="141" y="72"/>
                </a:cubicBezTo>
                <a:cubicBezTo>
                  <a:pt x="143" y="72"/>
                  <a:pt x="145" y="73"/>
                  <a:pt x="146" y="75"/>
                </a:cubicBezTo>
                <a:cubicBezTo>
                  <a:pt x="148" y="76"/>
                  <a:pt x="149" y="78"/>
                  <a:pt x="149" y="80"/>
                </a:cubicBezTo>
                <a:cubicBezTo>
                  <a:pt x="149" y="82"/>
                  <a:pt x="148" y="84"/>
                  <a:pt x="146" y="85"/>
                </a:cubicBezTo>
                <a:close/>
                <a:moveTo>
                  <a:pt x="152" y="65"/>
                </a:moveTo>
                <a:cubicBezTo>
                  <a:pt x="151" y="66"/>
                  <a:pt x="149" y="67"/>
                  <a:pt x="147" y="67"/>
                </a:cubicBezTo>
                <a:cubicBezTo>
                  <a:pt x="116" y="67"/>
                  <a:pt x="116" y="67"/>
                  <a:pt x="116" y="67"/>
                </a:cubicBezTo>
                <a:cubicBezTo>
                  <a:pt x="114" y="67"/>
                  <a:pt x="112" y="66"/>
                  <a:pt x="111" y="65"/>
                </a:cubicBezTo>
                <a:cubicBezTo>
                  <a:pt x="109" y="63"/>
                  <a:pt x="108" y="61"/>
                  <a:pt x="108" y="59"/>
                </a:cubicBezTo>
                <a:cubicBezTo>
                  <a:pt x="108" y="57"/>
                  <a:pt x="109" y="55"/>
                  <a:pt x="111" y="54"/>
                </a:cubicBezTo>
                <a:cubicBezTo>
                  <a:pt x="112" y="53"/>
                  <a:pt x="114" y="52"/>
                  <a:pt x="116" y="52"/>
                </a:cubicBezTo>
                <a:cubicBezTo>
                  <a:pt x="147" y="52"/>
                  <a:pt x="147" y="52"/>
                  <a:pt x="147" y="52"/>
                </a:cubicBezTo>
                <a:cubicBezTo>
                  <a:pt x="149" y="52"/>
                  <a:pt x="151" y="53"/>
                  <a:pt x="152" y="54"/>
                </a:cubicBezTo>
                <a:cubicBezTo>
                  <a:pt x="154" y="55"/>
                  <a:pt x="154" y="57"/>
                  <a:pt x="154" y="59"/>
                </a:cubicBezTo>
                <a:cubicBezTo>
                  <a:pt x="154" y="61"/>
                  <a:pt x="154" y="63"/>
                  <a:pt x="152" y="65"/>
                </a:cubicBezTo>
                <a:close/>
                <a:moveTo>
                  <a:pt x="57" y="98"/>
                </a:moveTo>
                <a:cubicBezTo>
                  <a:pt x="51" y="98"/>
                  <a:pt x="51" y="98"/>
                  <a:pt x="51" y="98"/>
                </a:cubicBezTo>
                <a:cubicBezTo>
                  <a:pt x="51" y="103"/>
                  <a:pt x="51" y="103"/>
                  <a:pt x="51" y="103"/>
                </a:cubicBezTo>
                <a:cubicBezTo>
                  <a:pt x="57" y="103"/>
                  <a:pt x="57" y="103"/>
                  <a:pt x="57" y="103"/>
                </a:cubicBezTo>
                <a:cubicBezTo>
                  <a:pt x="75" y="103"/>
                  <a:pt x="90" y="88"/>
                  <a:pt x="90" y="70"/>
                </a:cubicBezTo>
                <a:cubicBezTo>
                  <a:pt x="85" y="70"/>
                  <a:pt x="85" y="70"/>
                  <a:pt x="85" y="70"/>
                </a:cubicBezTo>
                <a:cubicBezTo>
                  <a:pt x="85" y="85"/>
                  <a:pt x="72" y="98"/>
                  <a:pt x="57" y="98"/>
                </a:cubicBezTo>
                <a:close/>
                <a:moveTo>
                  <a:pt x="27" y="121"/>
                </a:moveTo>
                <a:cubicBezTo>
                  <a:pt x="32" y="121"/>
                  <a:pt x="32" y="121"/>
                  <a:pt x="32" y="121"/>
                </a:cubicBezTo>
                <a:cubicBezTo>
                  <a:pt x="32" y="126"/>
                  <a:pt x="32" y="126"/>
                  <a:pt x="32" y="126"/>
                </a:cubicBezTo>
                <a:cubicBezTo>
                  <a:pt x="27" y="126"/>
                  <a:pt x="27" y="126"/>
                  <a:pt x="27" y="126"/>
                </a:cubicBezTo>
                <a:lnTo>
                  <a:pt x="27" y="121"/>
                </a:lnTo>
                <a:close/>
                <a:moveTo>
                  <a:pt x="16" y="121"/>
                </a:moveTo>
                <a:cubicBezTo>
                  <a:pt x="21" y="121"/>
                  <a:pt x="21" y="121"/>
                  <a:pt x="21" y="121"/>
                </a:cubicBezTo>
                <a:cubicBezTo>
                  <a:pt x="21" y="126"/>
                  <a:pt x="21" y="126"/>
                  <a:pt x="21" y="126"/>
                </a:cubicBezTo>
                <a:cubicBezTo>
                  <a:pt x="16" y="126"/>
                  <a:pt x="16" y="126"/>
                  <a:pt x="16" y="126"/>
                </a:cubicBezTo>
                <a:lnTo>
                  <a:pt x="16" y="1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5" name="Picture Placeholder 34" descr="Graphical user interface, website&#10;&#10;Description automatically generated">
            <a:extLst>
              <a:ext uri="{FF2B5EF4-FFF2-40B4-BE49-F238E27FC236}">
                <a16:creationId xmlns:a16="http://schemas.microsoft.com/office/drawing/2014/main" id="{2B11D4F5-D486-ED4C-2D8B-0305934B8AB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A7722CB3-48DC-C485-D1C1-B30F66D6F5AC}"/>
              </a:ext>
            </a:extLst>
          </p:cNvPr>
          <p:cNvSpPr>
            <a:spLocks noGrp="1"/>
          </p:cNvSpPr>
          <p:nvPr>
            <p:ph type="title"/>
          </p:nvPr>
        </p:nvSpPr>
        <p:spPr/>
        <p:txBody>
          <a:bodyPr>
            <a:normAutofit/>
          </a:bodyPr>
          <a:lstStyle/>
          <a:p>
            <a:r>
              <a:rPr lang="en-GB" dirty="0"/>
              <a:t>NUESTRO REPOSITORIO</a:t>
            </a:r>
          </a:p>
        </p:txBody>
      </p:sp>
    </p:spTree>
    <p:extLst>
      <p:ext uri="{BB962C8B-B14F-4D97-AF65-F5344CB8AC3E}">
        <p14:creationId xmlns:p14="http://schemas.microsoft.com/office/powerpoint/2010/main" val="1245005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1B2763-76F6-C43F-7DEE-BD87394CDF08}"/>
              </a:ext>
            </a:extLst>
          </p:cNvPr>
          <p:cNvSpPr txBox="1"/>
          <p:nvPr/>
        </p:nvSpPr>
        <p:spPr>
          <a:xfrm>
            <a:off x="644893" y="2088806"/>
            <a:ext cx="4630864" cy="1734697"/>
          </a:xfrm>
          <a:prstGeom prst="rect">
            <a:avLst/>
          </a:prstGeom>
          <a:noFill/>
        </p:spPr>
        <p:txBody>
          <a:bodyPr wrap="square" lIns="0" tIns="36000" rIns="216000" bIns="36000" rtlCol="0">
            <a:spAutoFit/>
          </a:bodyPr>
          <a:lstStyle/>
          <a:p>
            <a:pPr algn="r"/>
            <a:r>
              <a:rPr lang="es-ES" dirty="0">
                <a:solidFill>
                  <a:srgbClr val="151B4E"/>
                </a:solidFill>
                <a:latin typeface="EC Square Sans Pro" panose="020B0506040000020004" pitchFamily="34" charset="0"/>
              </a:rPr>
              <a:t>Los </a:t>
            </a:r>
            <a:r>
              <a:rPr lang="es-ES" b="1" dirty="0" err="1">
                <a:solidFill>
                  <a:schemeClr val="accent1"/>
                </a:solidFill>
                <a:latin typeface="EC Square Sans Pro" panose="020B0506040000020004" pitchFamily="34" charset="0"/>
                <a:hlinkClick r:id="rId2">
                  <a:extLst>
                    <a:ext uri="{A12FA001-AC4F-418D-AE19-62706E023703}">
                      <ahyp:hlinkClr xmlns:ahyp="http://schemas.microsoft.com/office/drawing/2018/hyperlinkcolor" val="tx"/>
                    </a:ext>
                  </a:extLst>
                </a:hlinkClick>
              </a:rPr>
              <a:t>Solution</a:t>
            </a:r>
            <a:r>
              <a:rPr lang="es-ES" b="1" dirty="0">
                <a:solidFill>
                  <a:schemeClr val="accent1"/>
                </a:solidFill>
                <a:latin typeface="EC Square Sans Pro" panose="020B0506040000020004" pitchFamily="34" charset="0"/>
                <a:hlinkClick r:id="rId2">
                  <a:extLst>
                    <a:ext uri="{A12FA001-AC4F-418D-AE19-62706E023703}">
                      <ahyp:hlinkClr xmlns:ahyp="http://schemas.microsoft.com/office/drawing/2018/hyperlinkcolor" val="tx"/>
                    </a:ext>
                  </a:extLst>
                </a:hlinkClick>
              </a:rPr>
              <a:t> </a:t>
            </a:r>
            <a:r>
              <a:rPr lang="es-ES" b="1" dirty="0" err="1">
                <a:solidFill>
                  <a:schemeClr val="accent1"/>
                </a:solidFill>
                <a:latin typeface="EC Square Sans Pro" panose="020B0506040000020004" pitchFamily="34" charset="0"/>
                <a:hlinkClick r:id="rId2">
                  <a:extLst>
                    <a:ext uri="{A12FA001-AC4F-418D-AE19-62706E023703}">
                      <ahyp:hlinkClr xmlns:ahyp="http://schemas.microsoft.com/office/drawing/2018/hyperlinkcolor" val="tx"/>
                    </a:ext>
                  </a:extLst>
                </a:hlinkClick>
              </a:rPr>
              <a:t>booklets</a:t>
            </a:r>
            <a:r>
              <a:rPr lang="es-ES" b="1" dirty="0">
                <a:solidFill>
                  <a:srgbClr val="151B4E"/>
                </a:solidFill>
                <a:latin typeface="EC Square Sans Pro" panose="020B0506040000020004" pitchFamily="34" charset="0"/>
              </a:rPr>
              <a:t> </a:t>
            </a:r>
            <a:r>
              <a:rPr lang="es-ES" dirty="0">
                <a:solidFill>
                  <a:srgbClr val="151B4E"/>
                </a:solidFill>
                <a:latin typeface="EC Square Sans Pro" panose="020B0506040000020004" pitchFamily="34" charset="0"/>
              </a:rPr>
              <a:t>incluyen tanto contenidos técnico tales como redes de district heating/cooling, buses eléctricos, como contenidos no técnicos tales como citizen engagement o estrategias para implementar soluciones sostenibles y de smart cities</a:t>
            </a:r>
          </a:p>
        </p:txBody>
      </p:sp>
      <p:sp>
        <p:nvSpPr>
          <p:cNvPr id="11" name="TextBox 10">
            <a:extLst>
              <a:ext uri="{FF2B5EF4-FFF2-40B4-BE49-F238E27FC236}">
                <a16:creationId xmlns:a16="http://schemas.microsoft.com/office/drawing/2014/main" id="{2D4CE13F-3A3F-B3B1-D354-CC0806C4FFD4}"/>
              </a:ext>
            </a:extLst>
          </p:cNvPr>
          <p:cNvSpPr txBox="1"/>
          <p:nvPr/>
        </p:nvSpPr>
        <p:spPr>
          <a:xfrm>
            <a:off x="1132609" y="4062814"/>
            <a:ext cx="4143147" cy="2011695"/>
          </a:xfrm>
          <a:prstGeom prst="rect">
            <a:avLst/>
          </a:prstGeom>
          <a:noFill/>
        </p:spPr>
        <p:txBody>
          <a:bodyPr wrap="square" lIns="0" tIns="36000" rIns="216000" bIns="36000" rtlCol="0">
            <a:spAutoFit/>
          </a:bodyPr>
          <a:lstStyle/>
          <a:p>
            <a:pPr algn="r"/>
            <a:r>
              <a:rPr lang="es-ES" dirty="0">
                <a:solidFill>
                  <a:srgbClr val="151B4E"/>
                </a:solidFill>
                <a:latin typeface="EC Square Sans Pro" panose="020B0506040000020004" pitchFamily="34" charset="0"/>
              </a:rPr>
              <a:t>Los </a:t>
            </a:r>
            <a:r>
              <a:rPr lang="es-ES" b="1" dirty="0" err="1">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Policy</a:t>
            </a:r>
            <a:r>
              <a:rPr lang="es-ES" b="1" dirty="0">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 </a:t>
            </a:r>
            <a:r>
              <a:rPr lang="es-ES" b="1" dirty="0" err="1">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papers</a:t>
            </a:r>
            <a:r>
              <a:rPr lang="es-ES" b="1" dirty="0">
                <a:solidFill>
                  <a:schemeClr val="accent1"/>
                </a:solidFill>
                <a:latin typeface="EC Square Sans Pro" panose="020B0506040000020004" pitchFamily="34" charset="0"/>
              </a:rPr>
              <a:t> </a:t>
            </a:r>
            <a:r>
              <a:rPr lang="es-ES" dirty="0">
                <a:solidFill>
                  <a:srgbClr val="151B4E"/>
                </a:solidFill>
                <a:latin typeface="EC Square Sans Pro" panose="020B0506040000020004" pitchFamily="34" charset="0"/>
              </a:rPr>
              <a:t>se basan en análisis en profundidad de proyectos sobre neutralidad climática y smart cities, y literatura relevante al respecto. Uno de sus objetivos principales es identificar e investigar cuestiones legislativas y normativas.</a:t>
            </a:r>
          </a:p>
        </p:txBody>
      </p:sp>
      <p:sp>
        <p:nvSpPr>
          <p:cNvPr id="13" name="Oval 12">
            <a:extLst>
              <a:ext uri="{FF2B5EF4-FFF2-40B4-BE49-F238E27FC236}">
                <a16:creationId xmlns:a16="http://schemas.microsoft.com/office/drawing/2014/main" id="{994A7671-0D0C-F38A-EB42-3FFC3D8DE17E}"/>
              </a:ext>
            </a:extLst>
          </p:cNvPr>
          <p:cNvSpPr/>
          <p:nvPr/>
        </p:nvSpPr>
        <p:spPr>
          <a:xfrm>
            <a:off x="5313296" y="2134483"/>
            <a:ext cx="1018580" cy="1018580"/>
          </a:xfrm>
          <a:prstGeom prst="ellipse">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3C187D26-FCFB-013C-5FDD-A267F040B890}"/>
              </a:ext>
            </a:extLst>
          </p:cNvPr>
          <p:cNvSpPr/>
          <p:nvPr/>
        </p:nvSpPr>
        <p:spPr>
          <a:xfrm>
            <a:off x="5313296" y="3916901"/>
            <a:ext cx="1018580" cy="1018580"/>
          </a:xfrm>
          <a:prstGeom prst="ellipse">
            <a:avLst/>
          </a:prstGeom>
          <a:solidFill>
            <a:srgbClr val="00A3DB"/>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Placeholder 4">
            <a:extLst>
              <a:ext uri="{FF2B5EF4-FFF2-40B4-BE49-F238E27FC236}">
                <a16:creationId xmlns:a16="http://schemas.microsoft.com/office/drawing/2014/main" id="{332760A8-7E1C-DBBF-D00A-CFF28330B653}"/>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t="5231" b="5231"/>
          <a:stretch>
            <a:fillRect/>
          </a:stretch>
        </p:blipFill>
        <p:spPr/>
      </p:pic>
      <p:sp>
        <p:nvSpPr>
          <p:cNvPr id="6" name="Freeform 16">
            <a:extLst>
              <a:ext uri="{FF2B5EF4-FFF2-40B4-BE49-F238E27FC236}">
                <a16:creationId xmlns:a16="http://schemas.microsoft.com/office/drawing/2014/main" id="{6680CF11-A4A3-ED26-DA8F-7632A9D292E2}"/>
              </a:ext>
            </a:extLst>
          </p:cNvPr>
          <p:cNvSpPr>
            <a:spLocks noEditPoints="1"/>
          </p:cNvSpPr>
          <p:nvPr/>
        </p:nvSpPr>
        <p:spPr bwMode="auto">
          <a:xfrm>
            <a:off x="5614623" y="4151553"/>
            <a:ext cx="415925" cy="549275"/>
          </a:xfrm>
          <a:custGeom>
            <a:avLst/>
            <a:gdLst>
              <a:gd name="T0" fmla="*/ 3 w 122"/>
              <a:gd name="T1" fmla="*/ 0 h 160"/>
              <a:gd name="T2" fmla="*/ 0 w 122"/>
              <a:gd name="T3" fmla="*/ 157 h 160"/>
              <a:gd name="T4" fmla="*/ 119 w 122"/>
              <a:gd name="T5" fmla="*/ 160 h 160"/>
              <a:gd name="T6" fmla="*/ 122 w 122"/>
              <a:gd name="T7" fmla="*/ 3 h 160"/>
              <a:gd name="T8" fmla="*/ 115 w 122"/>
              <a:gd name="T9" fmla="*/ 153 h 160"/>
              <a:gd name="T10" fmla="*/ 7 w 122"/>
              <a:gd name="T11" fmla="*/ 7 h 160"/>
              <a:gd name="T12" fmla="*/ 115 w 122"/>
              <a:gd name="T13" fmla="*/ 153 h 160"/>
              <a:gd name="T14" fmla="*/ 47 w 122"/>
              <a:gd name="T15" fmla="*/ 15 h 160"/>
              <a:gd name="T16" fmla="*/ 47 w 122"/>
              <a:gd name="T17" fmla="*/ 22 h 160"/>
              <a:gd name="T18" fmla="*/ 79 w 122"/>
              <a:gd name="T19" fmla="*/ 19 h 160"/>
              <a:gd name="T20" fmla="*/ 103 w 122"/>
              <a:gd name="T21" fmla="*/ 38 h 160"/>
              <a:gd name="T22" fmla="*/ 16 w 122"/>
              <a:gd name="T23" fmla="*/ 41 h 160"/>
              <a:gd name="T24" fmla="*/ 103 w 122"/>
              <a:gd name="T25" fmla="*/ 45 h 160"/>
              <a:gd name="T26" fmla="*/ 103 w 122"/>
              <a:gd name="T27" fmla="*/ 38 h 160"/>
              <a:gd name="T28" fmla="*/ 19 w 122"/>
              <a:gd name="T29" fmla="*/ 56 h 160"/>
              <a:gd name="T30" fmla="*/ 19 w 122"/>
              <a:gd name="T31" fmla="*/ 63 h 160"/>
              <a:gd name="T32" fmla="*/ 106 w 122"/>
              <a:gd name="T33" fmla="*/ 59 h 160"/>
              <a:gd name="T34" fmla="*/ 103 w 122"/>
              <a:gd name="T35" fmla="*/ 74 h 160"/>
              <a:gd name="T36" fmla="*/ 16 w 122"/>
              <a:gd name="T37" fmla="*/ 77 h 160"/>
              <a:gd name="T38" fmla="*/ 103 w 122"/>
              <a:gd name="T39" fmla="*/ 81 h 160"/>
              <a:gd name="T40" fmla="*/ 103 w 122"/>
              <a:gd name="T41" fmla="*/ 74 h 160"/>
              <a:gd name="T42" fmla="*/ 19 w 122"/>
              <a:gd name="T43" fmla="*/ 92 h 160"/>
              <a:gd name="T44" fmla="*/ 19 w 122"/>
              <a:gd name="T45" fmla="*/ 99 h 160"/>
              <a:gd name="T46" fmla="*/ 40 w 122"/>
              <a:gd name="T47" fmla="*/ 96 h 160"/>
              <a:gd name="T48" fmla="*/ 37 w 122"/>
              <a:gd name="T49" fmla="*/ 107 h 160"/>
              <a:gd name="T50" fmla="*/ 16 w 122"/>
              <a:gd name="T51" fmla="*/ 110 h 160"/>
              <a:gd name="T52" fmla="*/ 37 w 122"/>
              <a:gd name="T53" fmla="*/ 114 h 160"/>
              <a:gd name="T54" fmla="*/ 37 w 122"/>
              <a:gd name="T55" fmla="*/ 107 h 160"/>
              <a:gd name="T56" fmla="*/ 92 w 122"/>
              <a:gd name="T57" fmla="*/ 112 h 160"/>
              <a:gd name="T58" fmla="*/ 75 w 122"/>
              <a:gd name="T59" fmla="*/ 90 h 160"/>
              <a:gd name="T60" fmla="*/ 57 w 122"/>
              <a:gd name="T61" fmla="*/ 112 h 160"/>
              <a:gd name="T62" fmla="*/ 44 w 122"/>
              <a:gd name="T63" fmla="*/ 135 h 160"/>
              <a:gd name="T64" fmla="*/ 47 w 122"/>
              <a:gd name="T65" fmla="*/ 137 h 160"/>
              <a:gd name="T66" fmla="*/ 57 w 122"/>
              <a:gd name="T67" fmla="*/ 144 h 160"/>
              <a:gd name="T68" fmla="*/ 61 w 122"/>
              <a:gd name="T69" fmla="*/ 147 h 160"/>
              <a:gd name="T70" fmla="*/ 75 w 122"/>
              <a:gd name="T71" fmla="*/ 129 h 160"/>
              <a:gd name="T72" fmla="*/ 89 w 122"/>
              <a:gd name="T73" fmla="*/ 147 h 160"/>
              <a:gd name="T74" fmla="*/ 92 w 122"/>
              <a:gd name="T75" fmla="*/ 144 h 160"/>
              <a:gd name="T76" fmla="*/ 103 w 122"/>
              <a:gd name="T77" fmla="*/ 137 h 160"/>
              <a:gd name="T78" fmla="*/ 106 w 122"/>
              <a:gd name="T79" fmla="*/ 135 h 160"/>
              <a:gd name="T80" fmla="*/ 62 w 122"/>
              <a:gd name="T81" fmla="*/ 136 h 160"/>
              <a:gd name="T82" fmla="*/ 60 w 122"/>
              <a:gd name="T83" fmla="*/ 132 h 160"/>
              <a:gd name="T84" fmla="*/ 53 w 122"/>
              <a:gd name="T85" fmla="*/ 130 h 160"/>
              <a:gd name="T86" fmla="*/ 69 w 122"/>
              <a:gd name="T87" fmla="*/ 125 h 160"/>
              <a:gd name="T88" fmla="*/ 75 w 122"/>
              <a:gd name="T89" fmla="*/ 119 h 160"/>
              <a:gd name="T90" fmla="*/ 75 w 122"/>
              <a:gd name="T91" fmla="*/ 97 h 160"/>
              <a:gd name="T92" fmla="*/ 75 w 122"/>
              <a:gd name="T93" fmla="*/ 119 h 160"/>
              <a:gd name="T94" fmla="*/ 89 w 122"/>
              <a:gd name="T95" fmla="*/ 132 h 160"/>
              <a:gd name="T96" fmla="*/ 88 w 122"/>
              <a:gd name="T97" fmla="*/ 136 h 160"/>
              <a:gd name="T98" fmla="*/ 89 w 122"/>
              <a:gd name="T99" fmla="*/ 119 h 160"/>
              <a:gd name="T100" fmla="*/ 92 w 122"/>
              <a:gd name="T101" fmla="*/ 1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2" h="160">
                <a:moveTo>
                  <a:pt x="119" y="0"/>
                </a:moveTo>
                <a:cubicBezTo>
                  <a:pt x="3" y="0"/>
                  <a:pt x="3" y="0"/>
                  <a:pt x="3" y="0"/>
                </a:cubicBezTo>
                <a:cubicBezTo>
                  <a:pt x="2" y="0"/>
                  <a:pt x="0" y="2"/>
                  <a:pt x="0" y="3"/>
                </a:cubicBezTo>
                <a:cubicBezTo>
                  <a:pt x="0" y="157"/>
                  <a:pt x="0" y="157"/>
                  <a:pt x="0" y="157"/>
                </a:cubicBezTo>
                <a:cubicBezTo>
                  <a:pt x="0" y="158"/>
                  <a:pt x="2" y="160"/>
                  <a:pt x="3" y="160"/>
                </a:cubicBezTo>
                <a:cubicBezTo>
                  <a:pt x="119" y="160"/>
                  <a:pt x="119" y="160"/>
                  <a:pt x="119" y="160"/>
                </a:cubicBezTo>
                <a:cubicBezTo>
                  <a:pt x="121" y="160"/>
                  <a:pt x="122" y="158"/>
                  <a:pt x="122" y="157"/>
                </a:cubicBezTo>
                <a:cubicBezTo>
                  <a:pt x="122" y="3"/>
                  <a:pt x="122" y="3"/>
                  <a:pt x="122" y="3"/>
                </a:cubicBezTo>
                <a:cubicBezTo>
                  <a:pt x="122" y="2"/>
                  <a:pt x="121" y="0"/>
                  <a:pt x="119" y="0"/>
                </a:cubicBezTo>
                <a:close/>
                <a:moveTo>
                  <a:pt x="115" y="153"/>
                </a:moveTo>
                <a:cubicBezTo>
                  <a:pt x="7" y="153"/>
                  <a:pt x="7" y="153"/>
                  <a:pt x="7" y="153"/>
                </a:cubicBezTo>
                <a:cubicBezTo>
                  <a:pt x="7" y="7"/>
                  <a:pt x="7" y="7"/>
                  <a:pt x="7" y="7"/>
                </a:cubicBezTo>
                <a:cubicBezTo>
                  <a:pt x="115" y="7"/>
                  <a:pt x="115" y="7"/>
                  <a:pt x="115" y="7"/>
                </a:cubicBezTo>
                <a:lnTo>
                  <a:pt x="115" y="153"/>
                </a:lnTo>
                <a:close/>
                <a:moveTo>
                  <a:pt x="75" y="15"/>
                </a:moveTo>
                <a:cubicBezTo>
                  <a:pt x="47" y="15"/>
                  <a:pt x="47" y="15"/>
                  <a:pt x="47" y="15"/>
                </a:cubicBezTo>
                <a:cubicBezTo>
                  <a:pt x="45" y="15"/>
                  <a:pt x="43" y="17"/>
                  <a:pt x="43" y="19"/>
                </a:cubicBezTo>
                <a:cubicBezTo>
                  <a:pt x="43" y="21"/>
                  <a:pt x="45" y="22"/>
                  <a:pt x="47" y="22"/>
                </a:cubicBezTo>
                <a:cubicBezTo>
                  <a:pt x="75" y="22"/>
                  <a:pt x="75" y="22"/>
                  <a:pt x="75" y="22"/>
                </a:cubicBezTo>
                <a:cubicBezTo>
                  <a:pt x="77" y="22"/>
                  <a:pt x="79" y="21"/>
                  <a:pt x="79" y="19"/>
                </a:cubicBezTo>
                <a:cubicBezTo>
                  <a:pt x="79" y="17"/>
                  <a:pt x="77" y="15"/>
                  <a:pt x="75" y="15"/>
                </a:cubicBezTo>
                <a:close/>
                <a:moveTo>
                  <a:pt x="103" y="38"/>
                </a:moveTo>
                <a:cubicBezTo>
                  <a:pt x="19" y="38"/>
                  <a:pt x="19" y="38"/>
                  <a:pt x="19" y="38"/>
                </a:cubicBezTo>
                <a:cubicBezTo>
                  <a:pt x="17" y="38"/>
                  <a:pt x="16" y="39"/>
                  <a:pt x="16" y="41"/>
                </a:cubicBezTo>
                <a:cubicBezTo>
                  <a:pt x="16" y="43"/>
                  <a:pt x="17" y="45"/>
                  <a:pt x="19" y="45"/>
                </a:cubicBezTo>
                <a:cubicBezTo>
                  <a:pt x="103" y="45"/>
                  <a:pt x="103" y="45"/>
                  <a:pt x="103" y="45"/>
                </a:cubicBezTo>
                <a:cubicBezTo>
                  <a:pt x="105" y="45"/>
                  <a:pt x="106" y="43"/>
                  <a:pt x="106" y="41"/>
                </a:cubicBezTo>
                <a:cubicBezTo>
                  <a:pt x="106" y="39"/>
                  <a:pt x="105" y="38"/>
                  <a:pt x="103" y="38"/>
                </a:cubicBezTo>
                <a:close/>
                <a:moveTo>
                  <a:pt x="103" y="56"/>
                </a:moveTo>
                <a:cubicBezTo>
                  <a:pt x="19" y="56"/>
                  <a:pt x="19" y="56"/>
                  <a:pt x="19" y="56"/>
                </a:cubicBezTo>
                <a:cubicBezTo>
                  <a:pt x="17" y="56"/>
                  <a:pt x="16" y="57"/>
                  <a:pt x="16" y="59"/>
                </a:cubicBezTo>
                <a:cubicBezTo>
                  <a:pt x="16" y="61"/>
                  <a:pt x="17" y="63"/>
                  <a:pt x="19" y="63"/>
                </a:cubicBezTo>
                <a:cubicBezTo>
                  <a:pt x="103" y="63"/>
                  <a:pt x="103" y="63"/>
                  <a:pt x="103" y="63"/>
                </a:cubicBezTo>
                <a:cubicBezTo>
                  <a:pt x="105" y="63"/>
                  <a:pt x="106" y="61"/>
                  <a:pt x="106" y="59"/>
                </a:cubicBezTo>
                <a:cubicBezTo>
                  <a:pt x="106" y="57"/>
                  <a:pt x="105" y="56"/>
                  <a:pt x="103" y="56"/>
                </a:cubicBezTo>
                <a:close/>
                <a:moveTo>
                  <a:pt x="103" y="74"/>
                </a:moveTo>
                <a:cubicBezTo>
                  <a:pt x="19" y="74"/>
                  <a:pt x="19" y="74"/>
                  <a:pt x="19" y="74"/>
                </a:cubicBezTo>
                <a:cubicBezTo>
                  <a:pt x="17" y="74"/>
                  <a:pt x="16" y="75"/>
                  <a:pt x="16" y="77"/>
                </a:cubicBezTo>
                <a:cubicBezTo>
                  <a:pt x="16" y="79"/>
                  <a:pt x="17" y="81"/>
                  <a:pt x="19" y="81"/>
                </a:cubicBezTo>
                <a:cubicBezTo>
                  <a:pt x="103" y="81"/>
                  <a:pt x="103" y="81"/>
                  <a:pt x="103" y="81"/>
                </a:cubicBezTo>
                <a:cubicBezTo>
                  <a:pt x="105" y="81"/>
                  <a:pt x="106" y="79"/>
                  <a:pt x="106" y="77"/>
                </a:cubicBezTo>
                <a:cubicBezTo>
                  <a:pt x="106" y="75"/>
                  <a:pt x="105" y="74"/>
                  <a:pt x="103" y="74"/>
                </a:cubicBezTo>
                <a:close/>
                <a:moveTo>
                  <a:pt x="37" y="92"/>
                </a:moveTo>
                <a:cubicBezTo>
                  <a:pt x="19" y="92"/>
                  <a:pt x="19" y="92"/>
                  <a:pt x="19" y="92"/>
                </a:cubicBezTo>
                <a:cubicBezTo>
                  <a:pt x="17" y="92"/>
                  <a:pt x="16" y="94"/>
                  <a:pt x="16" y="96"/>
                </a:cubicBezTo>
                <a:cubicBezTo>
                  <a:pt x="16" y="98"/>
                  <a:pt x="17" y="99"/>
                  <a:pt x="19" y="99"/>
                </a:cubicBezTo>
                <a:cubicBezTo>
                  <a:pt x="37" y="99"/>
                  <a:pt x="37" y="99"/>
                  <a:pt x="37" y="99"/>
                </a:cubicBezTo>
                <a:cubicBezTo>
                  <a:pt x="38" y="99"/>
                  <a:pt x="40" y="98"/>
                  <a:pt x="40" y="96"/>
                </a:cubicBezTo>
                <a:cubicBezTo>
                  <a:pt x="40" y="94"/>
                  <a:pt x="38" y="92"/>
                  <a:pt x="37" y="92"/>
                </a:cubicBezTo>
                <a:close/>
                <a:moveTo>
                  <a:pt x="37" y="107"/>
                </a:moveTo>
                <a:cubicBezTo>
                  <a:pt x="19" y="107"/>
                  <a:pt x="19" y="107"/>
                  <a:pt x="19" y="107"/>
                </a:cubicBezTo>
                <a:cubicBezTo>
                  <a:pt x="17" y="107"/>
                  <a:pt x="16" y="108"/>
                  <a:pt x="16" y="110"/>
                </a:cubicBezTo>
                <a:cubicBezTo>
                  <a:pt x="16" y="112"/>
                  <a:pt x="17" y="114"/>
                  <a:pt x="19" y="114"/>
                </a:cubicBezTo>
                <a:cubicBezTo>
                  <a:pt x="37" y="114"/>
                  <a:pt x="37" y="114"/>
                  <a:pt x="37" y="114"/>
                </a:cubicBezTo>
                <a:cubicBezTo>
                  <a:pt x="38" y="114"/>
                  <a:pt x="40" y="112"/>
                  <a:pt x="40" y="110"/>
                </a:cubicBezTo>
                <a:cubicBezTo>
                  <a:pt x="40" y="108"/>
                  <a:pt x="38" y="107"/>
                  <a:pt x="37" y="107"/>
                </a:cubicBezTo>
                <a:close/>
                <a:moveTo>
                  <a:pt x="106" y="132"/>
                </a:moveTo>
                <a:cubicBezTo>
                  <a:pt x="92" y="112"/>
                  <a:pt x="92" y="112"/>
                  <a:pt x="92" y="112"/>
                </a:cubicBezTo>
                <a:cubicBezTo>
                  <a:pt x="93" y="111"/>
                  <a:pt x="93" y="109"/>
                  <a:pt x="93" y="108"/>
                </a:cubicBezTo>
                <a:cubicBezTo>
                  <a:pt x="93" y="98"/>
                  <a:pt x="85" y="90"/>
                  <a:pt x="75" y="90"/>
                </a:cubicBezTo>
                <a:cubicBezTo>
                  <a:pt x="65" y="90"/>
                  <a:pt x="57" y="98"/>
                  <a:pt x="57" y="108"/>
                </a:cubicBezTo>
                <a:cubicBezTo>
                  <a:pt x="57" y="109"/>
                  <a:pt x="57" y="111"/>
                  <a:pt x="57" y="112"/>
                </a:cubicBezTo>
                <a:cubicBezTo>
                  <a:pt x="44" y="132"/>
                  <a:pt x="44" y="132"/>
                  <a:pt x="44" y="132"/>
                </a:cubicBezTo>
                <a:cubicBezTo>
                  <a:pt x="43" y="133"/>
                  <a:pt x="43" y="134"/>
                  <a:pt x="44" y="135"/>
                </a:cubicBezTo>
                <a:cubicBezTo>
                  <a:pt x="44" y="136"/>
                  <a:pt x="45" y="137"/>
                  <a:pt x="47" y="137"/>
                </a:cubicBezTo>
                <a:cubicBezTo>
                  <a:pt x="47" y="137"/>
                  <a:pt x="47" y="137"/>
                  <a:pt x="47" y="137"/>
                </a:cubicBezTo>
                <a:cubicBezTo>
                  <a:pt x="55" y="137"/>
                  <a:pt x="55" y="137"/>
                  <a:pt x="55" y="137"/>
                </a:cubicBezTo>
                <a:cubicBezTo>
                  <a:pt x="57" y="144"/>
                  <a:pt x="57" y="144"/>
                  <a:pt x="57" y="144"/>
                </a:cubicBezTo>
                <a:cubicBezTo>
                  <a:pt x="58" y="145"/>
                  <a:pt x="59" y="146"/>
                  <a:pt x="60" y="147"/>
                </a:cubicBezTo>
                <a:cubicBezTo>
                  <a:pt x="60" y="147"/>
                  <a:pt x="61" y="147"/>
                  <a:pt x="61" y="147"/>
                </a:cubicBezTo>
                <a:cubicBezTo>
                  <a:pt x="62" y="147"/>
                  <a:pt x="63" y="146"/>
                  <a:pt x="63" y="145"/>
                </a:cubicBezTo>
                <a:cubicBezTo>
                  <a:pt x="75" y="129"/>
                  <a:pt x="75" y="129"/>
                  <a:pt x="75" y="129"/>
                </a:cubicBezTo>
                <a:cubicBezTo>
                  <a:pt x="86" y="145"/>
                  <a:pt x="86" y="145"/>
                  <a:pt x="86" y="145"/>
                </a:cubicBezTo>
                <a:cubicBezTo>
                  <a:pt x="87" y="146"/>
                  <a:pt x="88" y="147"/>
                  <a:pt x="89" y="147"/>
                </a:cubicBezTo>
                <a:cubicBezTo>
                  <a:pt x="89" y="147"/>
                  <a:pt x="89" y="147"/>
                  <a:pt x="89" y="147"/>
                </a:cubicBezTo>
                <a:cubicBezTo>
                  <a:pt x="90" y="146"/>
                  <a:pt x="92" y="145"/>
                  <a:pt x="92" y="144"/>
                </a:cubicBezTo>
                <a:cubicBezTo>
                  <a:pt x="95" y="137"/>
                  <a:pt x="95" y="137"/>
                  <a:pt x="95" y="137"/>
                </a:cubicBezTo>
                <a:cubicBezTo>
                  <a:pt x="103" y="137"/>
                  <a:pt x="103" y="137"/>
                  <a:pt x="103" y="137"/>
                </a:cubicBezTo>
                <a:cubicBezTo>
                  <a:pt x="103" y="137"/>
                  <a:pt x="103" y="137"/>
                  <a:pt x="103" y="137"/>
                </a:cubicBezTo>
                <a:cubicBezTo>
                  <a:pt x="104" y="137"/>
                  <a:pt x="105" y="136"/>
                  <a:pt x="106" y="135"/>
                </a:cubicBezTo>
                <a:cubicBezTo>
                  <a:pt x="106" y="134"/>
                  <a:pt x="106" y="133"/>
                  <a:pt x="106" y="132"/>
                </a:cubicBezTo>
                <a:close/>
                <a:moveTo>
                  <a:pt x="62" y="136"/>
                </a:moveTo>
                <a:cubicBezTo>
                  <a:pt x="60" y="132"/>
                  <a:pt x="60" y="132"/>
                  <a:pt x="60" y="132"/>
                </a:cubicBezTo>
                <a:cubicBezTo>
                  <a:pt x="60" y="132"/>
                  <a:pt x="60" y="132"/>
                  <a:pt x="60" y="132"/>
                </a:cubicBezTo>
                <a:cubicBezTo>
                  <a:pt x="60" y="131"/>
                  <a:pt x="59" y="130"/>
                  <a:pt x="57" y="130"/>
                </a:cubicBezTo>
                <a:cubicBezTo>
                  <a:pt x="53" y="130"/>
                  <a:pt x="53" y="130"/>
                  <a:pt x="53" y="130"/>
                </a:cubicBezTo>
                <a:cubicBezTo>
                  <a:pt x="61" y="119"/>
                  <a:pt x="61" y="119"/>
                  <a:pt x="61" y="119"/>
                </a:cubicBezTo>
                <a:cubicBezTo>
                  <a:pt x="63" y="122"/>
                  <a:pt x="66" y="124"/>
                  <a:pt x="69" y="125"/>
                </a:cubicBezTo>
                <a:lnTo>
                  <a:pt x="62" y="136"/>
                </a:lnTo>
                <a:close/>
                <a:moveTo>
                  <a:pt x="75" y="119"/>
                </a:moveTo>
                <a:cubicBezTo>
                  <a:pt x="68" y="119"/>
                  <a:pt x="63" y="114"/>
                  <a:pt x="63" y="108"/>
                </a:cubicBezTo>
                <a:cubicBezTo>
                  <a:pt x="63" y="102"/>
                  <a:pt x="68" y="97"/>
                  <a:pt x="75" y="97"/>
                </a:cubicBezTo>
                <a:cubicBezTo>
                  <a:pt x="81" y="97"/>
                  <a:pt x="86" y="102"/>
                  <a:pt x="86" y="108"/>
                </a:cubicBezTo>
                <a:cubicBezTo>
                  <a:pt x="86" y="114"/>
                  <a:pt x="81" y="119"/>
                  <a:pt x="75" y="119"/>
                </a:cubicBezTo>
                <a:close/>
                <a:moveTo>
                  <a:pt x="92" y="130"/>
                </a:moveTo>
                <a:cubicBezTo>
                  <a:pt x="91" y="130"/>
                  <a:pt x="89" y="131"/>
                  <a:pt x="89" y="132"/>
                </a:cubicBezTo>
                <a:cubicBezTo>
                  <a:pt x="89" y="132"/>
                  <a:pt x="89" y="132"/>
                  <a:pt x="89" y="132"/>
                </a:cubicBezTo>
                <a:cubicBezTo>
                  <a:pt x="88" y="136"/>
                  <a:pt x="88" y="136"/>
                  <a:pt x="88" y="136"/>
                </a:cubicBezTo>
                <a:cubicBezTo>
                  <a:pt x="80" y="125"/>
                  <a:pt x="80" y="125"/>
                  <a:pt x="80" y="125"/>
                </a:cubicBezTo>
                <a:cubicBezTo>
                  <a:pt x="84" y="124"/>
                  <a:pt x="87" y="122"/>
                  <a:pt x="89" y="119"/>
                </a:cubicBezTo>
                <a:cubicBezTo>
                  <a:pt x="96" y="130"/>
                  <a:pt x="96" y="130"/>
                  <a:pt x="96" y="130"/>
                </a:cubicBezTo>
                <a:lnTo>
                  <a:pt x="92" y="1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56">
            <a:extLst>
              <a:ext uri="{FF2B5EF4-FFF2-40B4-BE49-F238E27FC236}">
                <a16:creationId xmlns:a16="http://schemas.microsoft.com/office/drawing/2014/main" id="{A5161713-B76D-048C-059C-B1A72122DA56}"/>
              </a:ext>
            </a:extLst>
          </p:cNvPr>
          <p:cNvSpPr>
            <a:spLocks noEditPoints="1"/>
          </p:cNvSpPr>
          <p:nvPr/>
        </p:nvSpPr>
        <p:spPr bwMode="auto">
          <a:xfrm>
            <a:off x="5590810" y="2369135"/>
            <a:ext cx="439738" cy="549275"/>
          </a:xfrm>
          <a:custGeom>
            <a:avLst/>
            <a:gdLst>
              <a:gd name="T0" fmla="*/ 52 w 277"/>
              <a:gd name="T1" fmla="*/ 0 h 346"/>
              <a:gd name="T2" fmla="*/ 13 w 277"/>
              <a:gd name="T3" fmla="*/ 30 h 346"/>
              <a:gd name="T4" fmla="*/ 0 w 277"/>
              <a:gd name="T5" fmla="*/ 43 h 346"/>
              <a:gd name="T6" fmla="*/ 13 w 277"/>
              <a:gd name="T7" fmla="*/ 61 h 346"/>
              <a:gd name="T8" fmla="*/ 0 w 277"/>
              <a:gd name="T9" fmla="*/ 74 h 346"/>
              <a:gd name="T10" fmla="*/ 13 w 277"/>
              <a:gd name="T11" fmla="*/ 91 h 346"/>
              <a:gd name="T12" fmla="*/ 0 w 277"/>
              <a:gd name="T13" fmla="*/ 104 h 346"/>
              <a:gd name="T14" fmla="*/ 13 w 277"/>
              <a:gd name="T15" fmla="*/ 121 h 346"/>
              <a:gd name="T16" fmla="*/ 0 w 277"/>
              <a:gd name="T17" fmla="*/ 134 h 346"/>
              <a:gd name="T18" fmla="*/ 13 w 277"/>
              <a:gd name="T19" fmla="*/ 151 h 346"/>
              <a:gd name="T20" fmla="*/ 0 w 277"/>
              <a:gd name="T21" fmla="*/ 164 h 346"/>
              <a:gd name="T22" fmla="*/ 13 w 277"/>
              <a:gd name="T23" fmla="*/ 182 h 346"/>
              <a:gd name="T24" fmla="*/ 0 w 277"/>
              <a:gd name="T25" fmla="*/ 195 h 346"/>
              <a:gd name="T26" fmla="*/ 13 w 277"/>
              <a:gd name="T27" fmla="*/ 212 h 346"/>
              <a:gd name="T28" fmla="*/ 0 w 277"/>
              <a:gd name="T29" fmla="*/ 225 h 346"/>
              <a:gd name="T30" fmla="*/ 13 w 277"/>
              <a:gd name="T31" fmla="*/ 242 h 346"/>
              <a:gd name="T32" fmla="*/ 0 w 277"/>
              <a:gd name="T33" fmla="*/ 255 h 346"/>
              <a:gd name="T34" fmla="*/ 13 w 277"/>
              <a:gd name="T35" fmla="*/ 272 h 346"/>
              <a:gd name="T36" fmla="*/ 0 w 277"/>
              <a:gd name="T37" fmla="*/ 285 h 346"/>
              <a:gd name="T38" fmla="*/ 13 w 277"/>
              <a:gd name="T39" fmla="*/ 303 h 346"/>
              <a:gd name="T40" fmla="*/ 0 w 277"/>
              <a:gd name="T41" fmla="*/ 316 h 346"/>
              <a:gd name="T42" fmla="*/ 13 w 277"/>
              <a:gd name="T43" fmla="*/ 346 h 346"/>
              <a:gd name="T44" fmla="*/ 58 w 277"/>
              <a:gd name="T45" fmla="*/ 346 h 346"/>
              <a:gd name="T46" fmla="*/ 277 w 277"/>
              <a:gd name="T47" fmla="*/ 0 h 346"/>
              <a:gd name="T48" fmla="*/ 264 w 277"/>
              <a:gd name="T49" fmla="*/ 13 h 346"/>
              <a:gd name="T50" fmla="*/ 64 w 277"/>
              <a:gd name="T51" fmla="*/ 61 h 346"/>
              <a:gd name="T52" fmla="*/ 264 w 277"/>
              <a:gd name="T53" fmla="*/ 13 h 346"/>
              <a:gd name="T54" fmla="*/ 264 w 277"/>
              <a:gd name="T55" fmla="*/ 74 h 346"/>
              <a:gd name="T56" fmla="*/ 64 w 277"/>
              <a:gd name="T57" fmla="*/ 272 h 346"/>
              <a:gd name="T58" fmla="*/ 26 w 277"/>
              <a:gd name="T59" fmla="*/ 333 h 346"/>
              <a:gd name="T60" fmla="*/ 39 w 277"/>
              <a:gd name="T61" fmla="*/ 316 h 346"/>
              <a:gd name="T62" fmla="*/ 26 w 277"/>
              <a:gd name="T63" fmla="*/ 303 h 346"/>
              <a:gd name="T64" fmla="*/ 39 w 277"/>
              <a:gd name="T65" fmla="*/ 285 h 346"/>
              <a:gd name="T66" fmla="*/ 26 w 277"/>
              <a:gd name="T67" fmla="*/ 272 h 346"/>
              <a:gd name="T68" fmla="*/ 39 w 277"/>
              <a:gd name="T69" fmla="*/ 255 h 346"/>
              <a:gd name="T70" fmla="*/ 26 w 277"/>
              <a:gd name="T71" fmla="*/ 242 h 346"/>
              <a:gd name="T72" fmla="*/ 39 w 277"/>
              <a:gd name="T73" fmla="*/ 225 h 346"/>
              <a:gd name="T74" fmla="*/ 26 w 277"/>
              <a:gd name="T75" fmla="*/ 212 h 346"/>
              <a:gd name="T76" fmla="*/ 39 w 277"/>
              <a:gd name="T77" fmla="*/ 195 h 346"/>
              <a:gd name="T78" fmla="*/ 26 w 277"/>
              <a:gd name="T79" fmla="*/ 182 h 346"/>
              <a:gd name="T80" fmla="*/ 39 w 277"/>
              <a:gd name="T81" fmla="*/ 164 h 346"/>
              <a:gd name="T82" fmla="*/ 26 w 277"/>
              <a:gd name="T83" fmla="*/ 151 h 346"/>
              <a:gd name="T84" fmla="*/ 39 w 277"/>
              <a:gd name="T85" fmla="*/ 134 h 346"/>
              <a:gd name="T86" fmla="*/ 26 w 277"/>
              <a:gd name="T87" fmla="*/ 121 h 346"/>
              <a:gd name="T88" fmla="*/ 39 w 277"/>
              <a:gd name="T89" fmla="*/ 104 h 346"/>
              <a:gd name="T90" fmla="*/ 26 w 277"/>
              <a:gd name="T91" fmla="*/ 91 h 346"/>
              <a:gd name="T92" fmla="*/ 39 w 277"/>
              <a:gd name="T93" fmla="*/ 74 h 346"/>
              <a:gd name="T94" fmla="*/ 26 w 277"/>
              <a:gd name="T95" fmla="*/ 61 h 346"/>
              <a:gd name="T96" fmla="*/ 39 w 277"/>
              <a:gd name="T97" fmla="*/ 43 h 346"/>
              <a:gd name="T98" fmla="*/ 26 w 277"/>
              <a:gd name="T99" fmla="*/ 30 h 346"/>
              <a:gd name="T100" fmla="*/ 52 w 277"/>
              <a:gd name="T101" fmla="*/ 13 h 346"/>
              <a:gd name="T102" fmla="*/ 26 w 277"/>
              <a:gd name="T103" fmla="*/ 333 h 346"/>
              <a:gd name="T104" fmla="*/ 64 w 277"/>
              <a:gd name="T105" fmla="*/ 285 h 346"/>
              <a:gd name="T106" fmla="*/ 264 w 277"/>
              <a:gd name="T107" fmla="*/ 333 h 346"/>
              <a:gd name="T108" fmla="*/ 124 w 277"/>
              <a:gd name="T109" fmla="*/ 138 h 346"/>
              <a:gd name="T110" fmla="*/ 204 w 277"/>
              <a:gd name="T111" fmla="*/ 151 h 346"/>
              <a:gd name="T112" fmla="*/ 124 w 277"/>
              <a:gd name="T113" fmla="*/ 138 h 346"/>
              <a:gd name="T114" fmla="*/ 234 w 277"/>
              <a:gd name="T115" fmla="*/ 167 h 346"/>
              <a:gd name="T116" fmla="*/ 94 w 277"/>
              <a:gd name="T117" fmla="*/ 179 h 346"/>
              <a:gd name="T118" fmla="*/ 94 w 277"/>
              <a:gd name="T119" fmla="*/ 195 h 346"/>
              <a:gd name="T120" fmla="*/ 234 w 277"/>
              <a:gd name="T121" fmla="*/ 208 h 346"/>
              <a:gd name="T122" fmla="*/ 94 w 277"/>
              <a:gd name="T123" fmla="*/ 19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46">
                <a:moveTo>
                  <a:pt x="58" y="0"/>
                </a:moveTo>
                <a:lnTo>
                  <a:pt x="52" y="0"/>
                </a:lnTo>
                <a:lnTo>
                  <a:pt x="13" y="0"/>
                </a:lnTo>
                <a:lnTo>
                  <a:pt x="13" y="30"/>
                </a:lnTo>
                <a:lnTo>
                  <a:pt x="0" y="30"/>
                </a:lnTo>
                <a:lnTo>
                  <a:pt x="0" y="43"/>
                </a:lnTo>
                <a:lnTo>
                  <a:pt x="13" y="43"/>
                </a:lnTo>
                <a:lnTo>
                  <a:pt x="13" y="61"/>
                </a:lnTo>
                <a:lnTo>
                  <a:pt x="0" y="61"/>
                </a:lnTo>
                <a:lnTo>
                  <a:pt x="0" y="74"/>
                </a:lnTo>
                <a:lnTo>
                  <a:pt x="13" y="74"/>
                </a:lnTo>
                <a:lnTo>
                  <a:pt x="13" y="91"/>
                </a:lnTo>
                <a:lnTo>
                  <a:pt x="0" y="91"/>
                </a:lnTo>
                <a:lnTo>
                  <a:pt x="0" y="104"/>
                </a:lnTo>
                <a:lnTo>
                  <a:pt x="13" y="104"/>
                </a:lnTo>
                <a:lnTo>
                  <a:pt x="13" y="121"/>
                </a:lnTo>
                <a:lnTo>
                  <a:pt x="0" y="121"/>
                </a:lnTo>
                <a:lnTo>
                  <a:pt x="0" y="134"/>
                </a:lnTo>
                <a:lnTo>
                  <a:pt x="13" y="134"/>
                </a:lnTo>
                <a:lnTo>
                  <a:pt x="13" y="151"/>
                </a:lnTo>
                <a:lnTo>
                  <a:pt x="0" y="151"/>
                </a:lnTo>
                <a:lnTo>
                  <a:pt x="0" y="164"/>
                </a:lnTo>
                <a:lnTo>
                  <a:pt x="13" y="164"/>
                </a:lnTo>
                <a:lnTo>
                  <a:pt x="13" y="182"/>
                </a:lnTo>
                <a:lnTo>
                  <a:pt x="0" y="182"/>
                </a:lnTo>
                <a:lnTo>
                  <a:pt x="0" y="195"/>
                </a:lnTo>
                <a:lnTo>
                  <a:pt x="13" y="195"/>
                </a:lnTo>
                <a:lnTo>
                  <a:pt x="13" y="212"/>
                </a:lnTo>
                <a:lnTo>
                  <a:pt x="0" y="212"/>
                </a:lnTo>
                <a:lnTo>
                  <a:pt x="0" y="225"/>
                </a:lnTo>
                <a:lnTo>
                  <a:pt x="13" y="225"/>
                </a:lnTo>
                <a:lnTo>
                  <a:pt x="13" y="242"/>
                </a:lnTo>
                <a:lnTo>
                  <a:pt x="0" y="242"/>
                </a:lnTo>
                <a:lnTo>
                  <a:pt x="0" y="255"/>
                </a:lnTo>
                <a:lnTo>
                  <a:pt x="13" y="255"/>
                </a:lnTo>
                <a:lnTo>
                  <a:pt x="13" y="272"/>
                </a:lnTo>
                <a:lnTo>
                  <a:pt x="0" y="272"/>
                </a:lnTo>
                <a:lnTo>
                  <a:pt x="0" y="285"/>
                </a:lnTo>
                <a:lnTo>
                  <a:pt x="13" y="285"/>
                </a:lnTo>
                <a:lnTo>
                  <a:pt x="13" y="303"/>
                </a:lnTo>
                <a:lnTo>
                  <a:pt x="0" y="303"/>
                </a:lnTo>
                <a:lnTo>
                  <a:pt x="0" y="316"/>
                </a:lnTo>
                <a:lnTo>
                  <a:pt x="13" y="316"/>
                </a:lnTo>
                <a:lnTo>
                  <a:pt x="13" y="346"/>
                </a:lnTo>
                <a:lnTo>
                  <a:pt x="52" y="346"/>
                </a:lnTo>
                <a:lnTo>
                  <a:pt x="58" y="346"/>
                </a:lnTo>
                <a:lnTo>
                  <a:pt x="277" y="346"/>
                </a:lnTo>
                <a:lnTo>
                  <a:pt x="277" y="0"/>
                </a:lnTo>
                <a:lnTo>
                  <a:pt x="58" y="0"/>
                </a:lnTo>
                <a:close/>
                <a:moveTo>
                  <a:pt x="264" y="13"/>
                </a:moveTo>
                <a:lnTo>
                  <a:pt x="264" y="61"/>
                </a:lnTo>
                <a:lnTo>
                  <a:pt x="64" y="61"/>
                </a:lnTo>
                <a:lnTo>
                  <a:pt x="64" y="13"/>
                </a:lnTo>
                <a:lnTo>
                  <a:pt x="264" y="13"/>
                </a:lnTo>
                <a:close/>
                <a:moveTo>
                  <a:pt x="64" y="74"/>
                </a:moveTo>
                <a:lnTo>
                  <a:pt x="264" y="74"/>
                </a:lnTo>
                <a:lnTo>
                  <a:pt x="264" y="272"/>
                </a:lnTo>
                <a:lnTo>
                  <a:pt x="64" y="272"/>
                </a:lnTo>
                <a:lnTo>
                  <a:pt x="64" y="74"/>
                </a:lnTo>
                <a:close/>
                <a:moveTo>
                  <a:pt x="26" y="333"/>
                </a:moveTo>
                <a:lnTo>
                  <a:pt x="26" y="316"/>
                </a:lnTo>
                <a:lnTo>
                  <a:pt x="39" y="316"/>
                </a:lnTo>
                <a:lnTo>
                  <a:pt x="39" y="303"/>
                </a:lnTo>
                <a:lnTo>
                  <a:pt x="26" y="303"/>
                </a:lnTo>
                <a:lnTo>
                  <a:pt x="26" y="285"/>
                </a:lnTo>
                <a:lnTo>
                  <a:pt x="39" y="285"/>
                </a:lnTo>
                <a:lnTo>
                  <a:pt x="39" y="272"/>
                </a:lnTo>
                <a:lnTo>
                  <a:pt x="26" y="272"/>
                </a:lnTo>
                <a:lnTo>
                  <a:pt x="26" y="255"/>
                </a:lnTo>
                <a:lnTo>
                  <a:pt x="39" y="255"/>
                </a:lnTo>
                <a:lnTo>
                  <a:pt x="39" y="242"/>
                </a:lnTo>
                <a:lnTo>
                  <a:pt x="26" y="242"/>
                </a:lnTo>
                <a:lnTo>
                  <a:pt x="26" y="225"/>
                </a:lnTo>
                <a:lnTo>
                  <a:pt x="39" y="225"/>
                </a:lnTo>
                <a:lnTo>
                  <a:pt x="39" y="212"/>
                </a:lnTo>
                <a:lnTo>
                  <a:pt x="26" y="212"/>
                </a:lnTo>
                <a:lnTo>
                  <a:pt x="26" y="195"/>
                </a:lnTo>
                <a:lnTo>
                  <a:pt x="39" y="195"/>
                </a:lnTo>
                <a:lnTo>
                  <a:pt x="39" y="182"/>
                </a:lnTo>
                <a:lnTo>
                  <a:pt x="26" y="182"/>
                </a:lnTo>
                <a:lnTo>
                  <a:pt x="26" y="164"/>
                </a:lnTo>
                <a:lnTo>
                  <a:pt x="39" y="164"/>
                </a:lnTo>
                <a:lnTo>
                  <a:pt x="39" y="151"/>
                </a:lnTo>
                <a:lnTo>
                  <a:pt x="26" y="151"/>
                </a:lnTo>
                <a:lnTo>
                  <a:pt x="26" y="134"/>
                </a:lnTo>
                <a:lnTo>
                  <a:pt x="39" y="134"/>
                </a:lnTo>
                <a:lnTo>
                  <a:pt x="39" y="121"/>
                </a:lnTo>
                <a:lnTo>
                  <a:pt x="26" y="121"/>
                </a:lnTo>
                <a:lnTo>
                  <a:pt x="26" y="104"/>
                </a:lnTo>
                <a:lnTo>
                  <a:pt x="39" y="104"/>
                </a:lnTo>
                <a:lnTo>
                  <a:pt x="39" y="91"/>
                </a:lnTo>
                <a:lnTo>
                  <a:pt x="26" y="91"/>
                </a:lnTo>
                <a:lnTo>
                  <a:pt x="26" y="74"/>
                </a:lnTo>
                <a:lnTo>
                  <a:pt x="39" y="74"/>
                </a:lnTo>
                <a:lnTo>
                  <a:pt x="39" y="61"/>
                </a:lnTo>
                <a:lnTo>
                  <a:pt x="26" y="61"/>
                </a:lnTo>
                <a:lnTo>
                  <a:pt x="26" y="43"/>
                </a:lnTo>
                <a:lnTo>
                  <a:pt x="39" y="43"/>
                </a:lnTo>
                <a:lnTo>
                  <a:pt x="39" y="30"/>
                </a:lnTo>
                <a:lnTo>
                  <a:pt x="26" y="30"/>
                </a:lnTo>
                <a:lnTo>
                  <a:pt x="26" y="13"/>
                </a:lnTo>
                <a:lnTo>
                  <a:pt x="52" y="13"/>
                </a:lnTo>
                <a:lnTo>
                  <a:pt x="52" y="333"/>
                </a:lnTo>
                <a:lnTo>
                  <a:pt x="26" y="333"/>
                </a:lnTo>
                <a:close/>
                <a:moveTo>
                  <a:pt x="64" y="333"/>
                </a:moveTo>
                <a:lnTo>
                  <a:pt x="64" y="285"/>
                </a:lnTo>
                <a:lnTo>
                  <a:pt x="264" y="285"/>
                </a:lnTo>
                <a:lnTo>
                  <a:pt x="264" y="333"/>
                </a:lnTo>
                <a:lnTo>
                  <a:pt x="64" y="333"/>
                </a:lnTo>
                <a:close/>
                <a:moveTo>
                  <a:pt x="124" y="138"/>
                </a:moveTo>
                <a:lnTo>
                  <a:pt x="204" y="138"/>
                </a:lnTo>
                <a:lnTo>
                  <a:pt x="204" y="151"/>
                </a:lnTo>
                <a:lnTo>
                  <a:pt x="124" y="151"/>
                </a:lnTo>
                <a:lnTo>
                  <a:pt x="124" y="138"/>
                </a:lnTo>
                <a:close/>
                <a:moveTo>
                  <a:pt x="94" y="167"/>
                </a:moveTo>
                <a:lnTo>
                  <a:pt x="234" y="167"/>
                </a:lnTo>
                <a:lnTo>
                  <a:pt x="234" y="179"/>
                </a:lnTo>
                <a:lnTo>
                  <a:pt x="94" y="179"/>
                </a:lnTo>
                <a:lnTo>
                  <a:pt x="94" y="167"/>
                </a:lnTo>
                <a:close/>
                <a:moveTo>
                  <a:pt x="94" y="195"/>
                </a:moveTo>
                <a:lnTo>
                  <a:pt x="234" y="195"/>
                </a:lnTo>
                <a:lnTo>
                  <a:pt x="234" y="208"/>
                </a:lnTo>
                <a:lnTo>
                  <a:pt x="94" y="208"/>
                </a:lnTo>
                <a:lnTo>
                  <a:pt x="94" y="19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7">
            <a:extLst>
              <a:ext uri="{FF2B5EF4-FFF2-40B4-BE49-F238E27FC236}">
                <a16:creationId xmlns:a16="http://schemas.microsoft.com/office/drawing/2014/main" id="{9BD3FB66-8E80-D8C0-2C9E-AA1470BC2745}"/>
              </a:ext>
            </a:extLst>
          </p:cNvPr>
          <p:cNvSpPr>
            <a:spLocks noGrp="1"/>
          </p:cNvSpPr>
          <p:nvPr>
            <p:ph type="title"/>
          </p:nvPr>
        </p:nvSpPr>
        <p:spPr/>
        <p:txBody>
          <a:bodyPr>
            <a:normAutofit/>
          </a:bodyPr>
          <a:lstStyle/>
          <a:p>
            <a:r>
              <a:rPr lang="en-GB" dirty="0"/>
              <a:t>NUESTRO REPOSITORIO</a:t>
            </a:r>
          </a:p>
        </p:txBody>
      </p:sp>
    </p:spTree>
    <p:extLst>
      <p:ext uri="{BB962C8B-B14F-4D97-AF65-F5344CB8AC3E}">
        <p14:creationId xmlns:p14="http://schemas.microsoft.com/office/powerpoint/2010/main" val="130951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1B2763-76F6-C43F-7DEE-BD87394CDF08}"/>
              </a:ext>
            </a:extLst>
          </p:cNvPr>
          <p:cNvSpPr txBox="1"/>
          <p:nvPr/>
        </p:nvSpPr>
        <p:spPr>
          <a:xfrm>
            <a:off x="826293" y="2088806"/>
            <a:ext cx="4449464" cy="1180699"/>
          </a:xfrm>
          <a:prstGeom prst="rect">
            <a:avLst/>
          </a:prstGeom>
          <a:noFill/>
        </p:spPr>
        <p:txBody>
          <a:bodyPr wrap="square" lIns="0" tIns="36000" rIns="216000" bIns="36000" rtlCol="0">
            <a:spAutoFit/>
          </a:bodyPr>
          <a:lstStyle/>
          <a:p>
            <a:pPr algn="r"/>
            <a:r>
              <a:rPr lang="es-ES" dirty="0">
                <a:solidFill>
                  <a:srgbClr val="151B4E"/>
                </a:solidFill>
                <a:latin typeface="EC Square Sans Pro" panose="020B0506040000020004" pitchFamily="34" charset="0"/>
              </a:rPr>
              <a:t>Descubra el </a:t>
            </a:r>
            <a:r>
              <a:rPr lang="es-ES" b="1" dirty="0">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Smart City </a:t>
            </a:r>
            <a:r>
              <a:rPr lang="es-ES" b="1" dirty="0" err="1">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Guidance</a:t>
            </a:r>
            <a:r>
              <a:rPr lang="es-ES" b="1" dirty="0">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 </a:t>
            </a:r>
            <a:r>
              <a:rPr lang="es-ES" b="1" dirty="0" err="1">
                <a:solidFill>
                  <a:schemeClr val="accent1"/>
                </a:solidFill>
                <a:latin typeface="EC Square Sans Pro" panose="020B0506040000020004" pitchFamily="34" charset="0"/>
                <a:hlinkClick r:id="rId3">
                  <a:extLst>
                    <a:ext uri="{A12FA001-AC4F-418D-AE19-62706E023703}">
                      <ahyp:hlinkClr xmlns:ahyp="http://schemas.microsoft.com/office/drawing/2018/hyperlinkcolor" val="tx"/>
                    </a:ext>
                  </a:extLst>
                </a:hlinkClick>
              </a:rPr>
              <a:t>Package</a:t>
            </a:r>
            <a:r>
              <a:rPr lang="es-ES" b="1" dirty="0">
                <a:solidFill>
                  <a:schemeClr val="accent1"/>
                </a:solidFill>
                <a:latin typeface="EC Square Sans Pro" panose="020B0506040000020004" pitchFamily="34" charset="0"/>
              </a:rPr>
              <a:t> </a:t>
            </a:r>
            <a:r>
              <a:rPr lang="es-ES" dirty="0">
                <a:solidFill>
                  <a:srgbClr val="151B4E"/>
                </a:solidFill>
                <a:latin typeface="EC Square Sans Pro" panose="020B0506040000020004" pitchFamily="34" charset="0"/>
              </a:rPr>
              <a:t>– un roadmap complete para acelerar la viabilidad financiera de proyectos urbanos de manera integrada e inclusive.</a:t>
            </a:r>
          </a:p>
        </p:txBody>
      </p:sp>
      <p:sp>
        <p:nvSpPr>
          <p:cNvPr id="11" name="TextBox 10">
            <a:extLst>
              <a:ext uri="{FF2B5EF4-FFF2-40B4-BE49-F238E27FC236}">
                <a16:creationId xmlns:a16="http://schemas.microsoft.com/office/drawing/2014/main" id="{2D4CE13F-3A3F-B3B1-D354-CC0806C4FFD4}"/>
              </a:ext>
            </a:extLst>
          </p:cNvPr>
          <p:cNvSpPr txBox="1"/>
          <p:nvPr/>
        </p:nvSpPr>
        <p:spPr>
          <a:xfrm>
            <a:off x="826292" y="4062814"/>
            <a:ext cx="4449464" cy="1180699"/>
          </a:xfrm>
          <a:prstGeom prst="rect">
            <a:avLst/>
          </a:prstGeom>
          <a:noFill/>
        </p:spPr>
        <p:txBody>
          <a:bodyPr wrap="square" lIns="0" tIns="36000" rIns="216000" bIns="36000" rtlCol="0">
            <a:spAutoFit/>
          </a:bodyPr>
          <a:lstStyle/>
          <a:p>
            <a:pPr algn="r"/>
            <a:r>
              <a:rPr lang="es-ES" dirty="0">
                <a:solidFill>
                  <a:srgbClr val="151B4E"/>
                </a:solidFill>
                <a:latin typeface="EC Square Sans Pro" panose="020B0506040000020004" pitchFamily="34" charset="0"/>
              </a:rPr>
              <a:t>La historia es lo que cuenta – escuche a personas que forman parte de proyectos de neutralidad climática y </a:t>
            </a:r>
            <a:r>
              <a:rPr lang="es-ES" i="1" dirty="0">
                <a:solidFill>
                  <a:srgbClr val="151B4E"/>
                </a:solidFill>
                <a:latin typeface="EC Square Sans Pro" panose="020B0506040000020004" pitchFamily="34" charset="0"/>
              </a:rPr>
              <a:t>smart cities</a:t>
            </a:r>
            <a:r>
              <a:rPr lang="es-ES" dirty="0">
                <a:solidFill>
                  <a:srgbClr val="151B4E"/>
                </a:solidFill>
                <a:latin typeface="EC Square Sans Pro" panose="020B0506040000020004" pitchFamily="34" charset="0"/>
              </a:rPr>
              <a:t> explicar sus historias en </a:t>
            </a:r>
            <a:r>
              <a:rPr lang="es-ES" b="1" dirty="0">
                <a:solidFill>
                  <a:srgbClr val="009FE2"/>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videos y podcasts</a:t>
            </a:r>
            <a:r>
              <a:rPr lang="es-ES" dirty="0">
                <a:solidFill>
                  <a:srgbClr val="151B4E"/>
                </a:solidFill>
                <a:latin typeface="EC Square Sans Pro" panose="020B0506040000020004" pitchFamily="34" charset="0"/>
              </a:rPr>
              <a:t>.</a:t>
            </a:r>
          </a:p>
        </p:txBody>
      </p:sp>
      <p:sp>
        <p:nvSpPr>
          <p:cNvPr id="13" name="Oval 12">
            <a:extLst>
              <a:ext uri="{FF2B5EF4-FFF2-40B4-BE49-F238E27FC236}">
                <a16:creationId xmlns:a16="http://schemas.microsoft.com/office/drawing/2014/main" id="{994A7671-0D0C-F38A-EB42-3FFC3D8DE17E}"/>
              </a:ext>
            </a:extLst>
          </p:cNvPr>
          <p:cNvSpPr/>
          <p:nvPr/>
        </p:nvSpPr>
        <p:spPr>
          <a:xfrm>
            <a:off x="5313296" y="2134483"/>
            <a:ext cx="1018580" cy="1018580"/>
          </a:xfrm>
          <a:prstGeom prst="ellipse">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3C187D26-FCFB-013C-5FDD-A267F040B890}"/>
              </a:ext>
            </a:extLst>
          </p:cNvPr>
          <p:cNvSpPr/>
          <p:nvPr/>
        </p:nvSpPr>
        <p:spPr>
          <a:xfrm>
            <a:off x="5313296" y="3916901"/>
            <a:ext cx="1018580" cy="1018580"/>
          </a:xfrm>
          <a:prstGeom prst="ellipse">
            <a:avLst/>
          </a:prstGeom>
          <a:solidFill>
            <a:srgbClr val="00A3DB"/>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Placeholder 5" descr="Graphical user interface, text, application, website&#10;&#10;Description automatically generated">
            <a:extLst>
              <a:ext uri="{FF2B5EF4-FFF2-40B4-BE49-F238E27FC236}">
                <a16:creationId xmlns:a16="http://schemas.microsoft.com/office/drawing/2014/main" id="{E11744E4-7578-9C96-AF60-C5E2BB50E801}"/>
              </a:ext>
            </a:extLst>
          </p:cNvPr>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p:pic>
      <p:sp>
        <p:nvSpPr>
          <p:cNvPr id="7" name="Freeform 15">
            <a:extLst>
              <a:ext uri="{FF2B5EF4-FFF2-40B4-BE49-F238E27FC236}">
                <a16:creationId xmlns:a16="http://schemas.microsoft.com/office/drawing/2014/main" id="{82644F3D-BF7E-C971-414D-73104C52D889}"/>
              </a:ext>
            </a:extLst>
          </p:cNvPr>
          <p:cNvSpPr>
            <a:spLocks noEditPoints="1"/>
          </p:cNvSpPr>
          <p:nvPr/>
        </p:nvSpPr>
        <p:spPr bwMode="auto">
          <a:xfrm>
            <a:off x="5551487" y="4186727"/>
            <a:ext cx="544513" cy="508000"/>
          </a:xfrm>
          <a:custGeom>
            <a:avLst/>
            <a:gdLst>
              <a:gd name="T0" fmla="*/ 122 w 160"/>
              <a:gd name="T1" fmla="*/ 29 h 148"/>
              <a:gd name="T2" fmla="*/ 136 w 160"/>
              <a:gd name="T3" fmla="*/ 56 h 148"/>
              <a:gd name="T4" fmla="*/ 122 w 160"/>
              <a:gd name="T5" fmla="*/ 83 h 148"/>
              <a:gd name="T6" fmla="*/ 127 w 160"/>
              <a:gd name="T7" fmla="*/ 84 h 148"/>
              <a:gd name="T8" fmla="*/ 127 w 160"/>
              <a:gd name="T9" fmla="*/ 28 h 148"/>
              <a:gd name="T10" fmla="*/ 127 w 160"/>
              <a:gd name="T11" fmla="*/ 8 h 148"/>
              <a:gd name="T12" fmla="*/ 153 w 160"/>
              <a:gd name="T13" fmla="*/ 56 h 148"/>
              <a:gd name="T14" fmla="*/ 127 w 160"/>
              <a:gd name="T15" fmla="*/ 104 h 148"/>
              <a:gd name="T16" fmla="*/ 132 w 160"/>
              <a:gd name="T17" fmla="*/ 105 h 148"/>
              <a:gd name="T18" fmla="*/ 132 w 160"/>
              <a:gd name="T19" fmla="*/ 7 h 148"/>
              <a:gd name="T20" fmla="*/ 112 w 160"/>
              <a:gd name="T21" fmla="*/ 1 h 148"/>
              <a:gd name="T22" fmla="*/ 42 w 160"/>
              <a:gd name="T23" fmla="*/ 32 h 148"/>
              <a:gd name="T24" fmla="*/ 12 w 160"/>
              <a:gd name="T25" fmla="*/ 42 h 148"/>
              <a:gd name="T26" fmla="*/ 0 w 160"/>
              <a:gd name="T27" fmla="*/ 51 h 148"/>
              <a:gd name="T28" fmla="*/ 9 w 160"/>
              <a:gd name="T29" fmla="*/ 70 h 148"/>
              <a:gd name="T30" fmla="*/ 21 w 160"/>
              <a:gd name="T31" fmla="*/ 79 h 148"/>
              <a:gd name="T32" fmla="*/ 42 w 160"/>
              <a:gd name="T33" fmla="*/ 148 h 148"/>
              <a:gd name="T34" fmla="*/ 63 w 160"/>
              <a:gd name="T35" fmla="*/ 146 h 148"/>
              <a:gd name="T36" fmla="*/ 47 w 160"/>
              <a:gd name="T37" fmla="*/ 80 h 148"/>
              <a:gd name="T38" fmla="*/ 114 w 160"/>
              <a:gd name="T39" fmla="*/ 112 h 148"/>
              <a:gd name="T40" fmla="*/ 118 w 160"/>
              <a:gd name="T41" fmla="*/ 108 h 148"/>
              <a:gd name="T42" fmla="*/ 116 w 160"/>
              <a:gd name="T43" fmla="*/ 0 h 148"/>
              <a:gd name="T44" fmla="*/ 9 w 160"/>
              <a:gd name="T45" fmla="*/ 63 h 148"/>
              <a:gd name="T46" fmla="*/ 7 w 160"/>
              <a:gd name="T47" fmla="*/ 51 h 148"/>
              <a:gd name="T48" fmla="*/ 12 w 160"/>
              <a:gd name="T49" fmla="*/ 49 h 148"/>
              <a:gd name="T50" fmla="*/ 19 w 160"/>
              <a:gd name="T51" fmla="*/ 69 h 148"/>
              <a:gd name="T52" fmla="*/ 23 w 160"/>
              <a:gd name="T53" fmla="*/ 39 h 148"/>
              <a:gd name="T54" fmla="*/ 39 w 160"/>
              <a:gd name="T55" fmla="*/ 73 h 148"/>
              <a:gd name="T56" fmla="*/ 19 w 160"/>
              <a:gd name="T57" fmla="*/ 69 h 148"/>
              <a:gd name="T58" fmla="*/ 45 w 160"/>
              <a:gd name="T59" fmla="*/ 141 h 148"/>
              <a:gd name="T60" fmla="*/ 28 w 160"/>
              <a:gd name="T61" fmla="*/ 80 h 148"/>
              <a:gd name="T62" fmla="*/ 56 w 160"/>
              <a:gd name="T63" fmla="*/ 141 h 148"/>
              <a:gd name="T64" fmla="*/ 92 w 160"/>
              <a:gd name="T65" fmla="*/ 89 h 148"/>
              <a:gd name="T66" fmla="*/ 46 w 160"/>
              <a:gd name="T67" fmla="*/ 39 h 148"/>
              <a:gd name="T68" fmla="*/ 97 w 160"/>
              <a:gd name="T69" fmla="*/ 20 h 148"/>
              <a:gd name="T70" fmla="*/ 111 w 160"/>
              <a:gd name="T71" fmla="*/ 102 h 148"/>
              <a:gd name="T72" fmla="*/ 103 w 160"/>
              <a:gd name="T73" fmla="*/ 96 h 148"/>
              <a:gd name="T74" fmla="*/ 111 w 160"/>
              <a:gd name="T75"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48">
                <a:moveTo>
                  <a:pt x="127" y="28"/>
                </a:moveTo>
                <a:cubicBezTo>
                  <a:pt x="125" y="27"/>
                  <a:pt x="123" y="28"/>
                  <a:pt x="122" y="29"/>
                </a:cubicBezTo>
                <a:cubicBezTo>
                  <a:pt x="122" y="31"/>
                  <a:pt x="122" y="33"/>
                  <a:pt x="124" y="34"/>
                </a:cubicBezTo>
                <a:cubicBezTo>
                  <a:pt x="132" y="38"/>
                  <a:pt x="136" y="47"/>
                  <a:pt x="136" y="56"/>
                </a:cubicBezTo>
                <a:cubicBezTo>
                  <a:pt x="136" y="65"/>
                  <a:pt x="132" y="73"/>
                  <a:pt x="124" y="78"/>
                </a:cubicBezTo>
                <a:cubicBezTo>
                  <a:pt x="122" y="79"/>
                  <a:pt x="122" y="81"/>
                  <a:pt x="122" y="83"/>
                </a:cubicBezTo>
                <a:cubicBezTo>
                  <a:pt x="123" y="84"/>
                  <a:pt x="124" y="84"/>
                  <a:pt x="125" y="84"/>
                </a:cubicBezTo>
                <a:cubicBezTo>
                  <a:pt x="126" y="84"/>
                  <a:pt x="127" y="84"/>
                  <a:pt x="127" y="84"/>
                </a:cubicBezTo>
                <a:cubicBezTo>
                  <a:pt x="137" y="78"/>
                  <a:pt x="143" y="67"/>
                  <a:pt x="143" y="56"/>
                </a:cubicBezTo>
                <a:cubicBezTo>
                  <a:pt x="143" y="44"/>
                  <a:pt x="137" y="34"/>
                  <a:pt x="127" y="28"/>
                </a:cubicBezTo>
                <a:close/>
                <a:moveTo>
                  <a:pt x="132" y="7"/>
                </a:moveTo>
                <a:cubicBezTo>
                  <a:pt x="130" y="6"/>
                  <a:pt x="128" y="6"/>
                  <a:pt x="127" y="8"/>
                </a:cubicBezTo>
                <a:cubicBezTo>
                  <a:pt x="126" y="9"/>
                  <a:pt x="127" y="11"/>
                  <a:pt x="128" y="12"/>
                </a:cubicBezTo>
                <a:cubicBezTo>
                  <a:pt x="144" y="21"/>
                  <a:pt x="153" y="38"/>
                  <a:pt x="153" y="56"/>
                </a:cubicBezTo>
                <a:cubicBezTo>
                  <a:pt x="153" y="74"/>
                  <a:pt x="144" y="90"/>
                  <a:pt x="128" y="99"/>
                </a:cubicBezTo>
                <a:cubicBezTo>
                  <a:pt x="127" y="100"/>
                  <a:pt x="126" y="102"/>
                  <a:pt x="127" y="104"/>
                </a:cubicBezTo>
                <a:cubicBezTo>
                  <a:pt x="128" y="105"/>
                  <a:pt x="129" y="106"/>
                  <a:pt x="130" y="106"/>
                </a:cubicBezTo>
                <a:cubicBezTo>
                  <a:pt x="130" y="106"/>
                  <a:pt x="131" y="106"/>
                  <a:pt x="132" y="105"/>
                </a:cubicBezTo>
                <a:cubicBezTo>
                  <a:pt x="149" y="95"/>
                  <a:pt x="160" y="76"/>
                  <a:pt x="160" y="56"/>
                </a:cubicBezTo>
                <a:cubicBezTo>
                  <a:pt x="160" y="36"/>
                  <a:pt x="149" y="17"/>
                  <a:pt x="132" y="7"/>
                </a:cubicBezTo>
                <a:close/>
                <a:moveTo>
                  <a:pt x="116" y="0"/>
                </a:moveTo>
                <a:cubicBezTo>
                  <a:pt x="115" y="0"/>
                  <a:pt x="113" y="0"/>
                  <a:pt x="112" y="1"/>
                </a:cubicBezTo>
                <a:cubicBezTo>
                  <a:pt x="112" y="1"/>
                  <a:pt x="74" y="32"/>
                  <a:pt x="42" y="32"/>
                </a:cubicBezTo>
                <a:cubicBezTo>
                  <a:pt x="42" y="32"/>
                  <a:pt x="42" y="32"/>
                  <a:pt x="42" y="32"/>
                </a:cubicBezTo>
                <a:cubicBezTo>
                  <a:pt x="23" y="32"/>
                  <a:pt x="23" y="32"/>
                  <a:pt x="23" y="32"/>
                </a:cubicBezTo>
                <a:cubicBezTo>
                  <a:pt x="17" y="32"/>
                  <a:pt x="12" y="36"/>
                  <a:pt x="12" y="42"/>
                </a:cubicBezTo>
                <a:cubicBezTo>
                  <a:pt x="9" y="42"/>
                  <a:pt x="9" y="42"/>
                  <a:pt x="9" y="42"/>
                </a:cubicBezTo>
                <a:cubicBezTo>
                  <a:pt x="4" y="42"/>
                  <a:pt x="0" y="46"/>
                  <a:pt x="0" y="51"/>
                </a:cubicBezTo>
                <a:cubicBezTo>
                  <a:pt x="0" y="61"/>
                  <a:pt x="0" y="61"/>
                  <a:pt x="0" y="61"/>
                </a:cubicBezTo>
                <a:cubicBezTo>
                  <a:pt x="0" y="66"/>
                  <a:pt x="4" y="70"/>
                  <a:pt x="9" y="70"/>
                </a:cubicBezTo>
                <a:cubicBezTo>
                  <a:pt x="12" y="70"/>
                  <a:pt x="12" y="70"/>
                  <a:pt x="12" y="70"/>
                </a:cubicBezTo>
                <a:cubicBezTo>
                  <a:pt x="12" y="75"/>
                  <a:pt x="16" y="79"/>
                  <a:pt x="21" y="79"/>
                </a:cubicBezTo>
                <a:cubicBezTo>
                  <a:pt x="39" y="145"/>
                  <a:pt x="39" y="145"/>
                  <a:pt x="39" y="145"/>
                </a:cubicBezTo>
                <a:cubicBezTo>
                  <a:pt x="39" y="147"/>
                  <a:pt x="40" y="148"/>
                  <a:pt x="42" y="148"/>
                </a:cubicBezTo>
                <a:cubicBezTo>
                  <a:pt x="61" y="148"/>
                  <a:pt x="61" y="148"/>
                  <a:pt x="61" y="148"/>
                </a:cubicBezTo>
                <a:cubicBezTo>
                  <a:pt x="62" y="148"/>
                  <a:pt x="63" y="147"/>
                  <a:pt x="63" y="146"/>
                </a:cubicBezTo>
                <a:cubicBezTo>
                  <a:pt x="64" y="146"/>
                  <a:pt x="64" y="145"/>
                  <a:pt x="64" y="144"/>
                </a:cubicBezTo>
                <a:cubicBezTo>
                  <a:pt x="47" y="80"/>
                  <a:pt x="47" y="80"/>
                  <a:pt x="47" y="80"/>
                </a:cubicBezTo>
                <a:cubicBezTo>
                  <a:pt x="77" y="82"/>
                  <a:pt x="112" y="111"/>
                  <a:pt x="112" y="111"/>
                </a:cubicBezTo>
                <a:cubicBezTo>
                  <a:pt x="113" y="112"/>
                  <a:pt x="114" y="112"/>
                  <a:pt x="114" y="112"/>
                </a:cubicBezTo>
                <a:cubicBezTo>
                  <a:pt x="115" y="112"/>
                  <a:pt x="115" y="112"/>
                  <a:pt x="116" y="111"/>
                </a:cubicBezTo>
                <a:cubicBezTo>
                  <a:pt x="117" y="111"/>
                  <a:pt x="118" y="110"/>
                  <a:pt x="118" y="108"/>
                </a:cubicBezTo>
                <a:cubicBezTo>
                  <a:pt x="118" y="3"/>
                  <a:pt x="118" y="3"/>
                  <a:pt x="118" y="3"/>
                </a:cubicBezTo>
                <a:cubicBezTo>
                  <a:pt x="118" y="2"/>
                  <a:pt x="117" y="1"/>
                  <a:pt x="116" y="0"/>
                </a:cubicBezTo>
                <a:close/>
                <a:moveTo>
                  <a:pt x="12" y="63"/>
                </a:moveTo>
                <a:cubicBezTo>
                  <a:pt x="9" y="63"/>
                  <a:pt x="9" y="63"/>
                  <a:pt x="9" y="63"/>
                </a:cubicBezTo>
                <a:cubicBezTo>
                  <a:pt x="8" y="63"/>
                  <a:pt x="7" y="62"/>
                  <a:pt x="7" y="61"/>
                </a:cubicBezTo>
                <a:cubicBezTo>
                  <a:pt x="7" y="51"/>
                  <a:pt x="7" y="51"/>
                  <a:pt x="7" y="51"/>
                </a:cubicBezTo>
                <a:cubicBezTo>
                  <a:pt x="7" y="50"/>
                  <a:pt x="8" y="49"/>
                  <a:pt x="9" y="49"/>
                </a:cubicBezTo>
                <a:cubicBezTo>
                  <a:pt x="12" y="49"/>
                  <a:pt x="12" y="49"/>
                  <a:pt x="12" y="49"/>
                </a:cubicBezTo>
                <a:lnTo>
                  <a:pt x="12" y="63"/>
                </a:lnTo>
                <a:close/>
                <a:moveTo>
                  <a:pt x="19" y="69"/>
                </a:moveTo>
                <a:cubicBezTo>
                  <a:pt x="19" y="43"/>
                  <a:pt x="19" y="43"/>
                  <a:pt x="19" y="43"/>
                </a:cubicBezTo>
                <a:cubicBezTo>
                  <a:pt x="19" y="41"/>
                  <a:pt x="20" y="39"/>
                  <a:pt x="23" y="39"/>
                </a:cubicBezTo>
                <a:cubicBezTo>
                  <a:pt x="39" y="39"/>
                  <a:pt x="39" y="39"/>
                  <a:pt x="39" y="39"/>
                </a:cubicBezTo>
                <a:cubicBezTo>
                  <a:pt x="39" y="73"/>
                  <a:pt x="39" y="73"/>
                  <a:pt x="39" y="73"/>
                </a:cubicBezTo>
                <a:cubicBezTo>
                  <a:pt x="23" y="73"/>
                  <a:pt x="23" y="73"/>
                  <a:pt x="23" y="73"/>
                </a:cubicBezTo>
                <a:cubicBezTo>
                  <a:pt x="20" y="73"/>
                  <a:pt x="19" y="71"/>
                  <a:pt x="19" y="69"/>
                </a:cubicBezTo>
                <a:close/>
                <a:moveTo>
                  <a:pt x="56" y="141"/>
                </a:moveTo>
                <a:cubicBezTo>
                  <a:pt x="45" y="141"/>
                  <a:pt x="45" y="141"/>
                  <a:pt x="45" y="141"/>
                </a:cubicBezTo>
                <a:cubicBezTo>
                  <a:pt x="45" y="141"/>
                  <a:pt x="45" y="141"/>
                  <a:pt x="45" y="141"/>
                </a:cubicBezTo>
                <a:cubicBezTo>
                  <a:pt x="28" y="80"/>
                  <a:pt x="28" y="80"/>
                  <a:pt x="28" y="80"/>
                </a:cubicBezTo>
                <a:cubicBezTo>
                  <a:pt x="40" y="80"/>
                  <a:pt x="40" y="80"/>
                  <a:pt x="40" y="80"/>
                </a:cubicBezTo>
                <a:lnTo>
                  <a:pt x="56" y="141"/>
                </a:lnTo>
                <a:close/>
                <a:moveTo>
                  <a:pt x="97" y="92"/>
                </a:moveTo>
                <a:cubicBezTo>
                  <a:pt x="95" y="91"/>
                  <a:pt x="94" y="90"/>
                  <a:pt x="92" y="89"/>
                </a:cubicBezTo>
                <a:cubicBezTo>
                  <a:pt x="75" y="79"/>
                  <a:pt x="59" y="74"/>
                  <a:pt x="46" y="73"/>
                </a:cubicBezTo>
                <a:cubicBezTo>
                  <a:pt x="46" y="39"/>
                  <a:pt x="46" y="39"/>
                  <a:pt x="46" y="39"/>
                </a:cubicBezTo>
                <a:cubicBezTo>
                  <a:pt x="59" y="38"/>
                  <a:pt x="75" y="33"/>
                  <a:pt x="92" y="22"/>
                </a:cubicBezTo>
                <a:cubicBezTo>
                  <a:pt x="94" y="22"/>
                  <a:pt x="95" y="21"/>
                  <a:pt x="97" y="20"/>
                </a:cubicBezTo>
                <a:lnTo>
                  <a:pt x="97" y="92"/>
                </a:lnTo>
                <a:close/>
                <a:moveTo>
                  <a:pt x="111" y="102"/>
                </a:moveTo>
                <a:cubicBezTo>
                  <a:pt x="111" y="102"/>
                  <a:pt x="111" y="102"/>
                  <a:pt x="111" y="102"/>
                </a:cubicBezTo>
                <a:cubicBezTo>
                  <a:pt x="109" y="100"/>
                  <a:pt x="106" y="98"/>
                  <a:pt x="103" y="96"/>
                </a:cubicBezTo>
                <a:cubicBezTo>
                  <a:pt x="103" y="16"/>
                  <a:pt x="103" y="16"/>
                  <a:pt x="103" y="16"/>
                </a:cubicBezTo>
                <a:cubicBezTo>
                  <a:pt x="106" y="13"/>
                  <a:pt x="109" y="12"/>
                  <a:pt x="111" y="10"/>
                </a:cubicBezTo>
                <a:lnTo>
                  <a:pt x="111"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C8B92285-AE91-B380-F0B5-E53DB80FD840}"/>
              </a:ext>
            </a:extLst>
          </p:cNvPr>
          <p:cNvSpPr>
            <a:spLocks noEditPoints="1"/>
          </p:cNvSpPr>
          <p:nvPr/>
        </p:nvSpPr>
        <p:spPr bwMode="auto">
          <a:xfrm>
            <a:off x="5522096" y="2330953"/>
            <a:ext cx="578184" cy="666544"/>
          </a:xfrm>
          <a:custGeom>
            <a:avLst/>
            <a:gdLst>
              <a:gd name="T0" fmla="*/ 126 w 140"/>
              <a:gd name="T1" fmla="*/ 72 h 160"/>
              <a:gd name="T2" fmla="*/ 79 w 140"/>
              <a:gd name="T3" fmla="*/ 67 h 160"/>
              <a:gd name="T4" fmla="*/ 83 w 140"/>
              <a:gd name="T5" fmla="*/ 65 h 160"/>
              <a:gd name="T6" fmla="*/ 79 w 140"/>
              <a:gd name="T7" fmla="*/ 62 h 160"/>
              <a:gd name="T8" fmla="*/ 80 w 140"/>
              <a:gd name="T9" fmla="*/ 46 h 160"/>
              <a:gd name="T10" fmla="*/ 80 w 140"/>
              <a:gd name="T11" fmla="*/ 41 h 160"/>
              <a:gd name="T12" fmla="*/ 79 w 140"/>
              <a:gd name="T13" fmla="*/ 36 h 160"/>
              <a:gd name="T14" fmla="*/ 83 w 140"/>
              <a:gd name="T15" fmla="*/ 34 h 160"/>
              <a:gd name="T16" fmla="*/ 79 w 140"/>
              <a:gd name="T17" fmla="*/ 31 h 160"/>
              <a:gd name="T18" fmla="*/ 125 w 140"/>
              <a:gd name="T19" fmla="*/ 15 h 160"/>
              <a:gd name="T20" fmla="*/ 125 w 140"/>
              <a:gd name="T21" fmla="*/ 31 h 160"/>
              <a:gd name="T22" fmla="*/ 88 w 140"/>
              <a:gd name="T23" fmla="*/ 34 h 160"/>
              <a:gd name="T24" fmla="*/ 126 w 140"/>
              <a:gd name="T25" fmla="*/ 36 h 160"/>
              <a:gd name="T26" fmla="*/ 139 w 140"/>
              <a:gd name="T27" fmla="*/ 25 h 160"/>
              <a:gd name="T28" fmla="*/ 128 w 140"/>
              <a:gd name="T29" fmla="*/ 11 h 160"/>
              <a:gd name="T30" fmla="*/ 79 w 140"/>
              <a:gd name="T31" fmla="*/ 10 h 160"/>
              <a:gd name="T32" fmla="*/ 77 w 140"/>
              <a:gd name="T33" fmla="*/ 0 h 160"/>
              <a:gd name="T34" fmla="*/ 60 w 140"/>
              <a:gd name="T35" fmla="*/ 3 h 160"/>
              <a:gd name="T36" fmla="*/ 59 w 140"/>
              <a:gd name="T37" fmla="*/ 10 h 160"/>
              <a:gd name="T38" fmla="*/ 59 w 140"/>
              <a:gd name="T39" fmla="*/ 15 h 160"/>
              <a:gd name="T40" fmla="*/ 60 w 140"/>
              <a:gd name="T41" fmla="*/ 31 h 160"/>
              <a:gd name="T42" fmla="*/ 57 w 140"/>
              <a:gd name="T43" fmla="*/ 34 h 160"/>
              <a:gd name="T44" fmla="*/ 60 w 140"/>
              <a:gd name="T45" fmla="*/ 36 h 160"/>
              <a:gd name="T46" fmla="*/ 13 w 140"/>
              <a:gd name="T47" fmla="*/ 41 h 160"/>
              <a:gd name="T48" fmla="*/ 1 w 140"/>
              <a:gd name="T49" fmla="*/ 52 h 160"/>
              <a:gd name="T50" fmla="*/ 11 w 140"/>
              <a:gd name="T51" fmla="*/ 66 h 160"/>
              <a:gd name="T52" fmla="*/ 60 w 140"/>
              <a:gd name="T53" fmla="*/ 67 h 160"/>
              <a:gd name="T54" fmla="*/ 59 w 140"/>
              <a:gd name="T55" fmla="*/ 72 h 160"/>
              <a:gd name="T56" fmla="*/ 59 w 140"/>
              <a:gd name="T57" fmla="*/ 77 h 160"/>
              <a:gd name="T58" fmla="*/ 60 w 140"/>
              <a:gd name="T59" fmla="*/ 93 h 160"/>
              <a:gd name="T60" fmla="*/ 57 w 140"/>
              <a:gd name="T61" fmla="*/ 95 h 160"/>
              <a:gd name="T62" fmla="*/ 60 w 140"/>
              <a:gd name="T63" fmla="*/ 98 h 160"/>
              <a:gd name="T64" fmla="*/ 59 w 140"/>
              <a:gd name="T65" fmla="*/ 155 h 160"/>
              <a:gd name="T66" fmla="*/ 59 w 140"/>
              <a:gd name="T67" fmla="*/ 160 h 160"/>
              <a:gd name="T68" fmla="*/ 83 w 140"/>
              <a:gd name="T69" fmla="*/ 157 h 160"/>
              <a:gd name="T70" fmla="*/ 79 w 140"/>
              <a:gd name="T71" fmla="*/ 155 h 160"/>
              <a:gd name="T72" fmla="*/ 126 w 140"/>
              <a:gd name="T73" fmla="*/ 98 h 160"/>
              <a:gd name="T74" fmla="*/ 139 w 140"/>
              <a:gd name="T75" fmla="*/ 87 h 160"/>
              <a:gd name="T76" fmla="*/ 128 w 140"/>
              <a:gd name="T77" fmla="*/ 73 h 160"/>
              <a:gd name="T78" fmla="*/ 14 w 140"/>
              <a:gd name="T79" fmla="*/ 62 h 160"/>
              <a:gd name="T80" fmla="*/ 14 w 140"/>
              <a:gd name="T81" fmla="*/ 46 h 160"/>
              <a:gd name="T82" fmla="*/ 60 w 140"/>
              <a:gd name="T83" fmla="*/ 62 h 160"/>
              <a:gd name="T84" fmla="*/ 65 w 140"/>
              <a:gd name="T85" fmla="*/ 155 h 160"/>
              <a:gd name="T86" fmla="*/ 74 w 140"/>
              <a:gd name="T87" fmla="*/ 98 h 160"/>
              <a:gd name="T88" fmla="*/ 74 w 140"/>
              <a:gd name="T89" fmla="*/ 93 h 160"/>
              <a:gd name="T90" fmla="*/ 65 w 140"/>
              <a:gd name="T91" fmla="*/ 77 h 160"/>
              <a:gd name="T92" fmla="*/ 74 w 140"/>
              <a:gd name="T93" fmla="*/ 93 h 160"/>
              <a:gd name="T94" fmla="*/ 65 w 140"/>
              <a:gd name="T95" fmla="*/ 72 h 160"/>
              <a:gd name="T96" fmla="*/ 74 w 140"/>
              <a:gd name="T97" fmla="*/ 67 h 160"/>
              <a:gd name="T98" fmla="*/ 74 w 140"/>
              <a:gd name="T99" fmla="*/ 62 h 160"/>
              <a:gd name="T100" fmla="*/ 65 w 140"/>
              <a:gd name="T101" fmla="*/ 46 h 160"/>
              <a:gd name="T102" fmla="*/ 74 w 140"/>
              <a:gd name="T103" fmla="*/ 62 h 160"/>
              <a:gd name="T104" fmla="*/ 65 w 140"/>
              <a:gd name="T105" fmla="*/ 41 h 160"/>
              <a:gd name="T106" fmla="*/ 74 w 140"/>
              <a:gd name="T107" fmla="*/ 36 h 160"/>
              <a:gd name="T108" fmla="*/ 74 w 140"/>
              <a:gd name="T109" fmla="*/ 31 h 160"/>
              <a:gd name="T110" fmla="*/ 65 w 140"/>
              <a:gd name="T111" fmla="*/ 15 h 160"/>
              <a:gd name="T112" fmla="*/ 74 w 140"/>
              <a:gd name="T113" fmla="*/ 31 h 160"/>
              <a:gd name="T114" fmla="*/ 65 w 140"/>
              <a:gd name="T115" fmla="*/ 10 h 160"/>
              <a:gd name="T116" fmla="*/ 74 w 140"/>
              <a:gd name="T117" fmla="*/ 5 h 160"/>
              <a:gd name="T118" fmla="*/ 125 w 140"/>
              <a:gd name="T119" fmla="*/ 93 h 160"/>
              <a:gd name="T120" fmla="*/ 79 w 140"/>
              <a:gd name="T121" fmla="*/ 77 h 160"/>
              <a:gd name="T122" fmla="*/ 133 w 140"/>
              <a:gd name="T123" fmla="*/ 8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 h="160">
                <a:moveTo>
                  <a:pt x="128" y="73"/>
                </a:moveTo>
                <a:cubicBezTo>
                  <a:pt x="128" y="73"/>
                  <a:pt x="127" y="72"/>
                  <a:pt x="126" y="72"/>
                </a:cubicBezTo>
                <a:cubicBezTo>
                  <a:pt x="79" y="72"/>
                  <a:pt x="79" y="72"/>
                  <a:pt x="79" y="72"/>
                </a:cubicBezTo>
                <a:cubicBezTo>
                  <a:pt x="79" y="67"/>
                  <a:pt x="79" y="67"/>
                  <a:pt x="79" y="67"/>
                </a:cubicBezTo>
                <a:cubicBezTo>
                  <a:pt x="80" y="67"/>
                  <a:pt x="80" y="67"/>
                  <a:pt x="80" y="67"/>
                </a:cubicBezTo>
                <a:cubicBezTo>
                  <a:pt x="81" y="67"/>
                  <a:pt x="83" y="66"/>
                  <a:pt x="83" y="65"/>
                </a:cubicBezTo>
                <a:cubicBezTo>
                  <a:pt x="83" y="63"/>
                  <a:pt x="81" y="62"/>
                  <a:pt x="80" y="62"/>
                </a:cubicBezTo>
                <a:cubicBezTo>
                  <a:pt x="79" y="62"/>
                  <a:pt x="79" y="62"/>
                  <a:pt x="79" y="62"/>
                </a:cubicBezTo>
                <a:cubicBezTo>
                  <a:pt x="79" y="46"/>
                  <a:pt x="79" y="46"/>
                  <a:pt x="79" y="46"/>
                </a:cubicBezTo>
                <a:cubicBezTo>
                  <a:pt x="80" y="46"/>
                  <a:pt x="80" y="46"/>
                  <a:pt x="80" y="46"/>
                </a:cubicBezTo>
                <a:cubicBezTo>
                  <a:pt x="81" y="46"/>
                  <a:pt x="83" y="45"/>
                  <a:pt x="83" y="44"/>
                </a:cubicBezTo>
                <a:cubicBezTo>
                  <a:pt x="83" y="42"/>
                  <a:pt x="81" y="41"/>
                  <a:pt x="80" y="41"/>
                </a:cubicBezTo>
                <a:cubicBezTo>
                  <a:pt x="79" y="41"/>
                  <a:pt x="79" y="41"/>
                  <a:pt x="79" y="41"/>
                </a:cubicBezTo>
                <a:cubicBezTo>
                  <a:pt x="79" y="36"/>
                  <a:pt x="79" y="36"/>
                  <a:pt x="79" y="36"/>
                </a:cubicBezTo>
                <a:cubicBezTo>
                  <a:pt x="80" y="36"/>
                  <a:pt x="80" y="36"/>
                  <a:pt x="80" y="36"/>
                </a:cubicBezTo>
                <a:cubicBezTo>
                  <a:pt x="81" y="36"/>
                  <a:pt x="83" y="35"/>
                  <a:pt x="83" y="34"/>
                </a:cubicBezTo>
                <a:cubicBezTo>
                  <a:pt x="83" y="32"/>
                  <a:pt x="81" y="31"/>
                  <a:pt x="80" y="31"/>
                </a:cubicBezTo>
                <a:cubicBezTo>
                  <a:pt x="79" y="31"/>
                  <a:pt x="79" y="31"/>
                  <a:pt x="79" y="31"/>
                </a:cubicBezTo>
                <a:cubicBezTo>
                  <a:pt x="79" y="15"/>
                  <a:pt x="79" y="15"/>
                  <a:pt x="79" y="15"/>
                </a:cubicBezTo>
                <a:cubicBezTo>
                  <a:pt x="125" y="15"/>
                  <a:pt x="125" y="15"/>
                  <a:pt x="125" y="15"/>
                </a:cubicBezTo>
                <a:cubicBezTo>
                  <a:pt x="133" y="23"/>
                  <a:pt x="133" y="23"/>
                  <a:pt x="133" y="23"/>
                </a:cubicBezTo>
                <a:cubicBezTo>
                  <a:pt x="125" y="31"/>
                  <a:pt x="125" y="31"/>
                  <a:pt x="125" y="31"/>
                </a:cubicBezTo>
                <a:cubicBezTo>
                  <a:pt x="90" y="31"/>
                  <a:pt x="90" y="31"/>
                  <a:pt x="90" y="31"/>
                </a:cubicBezTo>
                <a:cubicBezTo>
                  <a:pt x="89" y="31"/>
                  <a:pt x="88" y="32"/>
                  <a:pt x="88" y="34"/>
                </a:cubicBezTo>
                <a:cubicBezTo>
                  <a:pt x="88" y="35"/>
                  <a:pt x="89" y="36"/>
                  <a:pt x="90" y="36"/>
                </a:cubicBezTo>
                <a:cubicBezTo>
                  <a:pt x="126" y="36"/>
                  <a:pt x="126" y="36"/>
                  <a:pt x="126" y="36"/>
                </a:cubicBezTo>
                <a:cubicBezTo>
                  <a:pt x="127" y="36"/>
                  <a:pt x="128" y="36"/>
                  <a:pt x="128" y="35"/>
                </a:cubicBezTo>
                <a:cubicBezTo>
                  <a:pt x="139" y="25"/>
                  <a:pt x="139" y="25"/>
                  <a:pt x="139" y="25"/>
                </a:cubicBezTo>
                <a:cubicBezTo>
                  <a:pt x="140" y="24"/>
                  <a:pt x="140" y="22"/>
                  <a:pt x="139" y="21"/>
                </a:cubicBezTo>
                <a:cubicBezTo>
                  <a:pt x="128" y="11"/>
                  <a:pt x="128" y="11"/>
                  <a:pt x="128" y="11"/>
                </a:cubicBezTo>
                <a:cubicBezTo>
                  <a:pt x="128" y="11"/>
                  <a:pt x="127" y="10"/>
                  <a:pt x="126" y="10"/>
                </a:cubicBezTo>
                <a:cubicBezTo>
                  <a:pt x="79" y="10"/>
                  <a:pt x="79" y="10"/>
                  <a:pt x="79" y="10"/>
                </a:cubicBezTo>
                <a:cubicBezTo>
                  <a:pt x="79" y="3"/>
                  <a:pt x="79" y="3"/>
                  <a:pt x="79" y="3"/>
                </a:cubicBezTo>
                <a:cubicBezTo>
                  <a:pt x="79" y="1"/>
                  <a:pt x="78" y="0"/>
                  <a:pt x="77" y="0"/>
                </a:cubicBezTo>
                <a:cubicBezTo>
                  <a:pt x="63" y="0"/>
                  <a:pt x="63" y="0"/>
                  <a:pt x="63" y="0"/>
                </a:cubicBezTo>
                <a:cubicBezTo>
                  <a:pt x="61" y="0"/>
                  <a:pt x="60" y="1"/>
                  <a:pt x="60" y="3"/>
                </a:cubicBezTo>
                <a:cubicBezTo>
                  <a:pt x="60" y="10"/>
                  <a:pt x="60" y="10"/>
                  <a:pt x="60" y="10"/>
                </a:cubicBezTo>
                <a:cubicBezTo>
                  <a:pt x="59" y="10"/>
                  <a:pt x="59" y="10"/>
                  <a:pt x="59" y="10"/>
                </a:cubicBezTo>
                <a:cubicBezTo>
                  <a:pt x="58" y="10"/>
                  <a:pt x="57" y="11"/>
                  <a:pt x="57" y="13"/>
                </a:cubicBezTo>
                <a:cubicBezTo>
                  <a:pt x="57" y="14"/>
                  <a:pt x="58" y="15"/>
                  <a:pt x="59" y="15"/>
                </a:cubicBezTo>
                <a:cubicBezTo>
                  <a:pt x="60" y="15"/>
                  <a:pt x="60" y="15"/>
                  <a:pt x="60" y="15"/>
                </a:cubicBezTo>
                <a:cubicBezTo>
                  <a:pt x="60" y="31"/>
                  <a:pt x="60" y="31"/>
                  <a:pt x="60" y="31"/>
                </a:cubicBezTo>
                <a:cubicBezTo>
                  <a:pt x="59" y="31"/>
                  <a:pt x="59" y="31"/>
                  <a:pt x="59" y="31"/>
                </a:cubicBezTo>
                <a:cubicBezTo>
                  <a:pt x="58" y="31"/>
                  <a:pt x="57" y="32"/>
                  <a:pt x="57" y="34"/>
                </a:cubicBezTo>
                <a:cubicBezTo>
                  <a:pt x="57" y="35"/>
                  <a:pt x="58" y="36"/>
                  <a:pt x="59" y="36"/>
                </a:cubicBezTo>
                <a:cubicBezTo>
                  <a:pt x="60" y="36"/>
                  <a:pt x="60" y="36"/>
                  <a:pt x="60" y="36"/>
                </a:cubicBezTo>
                <a:cubicBezTo>
                  <a:pt x="60" y="41"/>
                  <a:pt x="60" y="41"/>
                  <a:pt x="60" y="41"/>
                </a:cubicBezTo>
                <a:cubicBezTo>
                  <a:pt x="13" y="41"/>
                  <a:pt x="13" y="41"/>
                  <a:pt x="13" y="41"/>
                </a:cubicBezTo>
                <a:cubicBezTo>
                  <a:pt x="12" y="41"/>
                  <a:pt x="12" y="42"/>
                  <a:pt x="11" y="42"/>
                </a:cubicBezTo>
                <a:cubicBezTo>
                  <a:pt x="1" y="52"/>
                  <a:pt x="1" y="52"/>
                  <a:pt x="1" y="52"/>
                </a:cubicBezTo>
                <a:cubicBezTo>
                  <a:pt x="0" y="53"/>
                  <a:pt x="0" y="55"/>
                  <a:pt x="1" y="56"/>
                </a:cubicBezTo>
                <a:cubicBezTo>
                  <a:pt x="11" y="66"/>
                  <a:pt x="11" y="66"/>
                  <a:pt x="11" y="66"/>
                </a:cubicBezTo>
                <a:cubicBezTo>
                  <a:pt x="12" y="67"/>
                  <a:pt x="12" y="67"/>
                  <a:pt x="13" y="67"/>
                </a:cubicBezTo>
                <a:cubicBezTo>
                  <a:pt x="60" y="67"/>
                  <a:pt x="60" y="67"/>
                  <a:pt x="60" y="67"/>
                </a:cubicBezTo>
                <a:cubicBezTo>
                  <a:pt x="60" y="72"/>
                  <a:pt x="60" y="72"/>
                  <a:pt x="60" y="72"/>
                </a:cubicBezTo>
                <a:cubicBezTo>
                  <a:pt x="59" y="72"/>
                  <a:pt x="59" y="72"/>
                  <a:pt x="59" y="72"/>
                </a:cubicBezTo>
                <a:cubicBezTo>
                  <a:pt x="58" y="72"/>
                  <a:pt x="57" y="73"/>
                  <a:pt x="57" y="75"/>
                </a:cubicBezTo>
                <a:cubicBezTo>
                  <a:pt x="57" y="76"/>
                  <a:pt x="58" y="77"/>
                  <a:pt x="59" y="77"/>
                </a:cubicBezTo>
                <a:cubicBezTo>
                  <a:pt x="60" y="77"/>
                  <a:pt x="60" y="77"/>
                  <a:pt x="60" y="77"/>
                </a:cubicBezTo>
                <a:cubicBezTo>
                  <a:pt x="60" y="93"/>
                  <a:pt x="60" y="93"/>
                  <a:pt x="60" y="93"/>
                </a:cubicBezTo>
                <a:cubicBezTo>
                  <a:pt x="59" y="93"/>
                  <a:pt x="59" y="93"/>
                  <a:pt x="59" y="93"/>
                </a:cubicBezTo>
                <a:cubicBezTo>
                  <a:pt x="58" y="93"/>
                  <a:pt x="57" y="94"/>
                  <a:pt x="57" y="95"/>
                </a:cubicBezTo>
                <a:cubicBezTo>
                  <a:pt x="57" y="97"/>
                  <a:pt x="58" y="98"/>
                  <a:pt x="59" y="98"/>
                </a:cubicBezTo>
                <a:cubicBezTo>
                  <a:pt x="60" y="98"/>
                  <a:pt x="60" y="98"/>
                  <a:pt x="60" y="98"/>
                </a:cubicBezTo>
                <a:cubicBezTo>
                  <a:pt x="60" y="155"/>
                  <a:pt x="60" y="155"/>
                  <a:pt x="60" y="155"/>
                </a:cubicBezTo>
                <a:cubicBezTo>
                  <a:pt x="59" y="155"/>
                  <a:pt x="59" y="155"/>
                  <a:pt x="59" y="155"/>
                </a:cubicBezTo>
                <a:cubicBezTo>
                  <a:pt x="58" y="155"/>
                  <a:pt x="57" y="156"/>
                  <a:pt x="57" y="157"/>
                </a:cubicBezTo>
                <a:cubicBezTo>
                  <a:pt x="57" y="159"/>
                  <a:pt x="58" y="160"/>
                  <a:pt x="59" y="160"/>
                </a:cubicBezTo>
                <a:cubicBezTo>
                  <a:pt x="80" y="160"/>
                  <a:pt x="80" y="160"/>
                  <a:pt x="80" y="160"/>
                </a:cubicBezTo>
                <a:cubicBezTo>
                  <a:pt x="81" y="160"/>
                  <a:pt x="83" y="159"/>
                  <a:pt x="83" y="157"/>
                </a:cubicBezTo>
                <a:cubicBezTo>
                  <a:pt x="83" y="156"/>
                  <a:pt x="81" y="155"/>
                  <a:pt x="80" y="155"/>
                </a:cubicBezTo>
                <a:cubicBezTo>
                  <a:pt x="79" y="155"/>
                  <a:pt x="79" y="155"/>
                  <a:pt x="79" y="155"/>
                </a:cubicBezTo>
                <a:cubicBezTo>
                  <a:pt x="79" y="98"/>
                  <a:pt x="79" y="98"/>
                  <a:pt x="79" y="98"/>
                </a:cubicBezTo>
                <a:cubicBezTo>
                  <a:pt x="126" y="98"/>
                  <a:pt x="126" y="98"/>
                  <a:pt x="126" y="98"/>
                </a:cubicBezTo>
                <a:cubicBezTo>
                  <a:pt x="127" y="98"/>
                  <a:pt x="128" y="98"/>
                  <a:pt x="128" y="97"/>
                </a:cubicBezTo>
                <a:cubicBezTo>
                  <a:pt x="139" y="87"/>
                  <a:pt x="139" y="87"/>
                  <a:pt x="139" y="87"/>
                </a:cubicBezTo>
                <a:cubicBezTo>
                  <a:pt x="140" y="86"/>
                  <a:pt x="140" y="84"/>
                  <a:pt x="139" y="83"/>
                </a:cubicBezTo>
                <a:lnTo>
                  <a:pt x="128" y="73"/>
                </a:lnTo>
                <a:close/>
                <a:moveTo>
                  <a:pt x="60" y="62"/>
                </a:moveTo>
                <a:cubicBezTo>
                  <a:pt x="14" y="62"/>
                  <a:pt x="14" y="62"/>
                  <a:pt x="14" y="62"/>
                </a:cubicBezTo>
                <a:cubicBezTo>
                  <a:pt x="6" y="54"/>
                  <a:pt x="6" y="54"/>
                  <a:pt x="6" y="54"/>
                </a:cubicBezTo>
                <a:cubicBezTo>
                  <a:pt x="14" y="46"/>
                  <a:pt x="14" y="46"/>
                  <a:pt x="14" y="46"/>
                </a:cubicBezTo>
                <a:cubicBezTo>
                  <a:pt x="60" y="46"/>
                  <a:pt x="60" y="46"/>
                  <a:pt x="60" y="46"/>
                </a:cubicBezTo>
                <a:lnTo>
                  <a:pt x="60" y="62"/>
                </a:lnTo>
                <a:close/>
                <a:moveTo>
                  <a:pt x="74" y="155"/>
                </a:moveTo>
                <a:cubicBezTo>
                  <a:pt x="65" y="155"/>
                  <a:pt x="65" y="155"/>
                  <a:pt x="65" y="155"/>
                </a:cubicBezTo>
                <a:cubicBezTo>
                  <a:pt x="65" y="98"/>
                  <a:pt x="65" y="98"/>
                  <a:pt x="65" y="98"/>
                </a:cubicBezTo>
                <a:cubicBezTo>
                  <a:pt x="74" y="98"/>
                  <a:pt x="74" y="98"/>
                  <a:pt x="74" y="98"/>
                </a:cubicBezTo>
                <a:lnTo>
                  <a:pt x="74" y="155"/>
                </a:lnTo>
                <a:close/>
                <a:moveTo>
                  <a:pt x="74" y="93"/>
                </a:moveTo>
                <a:cubicBezTo>
                  <a:pt x="65" y="93"/>
                  <a:pt x="65" y="93"/>
                  <a:pt x="65" y="93"/>
                </a:cubicBezTo>
                <a:cubicBezTo>
                  <a:pt x="65" y="77"/>
                  <a:pt x="65" y="77"/>
                  <a:pt x="65" y="77"/>
                </a:cubicBezTo>
                <a:cubicBezTo>
                  <a:pt x="74" y="77"/>
                  <a:pt x="74" y="77"/>
                  <a:pt x="74" y="77"/>
                </a:cubicBezTo>
                <a:lnTo>
                  <a:pt x="74" y="93"/>
                </a:lnTo>
                <a:close/>
                <a:moveTo>
                  <a:pt x="74" y="72"/>
                </a:moveTo>
                <a:cubicBezTo>
                  <a:pt x="65" y="72"/>
                  <a:pt x="65" y="72"/>
                  <a:pt x="65" y="72"/>
                </a:cubicBezTo>
                <a:cubicBezTo>
                  <a:pt x="65" y="67"/>
                  <a:pt x="65" y="67"/>
                  <a:pt x="65" y="67"/>
                </a:cubicBezTo>
                <a:cubicBezTo>
                  <a:pt x="74" y="67"/>
                  <a:pt x="74" y="67"/>
                  <a:pt x="74" y="67"/>
                </a:cubicBezTo>
                <a:lnTo>
                  <a:pt x="74" y="72"/>
                </a:lnTo>
                <a:close/>
                <a:moveTo>
                  <a:pt x="74" y="62"/>
                </a:moveTo>
                <a:cubicBezTo>
                  <a:pt x="65" y="62"/>
                  <a:pt x="65" y="62"/>
                  <a:pt x="65" y="62"/>
                </a:cubicBezTo>
                <a:cubicBezTo>
                  <a:pt x="65" y="46"/>
                  <a:pt x="65" y="46"/>
                  <a:pt x="65" y="46"/>
                </a:cubicBezTo>
                <a:cubicBezTo>
                  <a:pt x="74" y="46"/>
                  <a:pt x="74" y="46"/>
                  <a:pt x="74" y="46"/>
                </a:cubicBezTo>
                <a:lnTo>
                  <a:pt x="74" y="62"/>
                </a:lnTo>
                <a:close/>
                <a:moveTo>
                  <a:pt x="74" y="41"/>
                </a:moveTo>
                <a:cubicBezTo>
                  <a:pt x="65" y="41"/>
                  <a:pt x="65" y="41"/>
                  <a:pt x="65" y="41"/>
                </a:cubicBezTo>
                <a:cubicBezTo>
                  <a:pt x="65" y="36"/>
                  <a:pt x="65" y="36"/>
                  <a:pt x="65" y="36"/>
                </a:cubicBezTo>
                <a:cubicBezTo>
                  <a:pt x="74" y="36"/>
                  <a:pt x="74" y="36"/>
                  <a:pt x="74" y="36"/>
                </a:cubicBezTo>
                <a:lnTo>
                  <a:pt x="74" y="41"/>
                </a:lnTo>
                <a:close/>
                <a:moveTo>
                  <a:pt x="74" y="31"/>
                </a:moveTo>
                <a:cubicBezTo>
                  <a:pt x="65" y="31"/>
                  <a:pt x="65" y="31"/>
                  <a:pt x="65" y="31"/>
                </a:cubicBezTo>
                <a:cubicBezTo>
                  <a:pt x="65" y="15"/>
                  <a:pt x="65" y="15"/>
                  <a:pt x="65" y="15"/>
                </a:cubicBezTo>
                <a:cubicBezTo>
                  <a:pt x="74" y="15"/>
                  <a:pt x="74" y="15"/>
                  <a:pt x="74" y="15"/>
                </a:cubicBezTo>
                <a:lnTo>
                  <a:pt x="74" y="31"/>
                </a:lnTo>
                <a:close/>
                <a:moveTo>
                  <a:pt x="74" y="10"/>
                </a:moveTo>
                <a:cubicBezTo>
                  <a:pt x="65" y="10"/>
                  <a:pt x="65" y="10"/>
                  <a:pt x="65" y="10"/>
                </a:cubicBezTo>
                <a:cubicBezTo>
                  <a:pt x="65" y="5"/>
                  <a:pt x="65" y="5"/>
                  <a:pt x="65" y="5"/>
                </a:cubicBezTo>
                <a:cubicBezTo>
                  <a:pt x="74" y="5"/>
                  <a:pt x="74" y="5"/>
                  <a:pt x="74" y="5"/>
                </a:cubicBezTo>
                <a:lnTo>
                  <a:pt x="74" y="10"/>
                </a:lnTo>
                <a:close/>
                <a:moveTo>
                  <a:pt x="125" y="93"/>
                </a:moveTo>
                <a:cubicBezTo>
                  <a:pt x="79" y="93"/>
                  <a:pt x="79" y="93"/>
                  <a:pt x="79" y="93"/>
                </a:cubicBezTo>
                <a:cubicBezTo>
                  <a:pt x="79" y="77"/>
                  <a:pt x="79" y="77"/>
                  <a:pt x="79" y="77"/>
                </a:cubicBezTo>
                <a:cubicBezTo>
                  <a:pt x="125" y="77"/>
                  <a:pt x="125" y="77"/>
                  <a:pt x="125" y="77"/>
                </a:cubicBezTo>
                <a:cubicBezTo>
                  <a:pt x="133" y="85"/>
                  <a:pt x="133" y="85"/>
                  <a:pt x="133" y="85"/>
                </a:cubicBezTo>
                <a:lnTo>
                  <a:pt x="125" y="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9BF90089-53EE-AA3F-9FD5-F4C85322C426}"/>
              </a:ext>
            </a:extLst>
          </p:cNvPr>
          <p:cNvSpPr>
            <a:spLocks noGrp="1"/>
          </p:cNvSpPr>
          <p:nvPr>
            <p:ph type="title"/>
          </p:nvPr>
        </p:nvSpPr>
        <p:spPr/>
        <p:txBody>
          <a:bodyPr>
            <a:normAutofit/>
          </a:bodyPr>
          <a:lstStyle/>
          <a:p>
            <a:r>
              <a:rPr lang="en-GB" dirty="0"/>
              <a:t>NUESTRO REPOSITORIO</a:t>
            </a:r>
          </a:p>
        </p:txBody>
      </p:sp>
    </p:spTree>
    <p:extLst>
      <p:ext uri="{BB962C8B-B14F-4D97-AF65-F5344CB8AC3E}">
        <p14:creationId xmlns:p14="http://schemas.microsoft.com/office/powerpoint/2010/main" val="2295133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Placeholder 6" descr="A picture containing text, person, indoor, computer&#10;&#10;Description automatically generated">
            <a:extLst>
              <a:ext uri="{FF2B5EF4-FFF2-40B4-BE49-F238E27FC236}">
                <a16:creationId xmlns:a16="http://schemas.microsoft.com/office/drawing/2014/main" id="{34B20417-5081-7684-7C6A-C2AE28A681DA}"/>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a:off x="0" y="1767016"/>
            <a:ext cx="5080000" cy="5090983"/>
          </a:xfrm>
        </p:spPr>
      </p:pic>
      <p:grpSp>
        <p:nvGrpSpPr>
          <p:cNvPr id="19" name="Group 18">
            <a:extLst>
              <a:ext uri="{FF2B5EF4-FFF2-40B4-BE49-F238E27FC236}">
                <a16:creationId xmlns:a16="http://schemas.microsoft.com/office/drawing/2014/main" id="{E98D6360-D877-EBF8-B7A2-DA8518088B3B}"/>
              </a:ext>
            </a:extLst>
          </p:cNvPr>
          <p:cNvGrpSpPr/>
          <p:nvPr/>
        </p:nvGrpSpPr>
        <p:grpSpPr>
          <a:xfrm>
            <a:off x="5289012" y="3218688"/>
            <a:ext cx="6456409" cy="1142706"/>
            <a:chOff x="1019174" y="2457450"/>
            <a:chExt cx="8781429" cy="1145889"/>
          </a:xfrm>
        </p:grpSpPr>
        <p:sp>
          <p:nvSpPr>
            <p:cNvPr id="20" name="Rectangle 19">
              <a:extLst>
                <a:ext uri="{FF2B5EF4-FFF2-40B4-BE49-F238E27FC236}">
                  <a16:creationId xmlns:a16="http://schemas.microsoft.com/office/drawing/2014/main" id="{3AC6375C-D81E-5326-BBFA-DF08AADB77E3}"/>
                </a:ext>
              </a:extLst>
            </p:cNvPr>
            <p:cNvSpPr/>
            <p:nvPr/>
          </p:nvSpPr>
          <p:spPr>
            <a:xfrm>
              <a:off x="1019174" y="2457450"/>
              <a:ext cx="8781429" cy="1145889"/>
            </a:xfrm>
            <a:prstGeom prst="rect">
              <a:avLst/>
            </a:prstGeom>
            <a:solidFill>
              <a:srgbClr val="00A3DB"/>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dirty="0">
                  <a:solidFill>
                    <a:schemeClr val="bg1"/>
                  </a:solidFill>
                  <a:latin typeface="EC Square Sans Pro Medium" panose="020B0506040000020004" pitchFamily="34" charset="0"/>
                  <a:ea typeface="Open Sans" charset="0"/>
                  <a:cs typeface="Open Sans" charset="0"/>
                </a:rPr>
                <a:t>Participe en eventos de </a:t>
              </a:r>
              <a:r>
                <a:rPr lang="es-ES" i="1" dirty="0">
                  <a:solidFill>
                    <a:schemeClr val="bg1"/>
                  </a:solidFill>
                  <a:latin typeface="EC Square Sans Pro Medium" panose="020B0506040000020004" pitchFamily="34" charset="0"/>
                  <a:ea typeface="Open Sans" charset="0"/>
                  <a:cs typeface="Open Sans" charset="0"/>
                </a:rPr>
                <a:t>matchmaking</a:t>
              </a:r>
              <a:r>
                <a:rPr lang="es-ES" dirty="0">
                  <a:solidFill>
                    <a:schemeClr val="bg1"/>
                  </a:solidFill>
                  <a:latin typeface="EC Square Sans Pro Medium" panose="020B0506040000020004" pitchFamily="34" charset="0"/>
                  <a:ea typeface="Open Sans" charset="0"/>
                  <a:cs typeface="Open Sans" charset="0"/>
                </a:rPr>
                <a:t> donde podrá conocer a inversores y representantes de proyectos en persona.</a:t>
              </a:r>
            </a:p>
          </p:txBody>
        </p:sp>
        <p:sp>
          <p:nvSpPr>
            <p:cNvPr id="21" name="Rectangle 20">
              <a:extLst>
                <a:ext uri="{FF2B5EF4-FFF2-40B4-BE49-F238E27FC236}">
                  <a16:creationId xmlns:a16="http://schemas.microsoft.com/office/drawing/2014/main" id="{D33CD6D2-F80A-5195-6145-36209124D7CD}"/>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4489"/>
                </a:solidFill>
              </a:endParaRPr>
            </a:p>
          </p:txBody>
        </p:sp>
      </p:grpSp>
      <p:sp>
        <p:nvSpPr>
          <p:cNvPr id="22" name="TextBox 21">
            <a:extLst>
              <a:ext uri="{FF2B5EF4-FFF2-40B4-BE49-F238E27FC236}">
                <a16:creationId xmlns:a16="http://schemas.microsoft.com/office/drawing/2014/main" id="{E64FC636-235E-3B86-5B05-73782E4744C5}"/>
              </a:ext>
            </a:extLst>
          </p:cNvPr>
          <p:cNvSpPr txBox="1"/>
          <p:nvPr/>
        </p:nvSpPr>
        <p:spPr>
          <a:xfrm>
            <a:off x="5289010" y="2088806"/>
            <a:ext cx="4840463" cy="903700"/>
          </a:xfrm>
          <a:prstGeom prst="rect">
            <a:avLst/>
          </a:prstGeom>
          <a:noFill/>
        </p:spPr>
        <p:txBody>
          <a:bodyPr wrap="square" lIns="0" tIns="36000" rIns="216000" bIns="36000" rtlCol="0">
            <a:spAutoFit/>
          </a:bodyPr>
          <a:lstStyle/>
          <a:p>
            <a:r>
              <a:rPr lang="es-ES" dirty="0">
                <a:solidFill>
                  <a:srgbClr val="151B4E"/>
                </a:solidFill>
                <a:latin typeface="EC Square Sans Pro" panose="020B0506040000020004" pitchFamily="34" charset="0"/>
              </a:rPr>
              <a:t>Reciba asistencia para llegar a un acuerdo entre proyectos de neutralidad climática y</a:t>
            </a:r>
            <a:r>
              <a:rPr lang="es-ES" i="1" dirty="0">
                <a:solidFill>
                  <a:srgbClr val="151B4E"/>
                </a:solidFill>
                <a:latin typeface="EC Square Sans Pro" panose="020B0506040000020004" pitchFamily="34" charset="0"/>
              </a:rPr>
              <a:t> smart cities</a:t>
            </a:r>
            <a:r>
              <a:rPr lang="es-ES" dirty="0">
                <a:solidFill>
                  <a:srgbClr val="151B4E"/>
                </a:solidFill>
                <a:latin typeface="EC Square Sans Pro" panose="020B0506040000020004" pitchFamily="34" charset="0"/>
              </a:rPr>
              <a:t> e inversores.</a:t>
            </a:r>
          </a:p>
        </p:txBody>
      </p:sp>
      <p:sp>
        <p:nvSpPr>
          <p:cNvPr id="8" name="Title 7">
            <a:extLst>
              <a:ext uri="{FF2B5EF4-FFF2-40B4-BE49-F238E27FC236}">
                <a16:creationId xmlns:a16="http://schemas.microsoft.com/office/drawing/2014/main" id="{160294E6-3276-758D-CBF4-22460DB17E70}"/>
              </a:ext>
            </a:extLst>
          </p:cNvPr>
          <p:cNvSpPr>
            <a:spLocks noGrp="1"/>
          </p:cNvSpPr>
          <p:nvPr>
            <p:ph type="title"/>
          </p:nvPr>
        </p:nvSpPr>
        <p:spPr/>
        <p:txBody>
          <a:bodyPr>
            <a:normAutofit/>
          </a:bodyPr>
          <a:lstStyle/>
          <a:p>
            <a:r>
              <a:rPr lang="en-GB" dirty="0"/>
              <a:t>MATCHMAKING</a:t>
            </a:r>
          </a:p>
        </p:txBody>
      </p:sp>
    </p:spTree>
    <p:extLst>
      <p:ext uri="{BB962C8B-B14F-4D97-AF65-F5344CB8AC3E}">
        <p14:creationId xmlns:p14="http://schemas.microsoft.com/office/powerpoint/2010/main" val="52539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1E479F-587A-8F2D-59E3-A0B78BCB8003}"/>
              </a:ext>
            </a:extLst>
          </p:cNvPr>
          <p:cNvSpPr/>
          <p:nvPr/>
        </p:nvSpPr>
        <p:spPr>
          <a:xfrm>
            <a:off x="2973978"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45" name="Rectangle 44">
            <a:extLst>
              <a:ext uri="{FF2B5EF4-FFF2-40B4-BE49-F238E27FC236}">
                <a16:creationId xmlns:a16="http://schemas.microsoft.com/office/drawing/2014/main" id="{B4847000-FEAD-E008-4EA1-473424A26640}"/>
              </a:ext>
            </a:extLst>
          </p:cNvPr>
          <p:cNvSpPr/>
          <p:nvPr/>
        </p:nvSpPr>
        <p:spPr>
          <a:xfrm>
            <a:off x="5057611"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46" name="Rectangle 45">
            <a:extLst>
              <a:ext uri="{FF2B5EF4-FFF2-40B4-BE49-F238E27FC236}">
                <a16:creationId xmlns:a16="http://schemas.microsoft.com/office/drawing/2014/main" id="{0FC9F1B3-EF28-66E0-C857-315D141BA267}"/>
              </a:ext>
            </a:extLst>
          </p:cNvPr>
          <p:cNvSpPr/>
          <p:nvPr/>
        </p:nvSpPr>
        <p:spPr>
          <a:xfrm>
            <a:off x="7111263"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47" name="Rectangle 46">
            <a:extLst>
              <a:ext uri="{FF2B5EF4-FFF2-40B4-BE49-F238E27FC236}">
                <a16:creationId xmlns:a16="http://schemas.microsoft.com/office/drawing/2014/main" id="{13263344-BEB4-AE15-96FA-5286C1EF28A0}"/>
              </a:ext>
            </a:extLst>
          </p:cNvPr>
          <p:cNvSpPr/>
          <p:nvPr/>
        </p:nvSpPr>
        <p:spPr>
          <a:xfrm>
            <a:off x="9299827"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3" name="Rectangle 62">
            <a:extLst>
              <a:ext uri="{FF2B5EF4-FFF2-40B4-BE49-F238E27FC236}">
                <a16:creationId xmlns:a16="http://schemas.microsoft.com/office/drawing/2014/main" id="{D44D41AD-D4DD-9794-7309-8C2A987AD903}"/>
              </a:ext>
            </a:extLst>
          </p:cNvPr>
          <p:cNvSpPr/>
          <p:nvPr/>
        </p:nvSpPr>
        <p:spPr>
          <a:xfrm>
            <a:off x="920326"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4" name="Rectangle 63">
            <a:extLst>
              <a:ext uri="{FF2B5EF4-FFF2-40B4-BE49-F238E27FC236}">
                <a16:creationId xmlns:a16="http://schemas.microsoft.com/office/drawing/2014/main" id="{4C8D2AAC-2C2C-64D9-2BD2-E61DC189F011}"/>
              </a:ext>
            </a:extLst>
          </p:cNvPr>
          <p:cNvSpPr/>
          <p:nvPr/>
        </p:nvSpPr>
        <p:spPr>
          <a:xfrm>
            <a:off x="2973978"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5" name="Rectangle 64">
            <a:extLst>
              <a:ext uri="{FF2B5EF4-FFF2-40B4-BE49-F238E27FC236}">
                <a16:creationId xmlns:a16="http://schemas.microsoft.com/office/drawing/2014/main" id="{BBECC8E9-1E6C-8F78-C056-A5A8657DCB0F}"/>
              </a:ext>
            </a:extLst>
          </p:cNvPr>
          <p:cNvSpPr/>
          <p:nvPr/>
        </p:nvSpPr>
        <p:spPr>
          <a:xfrm>
            <a:off x="5057611"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6" name="Rectangle 65">
            <a:extLst>
              <a:ext uri="{FF2B5EF4-FFF2-40B4-BE49-F238E27FC236}">
                <a16:creationId xmlns:a16="http://schemas.microsoft.com/office/drawing/2014/main" id="{F88D5B10-DFFE-7921-9C27-1196C1E321CC}"/>
              </a:ext>
            </a:extLst>
          </p:cNvPr>
          <p:cNvSpPr/>
          <p:nvPr/>
        </p:nvSpPr>
        <p:spPr>
          <a:xfrm>
            <a:off x="7111263"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7" name="Rectangle 66">
            <a:extLst>
              <a:ext uri="{FF2B5EF4-FFF2-40B4-BE49-F238E27FC236}">
                <a16:creationId xmlns:a16="http://schemas.microsoft.com/office/drawing/2014/main" id="{E3FE03E5-1C50-30DE-665D-077F9C2E29DA}"/>
              </a:ext>
            </a:extLst>
          </p:cNvPr>
          <p:cNvSpPr/>
          <p:nvPr/>
        </p:nvSpPr>
        <p:spPr>
          <a:xfrm>
            <a:off x="9299827" y="3032890"/>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8" name="Rectangle 67">
            <a:extLst>
              <a:ext uri="{FF2B5EF4-FFF2-40B4-BE49-F238E27FC236}">
                <a16:creationId xmlns:a16="http://schemas.microsoft.com/office/drawing/2014/main" id="{4F11A207-8258-D53D-75A2-5DF581321E1E}"/>
              </a:ext>
            </a:extLst>
          </p:cNvPr>
          <p:cNvSpPr/>
          <p:nvPr/>
        </p:nvSpPr>
        <p:spPr>
          <a:xfrm>
            <a:off x="920326"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69" name="Rectangle 68">
            <a:extLst>
              <a:ext uri="{FF2B5EF4-FFF2-40B4-BE49-F238E27FC236}">
                <a16:creationId xmlns:a16="http://schemas.microsoft.com/office/drawing/2014/main" id="{7D000400-E4B2-3B34-2626-EBFC607061D6}"/>
              </a:ext>
            </a:extLst>
          </p:cNvPr>
          <p:cNvSpPr/>
          <p:nvPr/>
        </p:nvSpPr>
        <p:spPr>
          <a:xfrm>
            <a:off x="2973978"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0" name="Rectangle 69">
            <a:extLst>
              <a:ext uri="{FF2B5EF4-FFF2-40B4-BE49-F238E27FC236}">
                <a16:creationId xmlns:a16="http://schemas.microsoft.com/office/drawing/2014/main" id="{941885F9-BFF3-324F-6122-63C983117637}"/>
              </a:ext>
            </a:extLst>
          </p:cNvPr>
          <p:cNvSpPr/>
          <p:nvPr/>
        </p:nvSpPr>
        <p:spPr>
          <a:xfrm>
            <a:off x="5057611"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1" name="Rectangle 70">
            <a:extLst>
              <a:ext uri="{FF2B5EF4-FFF2-40B4-BE49-F238E27FC236}">
                <a16:creationId xmlns:a16="http://schemas.microsoft.com/office/drawing/2014/main" id="{35049704-20ED-3CF6-8D31-CFF74D797D0D}"/>
              </a:ext>
            </a:extLst>
          </p:cNvPr>
          <p:cNvSpPr/>
          <p:nvPr/>
        </p:nvSpPr>
        <p:spPr>
          <a:xfrm>
            <a:off x="7111263"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2" name="Rectangle 71">
            <a:extLst>
              <a:ext uri="{FF2B5EF4-FFF2-40B4-BE49-F238E27FC236}">
                <a16:creationId xmlns:a16="http://schemas.microsoft.com/office/drawing/2014/main" id="{2DEA2EC5-4892-F24F-4D53-FA890A8EF996}"/>
              </a:ext>
            </a:extLst>
          </p:cNvPr>
          <p:cNvSpPr/>
          <p:nvPr/>
        </p:nvSpPr>
        <p:spPr>
          <a:xfrm>
            <a:off x="9299827" y="4265436"/>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3" name="Rectangle 72">
            <a:extLst>
              <a:ext uri="{FF2B5EF4-FFF2-40B4-BE49-F238E27FC236}">
                <a16:creationId xmlns:a16="http://schemas.microsoft.com/office/drawing/2014/main" id="{5FCE8E68-27A1-B550-AE42-24798BF6808E}"/>
              </a:ext>
            </a:extLst>
          </p:cNvPr>
          <p:cNvSpPr/>
          <p:nvPr/>
        </p:nvSpPr>
        <p:spPr>
          <a:xfrm>
            <a:off x="920326" y="5537744"/>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4" name="Rectangle 73">
            <a:extLst>
              <a:ext uri="{FF2B5EF4-FFF2-40B4-BE49-F238E27FC236}">
                <a16:creationId xmlns:a16="http://schemas.microsoft.com/office/drawing/2014/main" id="{C20435EB-3AB5-D87E-21A4-7E4C2AC8DCC2}"/>
              </a:ext>
            </a:extLst>
          </p:cNvPr>
          <p:cNvSpPr/>
          <p:nvPr/>
        </p:nvSpPr>
        <p:spPr>
          <a:xfrm>
            <a:off x="2973978" y="5537744"/>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 name="Rectangle 6">
            <a:extLst>
              <a:ext uri="{FF2B5EF4-FFF2-40B4-BE49-F238E27FC236}">
                <a16:creationId xmlns:a16="http://schemas.microsoft.com/office/drawing/2014/main" id="{5C1FD0D5-BD21-D157-EE6D-991CED4E97BB}"/>
              </a:ext>
            </a:extLst>
          </p:cNvPr>
          <p:cNvSpPr/>
          <p:nvPr/>
        </p:nvSpPr>
        <p:spPr>
          <a:xfrm>
            <a:off x="920326" y="1773717"/>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pic>
        <p:nvPicPr>
          <p:cNvPr id="14" name="Imagem 4">
            <a:extLst>
              <a:ext uri="{FF2B5EF4-FFF2-40B4-BE49-F238E27FC236}">
                <a16:creationId xmlns:a16="http://schemas.microsoft.com/office/drawing/2014/main" id="{192A49BF-3D09-ED5F-E05B-E6A05BD5F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121" y="1982415"/>
            <a:ext cx="1332986" cy="644641"/>
          </a:xfrm>
          <a:prstGeom prst="rect">
            <a:avLst/>
          </a:prstGeom>
          <a:solidFill>
            <a:schemeClr val="bg1"/>
          </a:solidFill>
        </p:spPr>
      </p:pic>
      <p:pic>
        <p:nvPicPr>
          <p:cNvPr id="15" name="Imagem 5">
            <a:extLst>
              <a:ext uri="{FF2B5EF4-FFF2-40B4-BE49-F238E27FC236}">
                <a16:creationId xmlns:a16="http://schemas.microsoft.com/office/drawing/2014/main" id="{CE70C4DC-56EB-2B12-5055-2C7CC149F9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428" y="1885923"/>
            <a:ext cx="1467374" cy="837625"/>
          </a:xfrm>
          <a:prstGeom prst="rect">
            <a:avLst/>
          </a:prstGeom>
          <a:solidFill>
            <a:schemeClr val="bg1"/>
          </a:solidFill>
        </p:spPr>
      </p:pic>
      <p:pic>
        <p:nvPicPr>
          <p:cNvPr id="16" name="Imagem 6">
            <a:extLst>
              <a:ext uri="{FF2B5EF4-FFF2-40B4-BE49-F238E27FC236}">
                <a16:creationId xmlns:a16="http://schemas.microsoft.com/office/drawing/2014/main" id="{74BC6553-9F12-974D-CFEF-26F2B6209A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9853" y="3134495"/>
            <a:ext cx="858827" cy="858827"/>
          </a:xfrm>
          <a:prstGeom prst="rect">
            <a:avLst/>
          </a:prstGeom>
          <a:solidFill>
            <a:schemeClr val="bg1"/>
          </a:solidFill>
        </p:spPr>
      </p:pic>
      <p:pic>
        <p:nvPicPr>
          <p:cNvPr id="17" name="Imagem 7">
            <a:extLst>
              <a:ext uri="{FF2B5EF4-FFF2-40B4-BE49-F238E27FC236}">
                <a16:creationId xmlns:a16="http://schemas.microsoft.com/office/drawing/2014/main" id="{67794E3B-C99C-DC9C-3AC8-4B92FF6B9C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58767" y="3410157"/>
            <a:ext cx="1355569" cy="307502"/>
          </a:xfrm>
          <a:prstGeom prst="rect">
            <a:avLst/>
          </a:prstGeom>
          <a:solidFill>
            <a:schemeClr val="bg1"/>
          </a:solidFill>
        </p:spPr>
      </p:pic>
      <p:pic>
        <p:nvPicPr>
          <p:cNvPr id="18" name="Imagem 15">
            <a:extLst>
              <a:ext uri="{FF2B5EF4-FFF2-40B4-BE49-F238E27FC236}">
                <a16:creationId xmlns:a16="http://schemas.microsoft.com/office/drawing/2014/main" id="{8536DA4C-0462-5926-E696-99B1A26106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53617" y="2100169"/>
            <a:ext cx="1165868" cy="409132"/>
          </a:xfrm>
          <a:prstGeom prst="rect">
            <a:avLst/>
          </a:prstGeom>
          <a:solidFill>
            <a:schemeClr val="bg1"/>
          </a:solidFill>
        </p:spPr>
      </p:pic>
      <p:pic>
        <p:nvPicPr>
          <p:cNvPr id="23" name="Imagem 16">
            <a:extLst>
              <a:ext uri="{FF2B5EF4-FFF2-40B4-BE49-F238E27FC236}">
                <a16:creationId xmlns:a16="http://schemas.microsoft.com/office/drawing/2014/main" id="{25F15C62-7F38-9691-0907-705BDB068F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8331" y="3241403"/>
            <a:ext cx="1014567" cy="645010"/>
          </a:xfrm>
          <a:prstGeom prst="rect">
            <a:avLst/>
          </a:prstGeom>
          <a:solidFill>
            <a:schemeClr val="bg1"/>
          </a:solidFill>
        </p:spPr>
      </p:pic>
      <p:pic>
        <p:nvPicPr>
          <p:cNvPr id="24" name="Imagem 17">
            <a:extLst>
              <a:ext uri="{FF2B5EF4-FFF2-40B4-BE49-F238E27FC236}">
                <a16:creationId xmlns:a16="http://schemas.microsoft.com/office/drawing/2014/main" id="{811E3FE1-4C79-A707-0101-44B3F11222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33528" y="3404985"/>
            <a:ext cx="1498742" cy="317846"/>
          </a:xfrm>
          <a:prstGeom prst="rect">
            <a:avLst/>
          </a:prstGeom>
          <a:solidFill>
            <a:schemeClr val="bg1"/>
          </a:solidFill>
        </p:spPr>
      </p:pic>
      <p:pic>
        <p:nvPicPr>
          <p:cNvPr id="26" name="Imagem 18">
            <a:extLst>
              <a:ext uri="{FF2B5EF4-FFF2-40B4-BE49-F238E27FC236}">
                <a16:creationId xmlns:a16="http://schemas.microsoft.com/office/drawing/2014/main" id="{9A8B6A9B-91E0-47AE-D478-46A61FFAAA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37334" y="2046374"/>
            <a:ext cx="1723865" cy="516723"/>
          </a:xfrm>
          <a:prstGeom prst="rect">
            <a:avLst/>
          </a:prstGeom>
          <a:solidFill>
            <a:schemeClr val="bg1"/>
          </a:solidFill>
        </p:spPr>
      </p:pic>
      <p:pic>
        <p:nvPicPr>
          <p:cNvPr id="27" name="Imagem 21">
            <a:extLst>
              <a:ext uri="{FF2B5EF4-FFF2-40B4-BE49-F238E27FC236}">
                <a16:creationId xmlns:a16="http://schemas.microsoft.com/office/drawing/2014/main" id="{5919B4CB-FBA4-6696-0E9D-D21D27123F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7876" y="2107889"/>
            <a:ext cx="1370047" cy="393692"/>
          </a:xfrm>
          <a:prstGeom prst="rect">
            <a:avLst/>
          </a:prstGeom>
          <a:solidFill>
            <a:schemeClr val="bg1"/>
          </a:solidFill>
        </p:spPr>
      </p:pic>
      <p:pic>
        <p:nvPicPr>
          <p:cNvPr id="36" name="Imagem 8">
            <a:extLst>
              <a:ext uri="{FF2B5EF4-FFF2-40B4-BE49-F238E27FC236}">
                <a16:creationId xmlns:a16="http://schemas.microsoft.com/office/drawing/2014/main" id="{31D7399E-2D4F-22A3-EB2D-A35963028AC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15674" y="4421659"/>
            <a:ext cx="1059880" cy="749590"/>
          </a:xfrm>
          <a:prstGeom prst="rect">
            <a:avLst/>
          </a:prstGeom>
          <a:solidFill>
            <a:schemeClr val="bg1"/>
          </a:solidFill>
        </p:spPr>
      </p:pic>
      <p:pic>
        <p:nvPicPr>
          <p:cNvPr id="37" name="Imagem 9">
            <a:extLst>
              <a:ext uri="{FF2B5EF4-FFF2-40B4-BE49-F238E27FC236}">
                <a16:creationId xmlns:a16="http://schemas.microsoft.com/office/drawing/2014/main" id="{E1643514-8CC3-B5F4-E29C-04D7392B57E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72664" y="4644489"/>
            <a:ext cx="1053204" cy="303931"/>
          </a:xfrm>
          <a:prstGeom prst="rect">
            <a:avLst/>
          </a:prstGeom>
          <a:solidFill>
            <a:schemeClr val="bg1"/>
          </a:solidFill>
        </p:spPr>
      </p:pic>
      <p:pic>
        <p:nvPicPr>
          <p:cNvPr id="38" name="Imagem 10">
            <a:extLst>
              <a:ext uri="{FF2B5EF4-FFF2-40B4-BE49-F238E27FC236}">
                <a16:creationId xmlns:a16="http://schemas.microsoft.com/office/drawing/2014/main" id="{0F7DAE38-B68C-D937-B9D0-0F9F91D045C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83492" y="4645785"/>
            <a:ext cx="1598814" cy="301339"/>
          </a:xfrm>
          <a:prstGeom prst="rect">
            <a:avLst/>
          </a:prstGeom>
          <a:solidFill>
            <a:schemeClr val="bg1"/>
          </a:solidFill>
        </p:spPr>
      </p:pic>
      <p:pic>
        <p:nvPicPr>
          <p:cNvPr id="39" name="Imagem 11">
            <a:extLst>
              <a:ext uri="{FF2B5EF4-FFF2-40B4-BE49-F238E27FC236}">
                <a16:creationId xmlns:a16="http://schemas.microsoft.com/office/drawing/2014/main" id="{4B38AA57-D704-2B1A-F27A-6DA7E533F0B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51452" y="4576113"/>
            <a:ext cx="1570199" cy="440683"/>
          </a:xfrm>
          <a:prstGeom prst="rect">
            <a:avLst/>
          </a:prstGeom>
          <a:solidFill>
            <a:schemeClr val="bg1"/>
          </a:solidFill>
        </p:spPr>
      </p:pic>
      <p:pic>
        <p:nvPicPr>
          <p:cNvPr id="40" name="Imagem 12">
            <a:extLst>
              <a:ext uri="{FF2B5EF4-FFF2-40B4-BE49-F238E27FC236}">
                <a16:creationId xmlns:a16="http://schemas.microsoft.com/office/drawing/2014/main" id="{9CCC8255-39E9-5AC0-A7C3-EADE79872F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452991" y="4410065"/>
            <a:ext cx="1544248" cy="772778"/>
          </a:xfrm>
          <a:prstGeom prst="rect">
            <a:avLst/>
          </a:prstGeom>
          <a:solidFill>
            <a:schemeClr val="bg1"/>
          </a:solidFill>
        </p:spPr>
      </p:pic>
      <p:pic>
        <p:nvPicPr>
          <p:cNvPr id="41" name="Imagem 13">
            <a:extLst>
              <a:ext uri="{FF2B5EF4-FFF2-40B4-BE49-F238E27FC236}">
                <a16:creationId xmlns:a16="http://schemas.microsoft.com/office/drawing/2014/main" id="{C5457CF7-4394-98B0-FA12-49E912BB614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75742" y="5801333"/>
            <a:ext cx="1539744" cy="534858"/>
          </a:xfrm>
          <a:prstGeom prst="rect">
            <a:avLst/>
          </a:prstGeom>
          <a:solidFill>
            <a:schemeClr val="bg1"/>
          </a:solidFill>
        </p:spPr>
      </p:pic>
      <p:pic>
        <p:nvPicPr>
          <p:cNvPr id="42" name="Imagem 14">
            <a:extLst>
              <a:ext uri="{FF2B5EF4-FFF2-40B4-BE49-F238E27FC236}">
                <a16:creationId xmlns:a16="http://schemas.microsoft.com/office/drawing/2014/main" id="{7D0D68B3-AECF-4EF1-58C1-F32A60AC6F1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62644" y="5908940"/>
            <a:ext cx="1673245" cy="319645"/>
          </a:xfrm>
          <a:prstGeom prst="rect">
            <a:avLst/>
          </a:prstGeom>
          <a:solidFill>
            <a:schemeClr val="bg1"/>
          </a:solidFill>
        </p:spPr>
      </p:pic>
      <p:pic>
        <p:nvPicPr>
          <p:cNvPr id="43" name="Imagem 19">
            <a:extLst>
              <a:ext uri="{FF2B5EF4-FFF2-40B4-BE49-F238E27FC236}">
                <a16:creationId xmlns:a16="http://schemas.microsoft.com/office/drawing/2014/main" id="{A83BFF98-9977-0027-A3A3-DD7ADC90040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49420" y="3187141"/>
            <a:ext cx="951390" cy="753534"/>
          </a:xfrm>
          <a:prstGeom prst="rect">
            <a:avLst/>
          </a:prstGeom>
          <a:solidFill>
            <a:schemeClr val="bg1"/>
          </a:solidFill>
        </p:spPr>
      </p:pic>
      <p:sp>
        <p:nvSpPr>
          <p:cNvPr id="78" name="Rectangle 77">
            <a:hlinkClick r:id="rId20"/>
            <a:extLst>
              <a:ext uri="{FF2B5EF4-FFF2-40B4-BE49-F238E27FC236}">
                <a16:creationId xmlns:a16="http://schemas.microsoft.com/office/drawing/2014/main" id="{B4CC47DF-8443-B4AA-52CE-B8B91FB12D23}"/>
              </a:ext>
            </a:extLst>
          </p:cNvPr>
          <p:cNvSpPr/>
          <p:nvPr/>
        </p:nvSpPr>
        <p:spPr>
          <a:xfrm>
            <a:off x="5072601" y="5537744"/>
            <a:ext cx="1850576" cy="106203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80" name="TextBox 79">
            <a:extLst>
              <a:ext uri="{FF2B5EF4-FFF2-40B4-BE49-F238E27FC236}">
                <a16:creationId xmlns:a16="http://schemas.microsoft.com/office/drawing/2014/main" id="{AE3C79B9-1F68-D314-5F90-3AE64DAF507E}"/>
              </a:ext>
            </a:extLst>
          </p:cNvPr>
          <p:cNvSpPr txBox="1"/>
          <p:nvPr/>
        </p:nvSpPr>
        <p:spPr>
          <a:xfrm>
            <a:off x="5072601" y="5908940"/>
            <a:ext cx="1835586" cy="307777"/>
          </a:xfrm>
          <a:prstGeom prst="rect">
            <a:avLst/>
          </a:prstGeom>
          <a:noFill/>
        </p:spPr>
        <p:txBody>
          <a:bodyPr wrap="square">
            <a:spAutoFit/>
          </a:bodyPr>
          <a:lstStyle/>
          <a:p>
            <a:pPr algn="ctr"/>
            <a:r>
              <a:rPr lang="en-US" sz="1400">
                <a:solidFill>
                  <a:srgbClr val="00A3DB"/>
                </a:solidFill>
              </a:rPr>
              <a:t>…and expanding!</a:t>
            </a:r>
            <a:endParaRPr lang="en-GB" sz="1400"/>
          </a:p>
        </p:txBody>
      </p:sp>
      <p:sp>
        <p:nvSpPr>
          <p:cNvPr id="82" name="Title 81">
            <a:extLst>
              <a:ext uri="{FF2B5EF4-FFF2-40B4-BE49-F238E27FC236}">
                <a16:creationId xmlns:a16="http://schemas.microsoft.com/office/drawing/2014/main" id="{27968491-8AA6-F351-3013-3283BC64AAD6}"/>
              </a:ext>
            </a:extLst>
          </p:cNvPr>
          <p:cNvSpPr>
            <a:spLocks noGrp="1"/>
          </p:cNvSpPr>
          <p:nvPr>
            <p:ph type="title"/>
          </p:nvPr>
        </p:nvSpPr>
        <p:spPr/>
        <p:txBody>
          <a:bodyPr>
            <a:normAutofit/>
          </a:bodyPr>
          <a:lstStyle/>
          <a:p>
            <a:r>
              <a:rPr lang="en-GB" dirty="0"/>
              <a:t>RED DE INVERSORES EN EXPANSIÓN</a:t>
            </a:r>
          </a:p>
        </p:txBody>
      </p:sp>
    </p:spTree>
    <p:extLst>
      <p:ext uri="{BB962C8B-B14F-4D97-AF65-F5344CB8AC3E}">
        <p14:creationId xmlns:p14="http://schemas.microsoft.com/office/powerpoint/2010/main" val="603717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pt-PT" dirty="0">
                <a:solidFill>
                  <a:srgbClr val="FFC000"/>
                </a:solidFill>
                <a:latin typeface="Open Sans" panose="020B0606030504020204" pitchFamily="34" charset="0"/>
              </a:rPr>
              <a:t>Quién </a:t>
            </a:r>
            <a:r>
              <a:rPr lang="pt-PT" dirty="0"/>
              <a:t>es elegible a ser candidato y </a:t>
            </a:r>
            <a:r>
              <a:rPr lang="pt-PT" dirty="0">
                <a:solidFill>
                  <a:srgbClr val="FFC000"/>
                </a:solidFill>
                <a:latin typeface="Open Sans" panose="020B0606030504020204" pitchFamily="34" charset="0"/>
              </a:rPr>
              <a:t>cómo</a:t>
            </a:r>
            <a:r>
              <a:rPr lang="en-BE" dirty="0">
                <a:latin typeface="Open Sans" panose="020B0606030504020204" pitchFamily="34" charset="0"/>
              </a:rPr>
              <a:t>?</a:t>
            </a:r>
            <a:endParaRPr lang="en-GB" dirty="0">
              <a:latin typeface="Open Sans" panose="020B0606030504020204" pitchFamily="34" charset="0"/>
            </a:endParaRPr>
          </a:p>
        </p:txBody>
      </p:sp>
      <p:sp>
        <p:nvSpPr>
          <p:cNvPr id="3" name="Content Placeholder 2">
            <a:extLst>
              <a:ext uri="{FF2B5EF4-FFF2-40B4-BE49-F238E27FC236}">
                <a16:creationId xmlns:a16="http://schemas.microsoft.com/office/drawing/2014/main" id="{3FC11EE7-87A5-4986-F5A3-0E095F8F73ED}"/>
              </a:ext>
            </a:extLst>
          </p:cNvPr>
          <p:cNvSpPr>
            <a:spLocks noGrp="1"/>
          </p:cNvSpPr>
          <p:nvPr>
            <p:ph idx="4294967295"/>
          </p:nvPr>
        </p:nvSpPr>
        <p:spPr>
          <a:xfrm>
            <a:off x="511629" y="1534160"/>
            <a:ext cx="5527260" cy="4622093"/>
          </a:xfrm>
        </p:spPr>
        <p:txBody>
          <a:bodyPr anchor="ctr">
            <a:normAutofit/>
          </a:bodyPr>
          <a:lstStyle/>
          <a:p>
            <a:pPr marL="285764" indent="-285764">
              <a:buFont typeface="Wingdings" panose="05000000000000000000" pitchFamily="2" charset="2"/>
              <a:buChar char="§"/>
            </a:pPr>
            <a:r>
              <a:rPr lang="es-ES" sz="2400" b="1" dirty="0"/>
              <a:t>Municipios y</a:t>
            </a:r>
            <a:r>
              <a:rPr lang="es-ES" sz="2400" dirty="0"/>
              <a:t> consorcios liderados por municipios de los Estados Miembros de la Unión Europea</a:t>
            </a:r>
          </a:p>
          <a:p>
            <a:pPr marL="285764" indent="-285764">
              <a:buFont typeface="Wingdings" panose="05000000000000000000" pitchFamily="2" charset="2"/>
              <a:buChar char="§"/>
            </a:pPr>
            <a:endParaRPr lang="es-ES" sz="2400" b="1" dirty="0"/>
          </a:p>
          <a:p>
            <a:pPr marL="285764" indent="-285764">
              <a:buFont typeface="Wingdings" panose="05000000000000000000" pitchFamily="2" charset="2"/>
              <a:buChar char="§"/>
            </a:pPr>
            <a:r>
              <a:rPr lang="es-ES" sz="2400" b="1" dirty="0"/>
              <a:t>Empresas, PMEs y promotores de proyectos</a:t>
            </a:r>
            <a:r>
              <a:rPr lang="es-ES" sz="2400" dirty="0"/>
              <a:t> son incentivados a contactar municipios para formar un consorcio</a:t>
            </a:r>
          </a:p>
          <a:p>
            <a:pPr marL="285764" indent="-285764">
              <a:buFont typeface="Wingdings" panose="05000000000000000000" pitchFamily="2" charset="2"/>
              <a:buChar char="§"/>
            </a:pPr>
            <a:endParaRPr lang="es-ES" sz="2400" dirty="0"/>
          </a:p>
          <a:p>
            <a:pPr marL="285764" indent="-285764">
              <a:buFont typeface="Wingdings" panose="05000000000000000000" pitchFamily="2" charset="2"/>
              <a:buChar char="§"/>
            </a:pPr>
            <a:r>
              <a:rPr lang="es-ES" sz="2400" b="1" dirty="0"/>
              <a:t>Inversores</a:t>
            </a:r>
          </a:p>
        </p:txBody>
      </p:sp>
      <p:sp>
        <p:nvSpPr>
          <p:cNvPr id="6" name="Arrow: Right 5">
            <a:extLst>
              <a:ext uri="{FF2B5EF4-FFF2-40B4-BE49-F238E27FC236}">
                <a16:creationId xmlns:a16="http://schemas.microsoft.com/office/drawing/2014/main" id="{83876E8D-235A-5D84-5DB1-E3E711438AF7}"/>
              </a:ext>
            </a:extLst>
          </p:cNvPr>
          <p:cNvSpPr/>
          <p:nvPr/>
        </p:nvSpPr>
        <p:spPr>
          <a:xfrm>
            <a:off x="6692297" y="2747926"/>
            <a:ext cx="1674544" cy="2194560"/>
          </a:xfrm>
          <a:prstGeom prst="rightArrow">
            <a:avLst/>
          </a:prstGeom>
          <a:solidFill>
            <a:srgbClr val="00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 name="TextBox 7">
            <a:extLst>
              <a:ext uri="{FF2B5EF4-FFF2-40B4-BE49-F238E27FC236}">
                <a16:creationId xmlns:a16="http://schemas.microsoft.com/office/drawing/2014/main" id="{FD62FCB8-ECE4-C617-D2A1-2889438F1F2C}"/>
              </a:ext>
            </a:extLst>
          </p:cNvPr>
          <p:cNvSpPr txBox="1"/>
          <p:nvPr/>
        </p:nvSpPr>
        <p:spPr>
          <a:xfrm>
            <a:off x="511628" y="6002364"/>
            <a:ext cx="9665305" cy="420564"/>
          </a:xfrm>
          <a:prstGeom prst="rect">
            <a:avLst/>
          </a:prstGeom>
          <a:noFill/>
        </p:spPr>
        <p:txBody>
          <a:bodyPr wrap="square">
            <a:spAutoFit/>
          </a:bodyPr>
          <a:lstStyle/>
          <a:p>
            <a:r>
              <a:rPr lang="en-GB" sz="2133" dirty="0">
                <a:solidFill>
                  <a:srgbClr val="005A92"/>
                </a:solidFill>
                <a:latin typeface="EC Square Sans Pro" panose="020B0506040000020004" pitchFamily="34" charset="0"/>
                <a:hlinkClick r:id="rId3"/>
              </a:rPr>
              <a:t>https://smart-cities-marketplace.ec.europa.eu/matchmaking/call-for-application</a:t>
            </a:r>
            <a:r>
              <a:rPr lang="en-GB" sz="2133" dirty="0">
                <a:solidFill>
                  <a:srgbClr val="005A92"/>
                </a:solidFill>
                <a:latin typeface="EC Square Sans Pro" panose="020B0506040000020004" pitchFamily="34" charset="0"/>
              </a:rPr>
              <a:t> </a:t>
            </a:r>
          </a:p>
        </p:txBody>
      </p:sp>
      <p:pic>
        <p:nvPicPr>
          <p:cNvPr id="2050" name="Picture 2" descr="Uma imagem com padrão, texto, coser, monocromático&#10;&#10;Descrição gerada automaticamente">
            <a:extLst>
              <a:ext uri="{FF2B5EF4-FFF2-40B4-BE49-F238E27FC236}">
                <a16:creationId xmlns:a16="http://schemas.microsoft.com/office/drawing/2014/main" id="{5AF9FAFF-4CE8-BB9C-984F-67D633137E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85480" y="2456530"/>
            <a:ext cx="2640270" cy="262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190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A276-998E-B54D-C1D1-F2382D98D9D6}"/>
              </a:ext>
            </a:extLst>
          </p:cNvPr>
          <p:cNvSpPr>
            <a:spLocks noGrp="1"/>
          </p:cNvSpPr>
          <p:nvPr>
            <p:ph type="title"/>
          </p:nvPr>
        </p:nvSpPr>
        <p:spPr/>
        <p:txBody>
          <a:bodyPr>
            <a:normAutofit/>
          </a:bodyPr>
          <a:lstStyle/>
          <a:p>
            <a:r>
              <a:rPr lang="pt-PT" dirty="0">
                <a:latin typeface="EC Square Sans Pro" panose="020B0506040000020004" pitchFamily="34" charset="0"/>
              </a:rPr>
              <a:t>Qué</a:t>
            </a:r>
            <a:r>
              <a:rPr lang="en-BE" dirty="0">
                <a:latin typeface="EC Square Sans Pro" panose="020B0506040000020004" pitchFamily="34" charset="0"/>
              </a:rPr>
              <a:t> </a:t>
            </a:r>
            <a:r>
              <a:rPr lang="en-BE" dirty="0">
                <a:solidFill>
                  <a:srgbClr val="FFC000"/>
                </a:solidFill>
                <a:latin typeface="EC Square Sans Pro" panose="020B0506040000020004" pitchFamily="34" charset="0"/>
              </a:rPr>
              <a:t>servi</a:t>
            </a:r>
            <a:r>
              <a:rPr lang="en-GB" dirty="0">
                <a:solidFill>
                  <a:srgbClr val="FFC000"/>
                </a:solidFill>
                <a:latin typeface="EC Square Sans Pro" panose="020B0506040000020004" pitchFamily="34" charset="0"/>
              </a:rPr>
              <a:t>ci</a:t>
            </a:r>
            <a:r>
              <a:rPr lang="pt-PT" dirty="0">
                <a:solidFill>
                  <a:srgbClr val="FFC000"/>
                </a:solidFill>
                <a:latin typeface="EC Square Sans Pro" panose="020B0506040000020004" pitchFamily="34" charset="0"/>
              </a:rPr>
              <a:t>os </a:t>
            </a:r>
            <a:r>
              <a:rPr lang="pt-PT" dirty="0">
                <a:latin typeface="EC Square Sans Pro" panose="020B0506040000020004" pitchFamily="34" charset="0"/>
              </a:rPr>
              <a:t>ofrecemos</a:t>
            </a:r>
            <a:r>
              <a:rPr lang="en-BE" dirty="0">
                <a:latin typeface="EC Square Sans Pro" panose="020B0506040000020004" pitchFamily="34" charset="0"/>
              </a:rPr>
              <a:t>?</a:t>
            </a:r>
            <a:endParaRPr lang="en-GB" b="1" dirty="0">
              <a:latin typeface="EC Square Sans Pro" panose="020B0506040000020004" pitchFamily="34" charset="0"/>
            </a:endParaRPr>
          </a:p>
        </p:txBody>
      </p:sp>
      <p:pic>
        <p:nvPicPr>
          <p:cNvPr id="6" name="Picture 5" descr="A person and person sitting at a table shaking hands&#10;&#10;Description automatically generated">
            <a:extLst>
              <a:ext uri="{FF2B5EF4-FFF2-40B4-BE49-F238E27FC236}">
                <a16:creationId xmlns:a16="http://schemas.microsoft.com/office/drawing/2014/main" id="{610148E6-28B1-7435-168D-CBC0F62D2B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9790" y="4457067"/>
            <a:ext cx="1207407" cy="1200000"/>
          </a:xfrm>
          <a:prstGeom prst="rect">
            <a:avLst/>
          </a:prstGeom>
        </p:spPr>
      </p:pic>
      <p:sp>
        <p:nvSpPr>
          <p:cNvPr id="7" name="Content Placeholder 2">
            <a:extLst>
              <a:ext uri="{FF2B5EF4-FFF2-40B4-BE49-F238E27FC236}">
                <a16:creationId xmlns:a16="http://schemas.microsoft.com/office/drawing/2014/main" id="{BC12CAF2-8959-95E8-07A9-8F0339753566}"/>
              </a:ext>
            </a:extLst>
          </p:cNvPr>
          <p:cNvSpPr txBox="1">
            <a:spLocks/>
          </p:cNvSpPr>
          <p:nvPr/>
        </p:nvSpPr>
        <p:spPr>
          <a:xfrm>
            <a:off x="1978699" y="2633263"/>
            <a:ext cx="4435301" cy="917575"/>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s-ES" sz="2067" b="1" dirty="0">
                <a:latin typeface="EC Square Sans Pro" panose="020B0506040000020004" pitchFamily="34" charset="0"/>
              </a:rPr>
              <a:t>Masterclases sobre financiamiento</a:t>
            </a:r>
          </a:p>
        </p:txBody>
      </p:sp>
      <p:pic>
        <p:nvPicPr>
          <p:cNvPr id="8" name="Picture 7">
            <a:extLst>
              <a:ext uri="{FF2B5EF4-FFF2-40B4-BE49-F238E27FC236}">
                <a16:creationId xmlns:a16="http://schemas.microsoft.com/office/drawing/2014/main" id="{550E7BC6-79CF-4EAE-42E5-CE461F489EB0}"/>
              </a:ext>
            </a:extLst>
          </p:cNvPr>
          <p:cNvPicPr>
            <a:picLocks noChangeAspect="1"/>
          </p:cNvPicPr>
          <p:nvPr/>
        </p:nvPicPr>
        <p:blipFill>
          <a:blip r:embed="rId3"/>
          <a:stretch>
            <a:fillRect/>
          </a:stretch>
        </p:blipFill>
        <p:spPr>
          <a:xfrm>
            <a:off x="876207" y="2492558"/>
            <a:ext cx="1198984" cy="1198984"/>
          </a:xfrm>
          <a:prstGeom prst="rect">
            <a:avLst/>
          </a:prstGeom>
        </p:spPr>
      </p:pic>
      <p:sp>
        <p:nvSpPr>
          <p:cNvPr id="9" name="Content Placeholder 2">
            <a:extLst>
              <a:ext uri="{FF2B5EF4-FFF2-40B4-BE49-F238E27FC236}">
                <a16:creationId xmlns:a16="http://schemas.microsoft.com/office/drawing/2014/main" id="{7508806F-54BD-F706-1351-DD70033BB5DC}"/>
              </a:ext>
            </a:extLst>
          </p:cNvPr>
          <p:cNvSpPr txBox="1">
            <a:spLocks/>
          </p:cNvSpPr>
          <p:nvPr/>
        </p:nvSpPr>
        <p:spPr>
          <a:xfrm>
            <a:off x="1964444" y="3998280"/>
            <a:ext cx="4449557" cy="917575"/>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n-BE" sz="2067" b="1" dirty="0">
                <a:latin typeface="EC Square Sans Pro" panose="020B0506040000020004" pitchFamily="34" charset="0"/>
              </a:rPr>
              <a:t>Webinars</a:t>
            </a:r>
          </a:p>
        </p:txBody>
      </p:sp>
      <p:pic>
        <p:nvPicPr>
          <p:cNvPr id="10" name="Picture 9">
            <a:extLst>
              <a:ext uri="{FF2B5EF4-FFF2-40B4-BE49-F238E27FC236}">
                <a16:creationId xmlns:a16="http://schemas.microsoft.com/office/drawing/2014/main" id="{6CD7568C-6332-443E-8CFF-3E9898998082}"/>
              </a:ext>
            </a:extLst>
          </p:cNvPr>
          <p:cNvPicPr>
            <a:picLocks noChangeAspect="1"/>
          </p:cNvPicPr>
          <p:nvPr/>
        </p:nvPicPr>
        <p:blipFill>
          <a:blip r:embed="rId4"/>
          <a:stretch>
            <a:fillRect/>
          </a:stretch>
        </p:blipFill>
        <p:spPr>
          <a:xfrm>
            <a:off x="861952" y="3857576"/>
            <a:ext cx="1198984" cy="1198984"/>
          </a:xfrm>
          <a:prstGeom prst="rect">
            <a:avLst/>
          </a:prstGeom>
        </p:spPr>
      </p:pic>
      <p:sp>
        <p:nvSpPr>
          <p:cNvPr id="11" name="Content Placeholder 2">
            <a:extLst>
              <a:ext uri="{FF2B5EF4-FFF2-40B4-BE49-F238E27FC236}">
                <a16:creationId xmlns:a16="http://schemas.microsoft.com/office/drawing/2014/main" id="{4AED24EA-AD0F-B712-A94F-3758FC08C14F}"/>
              </a:ext>
            </a:extLst>
          </p:cNvPr>
          <p:cNvSpPr txBox="1">
            <a:spLocks/>
          </p:cNvSpPr>
          <p:nvPr/>
        </p:nvSpPr>
        <p:spPr>
          <a:xfrm>
            <a:off x="7369753" y="1807113"/>
            <a:ext cx="4463295" cy="917575"/>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pt-PT" sz="2067" b="1" dirty="0">
                <a:latin typeface="EC Square Sans Pro" panose="020B0506040000020004" pitchFamily="34" charset="0"/>
              </a:rPr>
              <a:t>Assistencia técnica / Consultoria</a:t>
            </a:r>
            <a:endParaRPr lang="en-BE" sz="2067" dirty="0">
              <a:latin typeface="EC Square Sans Pro" panose="020B0506040000020004" pitchFamily="34" charset="0"/>
            </a:endParaRPr>
          </a:p>
        </p:txBody>
      </p:sp>
      <p:sp>
        <p:nvSpPr>
          <p:cNvPr id="12" name="Content Placeholder 2">
            <a:extLst>
              <a:ext uri="{FF2B5EF4-FFF2-40B4-BE49-F238E27FC236}">
                <a16:creationId xmlns:a16="http://schemas.microsoft.com/office/drawing/2014/main" id="{5B4DD1A5-B72C-B570-6355-09244E732235}"/>
              </a:ext>
            </a:extLst>
          </p:cNvPr>
          <p:cNvSpPr txBox="1">
            <a:spLocks/>
          </p:cNvSpPr>
          <p:nvPr/>
        </p:nvSpPr>
        <p:spPr>
          <a:xfrm>
            <a:off x="7369752" y="3243250"/>
            <a:ext cx="4463294" cy="917575"/>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pt-PT" sz="2067" b="1" dirty="0">
                <a:latin typeface="EC Square Sans Pro" panose="020B0506040000020004" pitchFamily="34" charset="0"/>
              </a:rPr>
              <a:t>Intercambio de experiencias entre ciudades</a:t>
            </a:r>
            <a:endParaRPr lang="en-BE" sz="2067" dirty="0">
              <a:latin typeface="EC Square Sans Pro" panose="020B0506040000020004" pitchFamily="34" charset="0"/>
            </a:endParaRPr>
          </a:p>
        </p:txBody>
      </p:sp>
      <p:pic>
        <p:nvPicPr>
          <p:cNvPr id="13" name="Picture 12">
            <a:extLst>
              <a:ext uri="{FF2B5EF4-FFF2-40B4-BE49-F238E27FC236}">
                <a16:creationId xmlns:a16="http://schemas.microsoft.com/office/drawing/2014/main" id="{5BAD4BB2-A9BA-DABF-3BB6-29D5919A4B4D}"/>
              </a:ext>
            </a:extLst>
          </p:cNvPr>
          <p:cNvPicPr>
            <a:picLocks noChangeAspect="1"/>
          </p:cNvPicPr>
          <p:nvPr/>
        </p:nvPicPr>
        <p:blipFill>
          <a:blip r:embed="rId5"/>
          <a:stretch>
            <a:fillRect/>
          </a:stretch>
        </p:blipFill>
        <p:spPr>
          <a:xfrm>
            <a:off x="6414001" y="3132901"/>
            <a:ext cx="1198984" cy="1203048"/>
          </a:xfrm>
          <a:prstGeom prst="rect">
            <a:avLst/>
          </a:prstGeom>
        </p:spPr>
      </p:pic>
      <p:pic>
        <p:nvPicPr>
          <p:cNvPr id="14" name="Picture 13">
            <a:extLst>
              <a:ext uri="{FF2B5EF4-FFF2-40B4-BE49-F238E27FC236}">
                <a16:creationId xmlns:a16="http://schemas.microsoft.com/office/drawing/2014/main" id="{FCB35C52-01A1-D0C9-31B0-B666798CDFE5}"/>
              </a:ext>
            </a:extLst>
          </p:cNvPr>
          <p:cNvPicPr>
            <a:picLocks noChangeAspect="1"/>
          </p:cNvPicPr>
          <p:nvPr/>
        </p:nvPicPr>
        <p:blipFill>
          <a:blip r:embed="rId6"/>
          <a:stretch>
            <a:fillRect/>
          </a:stretch>
        </p:blipFill>
        <p:spPr>
          <a:xfrm>
            <a:off x="6414001" y="1582334"/>
            <a:ext cx="1200000" cy="1200000"/>
          </a:xfrm>
          <a:prstGeom prst="rect">
            <a:avLst/>
          </a:prstGeom>
        </p:spPr>
      </p:pic>
      <p:sp>
        <p:nvSpPr>
          <p:cNvPr id="15" name="Content Placeholder 2">
            <a:extLst>
              <a:ext uri="{FF2B5EF4-FFF2-40B4-BE49-F238E27FC236}">
                <a16:creationId xmlns:a16="http://schemas.microsoft.com/office/drawing/2014/main" id="{12B22600-CE3E-AEE8-688D-2DDC4A4C1AB9}"/>
              </a:ext>
            </a:extLst>
          </p:cNvPr>
          <p:cNvSpPr txBox="1">
            <a:spLocks/>
          </p:cNvSpPr>
          <p:nvPr/>
        </p:nvSpPr>
        <p:spPr>
          <a:xfrm>
            <a:off x="7369752" y="4679387"/>
            <a:ext cx="4342548" cy="917575"/>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pt-PT" sz="2067" b="1" dirty="0">
                <a:latin typeface="EC Square Sans Pro" panose="020B0506040000020004" pitchFamily="34" charset="0"/>
              </a:rPr>
              <a:t>Reuniones con inversores</a:t>
            </a:r>
            <a:endParaRPr lang="en-BE" sz="2067" dirty="0">
              <a:latin typeface="EC Square Sans Pro" panose="020B0506040000020004" pitchFamily="34" charset="0"/>
            </a:endParaRPr>
          </a:p>
        </p:txBody>
      </p:sp>
    </p:spTree>
    <p:extLst>
      <p:ext uri="{BB962C8B-B14F-4D97-AF65-F5344CB8AC3E}">
        <p14:creationId xmlns:p14="http://schemas.microsoft.com/office/powerpoint/2010/main" val="61268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64FC636-235E-3B86-5B05-73782E4744C5}"/>
              </a:ext>
            </a:extLst>
          </p:cNvPr>
          <p:cNvSpPr txBox="1"/>
          <p:nvPr/>
        </p:nvSpPr>
        <p:spPr>
          <a:xfrm>
            <a:off x="858675" y="2700151"/>
            <a:ext cx="9318258" cy="2288694"/>
          </a:xfrm>
          <a:prstGeom prst="rect">
            <a:avLst/>
          </a:prstGeom>
          <a:noFill/>
        </p:spPr>
        <p:txBody>
          <a:bodyPr wrap="square" lIns="0" tIns="36000" rIns="216000" bIns="36000" rtlCol="0">
            <a:spAutoFit/>
          </a:bodyPr>
          <a:lstStyle/>
          <a:p>
            <a:r>
              <a:rPr lang="es-ES" sz="2400" dirty="0">
                <a:solidFill>
                  <a:srgbClr val="151B4E"/>
                </a:solidFill>
                <a:latin typeface="EC Square Sans Pro" panose="020B0506040000020004" pitchFamily="34" charset="0"/>
              </a:rPr>
              <a:t>Presentación del Smart Cities Marketplace</a:t>
            </a:r>
          </a:p>
          <a:p>
            <a:endParaRPr lang="es-ES" sz="2400" dirty="0">
              <a:solidFill>
                <a:srgbClr val="151B4E"/>
              </a:solidFill>
              <a:latin typeface="EC Square Sans Pro" panose="020B0506040000020004" pitchFamily="34" charset="0"/>
            </a:endParaRPr>
          </a:p>
          <a:p>
            <a:r>
              <a:rPr lang="es-ES" sz="2400" dirty="0">
                <a:solidFill>
                  <a:srgbClr val="151B4E"/>
                </a:solidFill>
                <a:latin typeface="EC Square Sans Pro" panose="020B0506040000020004" pitchFamily="34" charset="0"/>
              </a:rPr>
              <a:t>Preguntas/dudas</a:t>
            </a:r>
          </a:p>
          <a:p>
            <a:endParaRPr lang="es-ES" sz="2400" dirty="0">
              <a:solidFill>
                <a:srgbClr val="151B4E"/>
              </a:solidFill>
              <a:latin typeface="EC Square Sans Pro" panose="020B0506040000020004" pitchFamily="34" charset="0"/>
            </a:endParaRPr>
          </a:p>
          <a:p>
            <a:r>
              <a:rPr lang="es-ES" sz="2400" dirty="0">
                <a:solidFill>
                  <a:srgbClr val="151B4E"/>
                </a:solidFill>
                <a:latin typeface="EC Square Sans Pro" panose="020B0506040000020004" pitchFamily="34" charset="0"/>
              </a:rPr>
              <a:t>Invitación al evento Urban Resilience Forum en Valencia, 26-28 de Junio</a:t>
            </a:r>
          </a:p>
          <a:p>
            <a:endParaRPr lang="es-ES" sz="2400" dirty="0">
              <a:solidFill>
                <a:srgbClr val="151B4E"/>
              </a:solidFill>
              <a:latin typeface="EC Square Sans Pro" panose="020B0506040000020004" pitchFamily="34" charset="0"/>
            </a:endParaRPr>
          </a:p>
        </p:txBody>
      </p:sp>
      <p:sp>
        <p:nvSpPr>
          <p:cNvPr id="8" name="Title 7">
            <a:extLst>
              <a:ext uri="{FF2B5EF4-FFF2-40B4-BE49-F238E27FC236}">
                <a16:creationId xmlns:a16="http://schemas.microsoft.com/office/drawing/2014/main" id="{160294E6-3276-758D-CBF4-22460DB17E70}"/>
              </a:ext>
            </a:extLst>
          </p:cNvPr>
          <p:cNvSpPr>
            <a:spLocks noGrp="1"/>
          </p:cNvSpPr>
          <p:nvPr>
            <p:ph type="title"/>
          </p:nvPr>
        </p:nvSpPr>
        <p:spPr/>
        <p:txBody>
          <a:bodyPr>
            <a:normAutofit/>
          </a:bodyPr>
          <a:lstStyle/>
          <a:p>
            <a:r>
              <a:rPr lang="es-ES" dirty="0"/>
              <a:t>Puntos a tratar</a:t>
            </a:r>
          </a:p>
        </p:txBody>
      </p:sp>
    </p:spTree>
    <p:extLst>
      <p:ext uri="{BB962C8B-B14F-4D97-AF65-F5344CB8AC3E}">
        <p14:creationId xmlns:p14="http://schemas.microsoft.com/office/powerpoint/2010/main" val="4250457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es-ES" sz="3600" dirty="0"/>
              <a:t>Cómo</a:t>
            </a:r>
            <a:r>
              <a:rPr lang="es-ES" sz="3600" dirty="0">
                <a:solidFill>
                  <a:schemeClr val="accent4"/>
                </a:solidFill>
              </a:rPr>
              <a:t> acceder?</a:t>
            </a:r>
            <a:endParaRPr lang="es-ES" sz="3600" dirty="0">
              <a:solidFill>
                <a:srgbClr val="FFC000"/>
              </a:solidFill>
            </a:endParaRPr>
          </a:p>
        </p:txBody>
      </p:sp>
      <p:sp>
        <p:nvSpPr>
          <p:cNvPr id="3" name="Content Placeholder 2">
            <a:extLst>
              <a:ext uri="{FF2B5EF4-FFF2-40B4-BE49-F238E27FC236}">
                <a16:creationId xmlns:a16="http://schemas.microsoft.com/office/drawing/2014/main" id="{3FC11EE7-87A5-4986-F5A3-0E095F8F73ED}"/>
              </a:ext>
            </a:extLst>
          </p:cNvPr>
          <p:cNvSpPr>
            <a:spLocks noGrp="1"/>
          </p:cNvSpPr>
          <p:nvPr>
            <p:ph idx="4294967295"/>
          </p:nvPr>
        </p:nvSpPr>
        <p:spPr>
          <a:xfrm>
            <a:off x="792001" y="1743076"/>
            <a:ext cx="3224828" cy="4791074"/>
          </a:xfrm>
        </p:spPr>
        <p:txBody>
          <a:bodyPr anchor="ctr">
            <a:normAutofit/>
          </a:bodyPr>
          <a:lstStyle/>
          <a:p>
            <a:r>
              <a:rPr lang="pt-PT" sz="2933" dirty="0">
                <a:latin typeface="EC Square Sans Pro" panose="020B0506040000020004" pitchFamily="34" charset="0"/>
              </a:rPr>
              <a:t>Rellene el</a:t>
            </a:r>
            <a:endParaRPr lang="en-GB" sz="2933" dirty="0">
              <a:latin typeface="EC Square Sans Pro" panose="020B0506040000020004" pitchFamily="34" charset="0"/>
            </a:endParaRPr>
          </a:p>
          <a:p>
            <a:r>
              <a:rPr lang="pt-PT" sz="2933" dirty="0">
                <a:latin typeface="EC Square Sans Pro" panose="020B0506040000020004" pitchFamily="34" charset="0"/>
                <a:hlinkClick r:id="rId2">
                  <a:extLst>
                    <a:ext uri="{A12FA001-AC4F-418D-AE19-62706E023703}">
                      <ahyp:hlinkClr xmlns:ahyp="http://schemas.microsoft.com/office/drawing/2018/hyperlinkcolor" val="tx"/>
                    </a:ext>
                  </a:extLst>
                </a:hlinkClick>
              </a:rPr>
              <a:t>formulario de candidatura</a:t>
            </a:r>
            <a:endParaRPr lang="pt-PT" sz="2933" dirty="0">
              <a:latin typeface="EC Square Sans Pro" panose="020B0506040000020004" pitchFamily="34" charset="0"/>
            </a:endParaRPr>
          </a:p>
        </p:txBody>
      </p:sp>
      <p:pic>
        <p:nvPicPr>
          <p:cNvPr id="7" name="Imagem 6">
            <a:hlinkClick r:id="rId2"/>
            <a:extLst>
              <a:ext uri="{FF2B5EF4-FFF2-40B4-BE49-F238E27FC236}">
                <a16:creationId xmlns:a16="http://schemas.microsoft.com/office/drawing/2014/main" id="{53F00660-0923-1310-BB86-FAA04FF47238}"/>
              </a:ext>
            </a:extLst>
          </p:cNvPr>
          <p:cNvPicPr>
            <a:picLocks noChangeAspect="1"/>
          </p:cNvPicPr>
          <p:nvPr/>
        </p:nvPicPr>
        <p:blipFill>
          <a:blip r:embed="rId3"/>
          <a:stretch>
            <a:fillRect/>
          </a:stretch>
        </p:blipFill>
        <p:spPr>
          <a:xfrm>
            <a:off x="4099846" y="1989605"/>
            <a:ext cx="7417022" cy="3681413"/>
          </a:xfrm>
          <a:prstGeom prst="rect">
            <a:avLst/>
          </a:prstGeom>
          <a:ln>
            <a:solidFill>
              <a:schemeClr val="tx1"/>
            </a:solidFill>
          </a:ln>
        </p:spPr>
      </p:pic>
    </p:spTree>
    <p:extLst>
      <p:ext uri="{BB962C8B-B14F-4D97-AF65-F5344CB8AC3E}">
        <p14:creationId xmlns:p14="http://schemas.microsoft.com/office/powerpoint/2010/main" val="113262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es-ES" dirty="0">
                <a:latin typeface="EC Square Sans Pro" panose="020B0506040000020004" pitchFamily="34" charset="0"/>
              </a:rPr>
              <a:t>En caso de requerir </a:t>
            </a:r>
            <a:r>
              <a:rPr lang="es-ES" dirty="0">
                <a:solidFill>
                  <a:srgbClr val="FFC000"/>
                </a:solidFill>
                <a:latin typeface="EC Square Sans Pro" panose="020B0506040000020004" pitchFamily="34" charset="0"/>
              </a:rPr>
              <a:t>ayuda para su solicitud</a:t>
            </a:r>
          </a:p>
        </p:txBody>
      </p:sp>
      <p:sp>
        <p:nvSpPr>
          <p:cNvPr id="3" name="Content Placeholder 2">
            <a:extLst>
              <a:ext uri="{FF2B5EF4-FFF2-40B4-BE49-F238E27FC236}">
                <a16:creationId xmlns:a16="http://schemas.microsoft.com/office/drawing/2014/main" id="{3FC11EE7-87A5-4986-F5A3-0E095F8F73ED}"/>
              </a:ext>
            </a:extLst>
          </p:cNvPr>
          <p:cNvSpPr>
            <a:spLocks noGrp="1"/>
          </p:cNvSpPr>
          <p:nvPr>
            <p:ph idx="4294967295"/>
          </p:nvPr>
        </p:nvSpPr>
        <p:spPr>
          <a:xfrm>
            <a:off x="906463" y="2222501"/>
            <a:ext cx="3064657" cy="3681413"/>
          </a:xfrm>
        </p:spPr>
        <p:txBody>
          <a:bodyPr>
            <a:normAutofit/>
          </a:bodyPr>
          <a:lstStyle/>
          <a:p>
            <a:r>
              <a:rPr lang="pt-PT" sz="2933" dirty="0">
                <a:latin typeface="EC Square Sans Pro" panose="020B0506040000020004" pitchFamily="34" charset="0"/>
              </a:rPr>
              <a:t>Documento de </a:t>
            </a:r>
            <a:r>
              <a:rPr lang="pt-PT" sz="2933" i="1" dirty="0">
                <a:latin typeface="EC Square Sans Pro" panose="020B0506040000020004" pitchFamily="34" charset="0"/>
              </a:rPr>
              <a:t>guía</a:t>
            </a:r>
          </a:p>
          <a:p>
            <a:endParaRPr lang="es-ES" sz="2933" i="1" dirty="0"/>
          </a:p>
          <a:p>
            <a:r>
              <a:rPr lang="es-ES" sz="2933" i="1" dirty="0"/>
              <a:t>… o contáctenos directamente!</a:t>
            </a:r>
            <a:endParaRPr lang="es-ES" sz="2933" i="1" dirty="0">
              <a:latin typeface="EC Square Sans Pro" panose="020B0506040000020004" pitchFamily="34" charset="0"/>
            </a:endParaRPr>
          </a:p>
          <a:p>
            <a:endParaRPr lang="en-BE" sz="2000" dirty="0">
              <a:latin typeface="EC Square Sans Pro" panose="020B0506040000020004" pitchFamily="34" charset="0"/>
            </a:endParaRPr>
          </a:p>
        </p:txBody>
      </p:sp>
      <p:pic>
        <p:nvPicPr>
          <p:cNvPr id="9" name="Picture 8">
            <a:extLst>
              <a:ext uri="{FF2B5EF4-FFF2-40B4-BE49-F238E27FC236}">
                <a16:creationId xmlns:a16="http://schemas.microsoft.com/office/drawing/2014/main" id="{371E498C-0E03-6ECE-5AEC-EDFD5A2DCD5D}"/>
              </a:ext>
            </a:extLst>
          </p:cNvPr>
          <p:cNvPicPr>
            <a:picLocks noChangeAspect="1"/>
          </p:cNvPicPr>
          <p:nvPr/>
        </p:nvPicPr>
        <p:blipFill>
          <a:blip r:embed="rId2"/>
          <a:stretch>
            <a:fillRect/>
          </a:stretch>
        </p:blipFill>
        <p:spPr>
          <a:xfrm>
            <a:off x="7072450" y="2004566"/>
            <a:ext cx="2479070" cy="39961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A731A0-14CC-0C91-3BAF-EA50A830FDF4}"/>
              </a:ext>
            </a:extLst>
          </p:cNvPr>
          <p:cNvPicPr>
            <a:picLocks noChangeAspect="1"/>
          </p:cNvPicPr>
          <p:nvPr/>
        </p:nvPicPr>
        <p:blipFill>
          <a:blip r:embed="rId3"/>
          <a:stretch>
            <a:fillRect/>
          </a:stretch>
        </p:blipFill>
        <p:spPr>
          <a:xfrm>
            <a:off x="4099846" y="2004565"/>
            <a:ext cx="2843879" cy="449967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792A52C-73BF-A3E7-A838-ED56AEF24ADC}"/>
              </a:ext>
            </a:extLst>
          </p:cNvPr>
          <p:cNvPicPr>
            <a:picLocks noChangeAspect="1"/>
          </p:cNvPicPr>
          <p:nvPr/>
        </p:nvPicPr>
        <p:blipFill>
          <a:blip r:embed="rId4"/>
          <a:stretch>
            <a:fillRect/>
          </a:stretch>
        </p:blipFill>
        <p:spPr>
          <a:xfrm>
            <a:off x="9680246" y="2004566"/>
            <a:ext cx="2173510" cy="3469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402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es-ES" dirty="0">
                <a:latin typeface="EC Square Sans Pro" panose="020B0506040000020004" pitchFamily="34" charset="0"/>
              </a:rPr>
              <a:t>En caso de requerir </a:t>
            </a:r>
            <a:r>
              <a:rPr lang="es-ES" dirty="0">
                <a:solidFill>
                  <a:srgbClr val="FFC000"/>
                </a:solidFill>
                <a:latin typeface="EC Square Sans Pro" panose="020B0506040000020004" pitchFamily="34" charset="0"/>
              </a:rPr>
              <a:t>ayuda para su solicitud</a:t>
            </a:r>
            <a:endParaRPr lang="en-GB" dirty="0">
              <a:solidFill>
                <a:srgbClr val="FFC000"/>
              </a:solidFill>
              <a:latin typeface="EC Square Sans Pro" panose="020B0506040000020004" pitchFamily="34" charset="0"/>
            </a:endParaRPr>
          </a:p>
        </p:txBody>
      </p:sp>
      <p:sp>
        <p:nvSpPr>
          <p:cNvPr id="3" name="Content Placeholder 2">
            <a:extLst>
              <a:ext uri="{FF2B5EF4-FFF2-40B4-BE49-F238E27FC236}">
                <a16:creationId xmlns:a16="http://schemas.microsoft.com/office/drawing/2014/main" id="{3FC11EE7-87A5-4986-F5A3-0E095F8F73ED}"/>
              </a:ext>
            </a:extLst>
          </p:cNvPr>
          <p:cNvSpPr>
            <a:spLocks noGrp="1"/>
          </p:cNvSpPr>
          <p:nvPr>
            <p:ph idx="4294967295"/>
          </p:nvPr>
        </p:nvSpPr>
        <p:spPr>
          <a:xfrm>
            <a:off x="792000" y="2222501"/>
            <a:ext cx="3068800" cy="3681413"/>
          </a:xfrm>
        </p:spPr>
        <p:txBody>
          <a:bodyPr vert="horz" lIns="0" tIns="0" rIns="0" bIns="0" rtlCol="0">
            <a:normAutofit/>
          </a:bodyPr>
          <a:lstStyle/>
          <a:p>
            <a:r>
              <a:rPr lang="es-ES" sz="2933" i="1" dirty="0"/>
              <a:t>Helpdesk</a:t>
            </a:r>
          </a:p>
          <a:p>
            <a:endParaRPr lang="es-ES" sz="2933" i="1" dirty="0"/>
          </a:p>
          <a:p>
            <a:endParaRPr lang="es-ES" sz="2933" i="1" dirty="0"/>
          </a:p>
          <a:p>
            <a:r>
              <a:rPr lang="es-ES" sz="2933" i="1" dirty="0"/>
              <a:t>… o contáctenos directamente!</a:t>
            </a:r>
          </a:p>
          <a:p>
            <a:endParaRPr lang="es-ES" sz="2933" i="1" dirty="0"/>
          </a:p>
        </p:txBody>
      </p:sp>
      <p:pic>
        <p:nvPicPr>
          <p:cNvPr id="4" name="Picture 6">
            <a:extLst>
              <a:ext uri="{FF2B5EF4-FFF2-40B4-BE49-F238E27FC236}">
                <a16:creationId xmlns:a16="http://schemas.microsoft.com/office/drawing/2014/main" id="{5C2CA31D-E912-AC65-6EEF-6AC9D3CC9077}"/>
              </a:ext>
            </a:extLst>
          </p:cNvPr>
          <p:cNvPicPr>
            <a:picLocks noChangeAspect="1"/>
          </p:cNvPicPr>
          <p:nvPr/>
        </p:nvPicPr>
        <p:blipFill>
          <a:blip r:embed="rId2"/>
          <a:stretch>
            <a:fillRect/>
          </a:stretch>
        </p:blipFill>
        <p:spPr>
          <a:xfrm>
            <a:off x="4099845" y="2004566"/>
            <a:ext cx="4366822" cy="4006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270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pt-PT" sz="3600" dirty="0">
                <a:solidFill>
                  <a:srgbClr val="FFFFFF"/>
                </a:solidFill>
              </a:rPr>
              <a:t>Algunas estadísticas</a:t>
            </a:r>
            <a:endParaRPr lang="en-GB" sz="3600" dirty="0">
              <a:solidFill>
                <a:srgbClr val="FFFFFF"/>
              </a:solidFill>
            </a:endParaRPr>
          </a:p>
        </p:txBody>
      </p:sp>
      <p:sp>
        <p:nvSpPr>
          <p:cNvPr id="10" name="Rectangle 9">
            <a:extLst>
              <a:ext uri="{FF2B5EF4-FFF2-40B4-BE49-F238E27FC236}">
                <a16:creationId xmlns:a16="http://schemas.microsoft.com/office/drawing/2014/main" id="{D5438EDB-6F2C-FE8C-AE67-11631C67977C}"/>
              </a:ext>
            </a:extLst>
          </p:cNvPr>
          <p:cNvSpPr/>
          <p:nvPr/>
        </p:nvSpPr>
        <p:spPr>
          <a:xfrm>
            <a:off x="3484643" y="2240282"/>
            <a:ext cx="2383833" cy="3206954"/>
          </a:xfrm>
          <a:prstGeom prst="rect">
            <a:avLst/>
          </a:prstGeom>
          <a:solidFill>
            <a:srgbClr val="FFFFFF"/>
          </a:solidFill>
          <a:ln w="15875" cap="rnd" cmpd="sng" algn="ctr">
            <a:noFill/>
            <a:prstDash val="solid"/>
          </a:ln>
          <a:effectLst>
            <a:outerShdw blurRad="38100" dist="12700" dir="5400000" algn="ctr" rotWithShape="0">
              <a:srgbClr val="000000">
                <a:alpha val="15000"/>
              </a:srgbClr>
            </a:outerShdw>
          </a:effectLst>
        </p:spPr>
        <p:txBody>
          <a:bodyPr lIns="274320" tIns="0" rIns="182880" bIns="5400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223">
              <a:spcBef>
                <a:spcPts val="1000"/>
              </a:spcBef>
              <a:defRPr/>
            </a:pPr>
            <a:r>
              <a:rPr lang="es-ES" sz="3000" dirty="0">
                <a:solidFill>
                  <a:srgbClr val="154193"/>
                </a:solidFill>
                <a:latin typeface="EC Square Sans Pro" panose="020B0506040000020004" pitchFamily="34" charset="0"/>
                <a:ea typeface="Open Sans" panose="020B0606030504020204" pitchFamily="34" charset="0"/>
                <a:cs typeface="Open Sans" panose="020B0606030504020204" pitchFamily="34" charset="0"/>
              </a:rPr>
              <a:t>130+</a:t>
            </a:r>
            <a:br>
              <a:rPr lang="es-ES" sz="4000" dirty="0">
                <a:solidFill>
                  <a:srgbClr val="009FE2"/>
                </a:solidFill>
                <a:latin typeface="EC Square Sans Pro" panose="020B0506040000020004" pitchFamily="34" charset="0"/>
                <a:ea typeface="Open Sans" panose="020B0606030504020204" pitchFamily="34" charset="0"/>
                <a:cs typeface="Open Sans" panose="020B0606030504020204" pitchFamily="34" charset="0"/>
              </a:rPr>
            </a:br>
            <a:r>
              <a:rPr lang="es-ES" dirty="0">
                <a:solidFill>
                  <a:srgbClr val="00A3DB">
                    <a:alpha val="70000"/>
                  </a:srgbClr>
                </a:solidFill>
                <a:latin typeface="EC Square Sans Pro" panose="020B0506040000020004" pitchFamily="34" charset="0"/>
                <a:ea typeface="Open Sans" panose="020B0606030504020204" pitchFamily="34" charset="0"/>
                <a:cs typeface="Open Sans" panose="020B0606030504020204" pitchFamily="34" charset="0"/>
              </a:rPr>
              <a:t>Propuestas de proyectos recibidas</a:t>
            </a:r>
          </a:p>
        </p:txBody>
      </p:sp>
      <p:sp>
        <p:nvSpPr>
          <p:cNvPr id="11" name="Rectangle 10">
            <a:hlinkClick r:id="rId3"/>
            <a:extLst>
              <a:ext uri="{FF2B5EF4-FFF2-40B4-BE49-F238E27FC236}">
                <a16:creationId xmlns:a16="http://schemas.microsoft.com/office/drawing/2014/main" id="{F794E683-A29F-0950-9BF4-D27ABEC74512}"/>
              </a:ext>
            </a:extLst>
          </p:cNvPr>
          <p:cNvSpPr/>
          <p:nvPr/>
        </p:nvSpPr>
        <p:spPr>
          <a:xfrm>
            <a:off x="5784202" y="1925200"/>
            <a:ext cx="2791800" cy="3755786"/>
          </a:xfrm>
          <a:prstGeom prst="rect">
            <a:avLst/>
          </a:prstGeom>
          <a:gradFill>
            <a:gsLst>
              <a:gs pos="100000">
                <a:srgbClr val="FEDD00"/>
              </a:gs>
              <a:gs pos="77000">
                <a:srgbClr val="FCC300"/>
              </a:gs>
              <a:gs pos="0">
                <a:srgbClr val="EA572A"/>
              </a:gs>
            </a:gsLst>
            <a:lin ang="18600000" scaled="0"/>
          </a:gradFill>
          <a:ln w="15875" cap="rnd" cmpd="sng" algn="ctr">
            <a:noFill/>
            <a:prstDash val="solid"/>
          </a:ln>
          <a:effectLst>
            <a:outerShdw blurRad="762000" dist="254000" dir="5400000" algn="ctr" rotWithShape="0">
              <a:srgbClr val="000000">
                <a:alpha val="40000"/>
              </a:srgbClr>
            </a:outerShdw>
          </a:effectLst>
        </p:spPr>
        <p:txBody>
          <a:bodyPr lIns="365760" tIns="0" rIns="182880" bIns="5400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223">
              <a:spcBef>
                <a:spcPts val="1000"/>
              </a:spcBef>
              <a:defRPr/>
            </a:pPr>
            <a:r>
              <a:rPr lang="es-ES" sz="3000" dirty="0">
                <a:solidFill>
                  <a:srgbClr val="FFFFFF"/>
                </a:solidFill>
                <a:latin typeface="EC Square Sans Pro" panose="020B0506040000020004" pitchFamily="34" charset="0"/>
                <a:ea typeface="Open Sans" panose="020B0606030504020204" pitchFamily="34" charset="0"/>
                <a:cs typeface="Open Sans" panose="020B0606030504020204" pitchFamily="34" charset="0"/>
              </a:rPr>
              <a:t>€ 668 millones</a:t>
            </a:r>
            <a:br>
              <a:rPr lang="es-ES" dirty="0">
                <a:solidFill>
                  <a:srgbClr val="FFFFFF"/>
                </a:solidFill>
                <a:latin typeface="EC Square Sans Pro" panose="020B0506040000020004" pitchFamily="34" charset="0"/>
                <a:ea typeface="Open Sans" panose="020B0606030504020204" pitchFamily="34" charset="0"/>
                <a:cs typeface="Open Sans" panose="020B0606030504020204" pitchFamily="34" charset="0"/>
              </a:rPr>
            </a:br>
            <a:r>
              <a:rPr lang="es-ES" dirty="0">
                <a:solidFill>
                  <a:srgbClr val="FFFFFF"/>
                </a:solidFill>
                <a:latin typeface="EC Square Sans Pro" panose="020B0506040000020004" pitchFamily="34" charset="0"/>
                <a:ea typeface="Open Sans" panose="020B0606030504020204" pitchFamily="34" charset="0"/>
                <a:cs typeface="Open Sans" panose="020B0606030504020204" pitchFamily="34" charset="0"/>
              </a:rPr>
              <a:t>Propuestas de Proyecto recibidas</a:t>
            </a:r>
          </a:p>
        </p:txBody>
      </p:sp>
    </p:spTree>
    <p:extLst>
      <p:ext uri="{BB962C8B-B14F-4D97-AF65-F5344CB8AC3E}">
        <p14:creationId xmlns:p14="http://schemas.microsoft.com/office/powerpoint/2010/main" val="1861601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FB05C5-5451-4337-DA94-F8CAC856F0A1}"/>
              </a:ext>
            </a:extLst>
          </p:cNvPr>
          <p:cNvSpPr txBox="1">
            <a:spLocks/>
          </p:cNvSpPr>
          <p:nvPr/>
        </p:nvSpPr>
        <p:spPr>
          <a:xfrm>
            <a:off x="1528495" y="3429000"/>
            <a:ext cx="9135011" cy="1182618"/>
          </a:xfrm>
          <a:prstGeom prst="rect">
            <a:avLst/>
          </a:prstGeom>
        </p:spPr>
        <p:txBody>
          <a:bodyPr vert="horz" lIns="60000" tIns="60000" rIns="60960" bIns="60000" rtlCol="0" anchor="ctr">
            <a:noAutofit/>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es-ES" sz="4667" dirty="0">
                <a:latin typeface="EC Square Sans Pro" panose="020B0506040000020004" pitchFamily="34" charset="0"/>
              </a:rPr>
              <a:t>Ejemplos de Asistencia Técnica </a:t>
            </a:r>
          </a:p>
        </p:txBody>
      </p:sp>
    </p:spTree>
    <p:extLst>
      <p:ext uri="{BB962C8B-B14F-4D97-AF65-F5344CB8AC3E}">
        <p14:creationId xmlns:p14="http://schemas.microsoft.com/office/powerpoint/2010/main" val="10285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pt-PT" sz="3200" dirty="0"/>
              <a:t>Ejemplo de consultoría – Bydgoszcz, Polonia</a:t>
            </a:r>
            <a:endParaRPr lang="en-GB" sz="3200" dirty="0"/>
          </a:p>
        </p:txBody>
      </p:sp>
      <p:sp>
        <p:nvSpPr>
          <p:cNvPr id="3" name="Content Placeholder 2">
            <a:extLst>
              <a:ext uri="{FF2B5EF4-FFF2-40B4-BE49-F238E27FC236}">
                <a16:creationId xmlns:a16="http://schemas.microsoft.com/office/drawing/2014/main" id="{3FC11EE7-87A5-4986-F5A3-0E095F8F73ED}"/>
              </a:ext>
            </a:extLst>
          </p:cNvPr>
          <p:cNvSpPr>
            <a:spLocks noGrp="1"/>
          </p:cNvSpPr>
          <p:nvPr>
            <p:ph idx="4294967295"/>
          </p:nvPr>
        </p:nvSpPr>
        <p:spPr>
          <a:xfrm>
            <a:off x="638176" y="4320087"/>
            <a:ext cx="5925586" cy="2417761"/>
          </a:xfrm>
        </p:spPr>
        <p:txBody>
          <a:bodyPr anchor="ctr">
            <a:noAutofit/>
          </a:bodyPr>
          <a:lstStyle/>
          <a:p>
            <a:pPr marL="285764" indent="-285764">
              <a:buFont typeface="Wingdings" panose="05000000000000000000" pitchFamily="2" charset="2"/>
              <a:buChar char="§"/>
            </a:pPr>
            <a:r>
              <a:rPr lang="es-ES" sz="1400" b="1" dirty="0">
                <a:latin typeface="EC Square Sans Pro" panose="020B0506040000020004" pitchFamily="34" charset="0"/>
              </a:rPr>
              <a:t>Bydgoszcz, Polonia: </a:t>
            </a:r>
            <a:r>
              <a:rPr lang="es-ES" sz="1400" dirty="0">
                <a:latin typeface="EC Square Sans Pro" panose="020B0506040000020004" pitchFamily="34" charset="0"/>
              </a:rPr>
              <a:t>350 000 habitantes</a:t>
            </a:r>
          </a:p>
          <a:p>
            <a:pPr marL="285764" indent="-285764">
              <a:buFont typeface="Wingdings" panose="05000000000000000000" pitchFamily="2" charset="2"/>
              <a:buChar char="§"/>
            </a:pPr>
            <a:r>
              <a:rPr lang="es-ES" sz="1400" b="1" dirty="0">
                <a:latin typeface="EC Square Sans Pro" panose="020B0506040000020004" pitchFamily="34" charset="0"/>
              </a:rPr>
              <a:t>Objetivo: </a:t>
            </a:r>
            <a:r>
              <a:rPr lang="es-ES" sz="1400" dirty="0">
                <a:latin typeface="EC Square Sans Pro" panose="020B0506040000020004" pitchFamily="34" charset="0"/>
              </a:rPr>
              <a:t>Producción de energía solar en tejados. Uso de parte de la energía para cargar 16 autobuses eléctricos.</a:t>
            </a:r>
          </a:p>
          <a:p>
            <a:pPr marL="285764" indent="-285764">
              <a:buFont typeface="Wingdings" panose="05000000000000000000" pitchFamily="2" charset="2"/>
              <a:buChar char="§"/>
            </a:pPr>
            <a:r>
              <a:rPr lang="es-ES" sz="1400" b="1" dirty="0">
                <a:latin typeface="EC Square Sans Pro" panose="020B0506040000020004" pitchFamily="34" charset="0"/>
              </a:rPr>
              <a:t>Volumen de inversión:</a:t>
            </a:r>
            <a:r>
              <a:rPr lang="es-ES" sz="1400" dirty="0">
                <a:latin typeface="EC Square Sans Pro" panose="020B0506040000020004" pitchFamily="34" charset="0"/>
              </a:rPr>
              <a:t> €52M</a:t>
            </a:r>
          </a:p>
          <a:p>
            <a:pPr marL="285764" indent="-285764">
              <a:buFont typeface="Wingdings" panose="05000000000000000000" pitchFamily="2" charset="2"/>
              <a:buChar char="§"/>
            </a:pPr>
            <a:r>
              <a:rPr lang="es-ES" sz="1400" b="1" dirty="0">
                <a:latin typeface="EC Square Sans Pro" panose="020B0506040000020004" pitchFamily="34" charset="0"/>
              </a:rPr>
              <a:t>Producción de energía: </a:t>
            </a:r>
            <a:r>
              <a:rPr lang="es-ES" sz="1400" dirty="0">
                <a:latin typeface="EC Square Sans Pro" panose="020B0506040000020004" pitchFamily="34" charset="0"/>
              </a:rPr>
              <a:t>31GWh</a:t>
            </a:r>
          </a:p>
          <a:p>
            <a:pPr marL="285764" indent="-285764">
              <a:buFont typeface="Wingdings" panose="05000000000000000000" pitchFamily="2" charset="2"/>
              <a:buChar char="§"/>
            </a:pPr>
            <a:r>
              <a:rPr lang="es-ES" sz="1400" b="1" dirty="0">
                <a:latin typeface="EC Square Sans Pro" panose="020B0506040000020004" pitchFamily="34" charset="0"/>
              </a:rPr>
              <a:t>Objetivo de reducción de emisiones:</a:t>
            </a:r>
            <a:r>
              <a:rPr lang="es-ES" sz="1400" dirty="0">
                <a:latin typeface="EC Square Sans Pro" panose="020B0506040000020004" pitchFamily="34" charset="0"/>
              </a:rPr>
              <a:t> -21 678 tCO</a:t>
            </a:r>
            <a:r>
              <a:rPr lang="es-ES" sz="1400" baseline="-25000" dirty="0">
                <a:latin typeface="EC Square Sans Pro" panose="020B0506040000020004" pitchFamily="34" charset="0"/>
              </a:rPr>
              <a:t>2</a:t>
            </a:r>
          </a:p>
          <a:p>
            <a:pPr marL="285764" indent="-285764">
              <a:buFont typeface="Wingdings" panose="05000000000000000000" pitchFamily="2" charset="2"/>
              <a:buChar char="§"/>
            </a:pPr>
            <a:r>
              <a:rPr lang="es-ES" sz="1400" b="1" dirty="0">
                <a:latin typeface="EC Square Sans Pro" panose="020B0506040000020004" pitchFamily="34" charset="0"/>
              </a:rPr>
              <a:t>Apoyo brindado: </a:t>
            </a:r>
            <a:r>
              <a:rPr lang="es-ES" sz="1400" dirty="0">
                <a:latin typeface="EC Square Sans Pro" panose="020B0506040000020004" pitchFamily="34" charset="0"/>
              </a:rPr>
              <a:t>identificación de diferentes tecnologías, ventajas/desventajas; opciones de financiación (fondos europeos y privados) para la ejecución del proyecto</a:t>
            </a:r>
          </a:p>
        </p:txBody>
      </p:sp>
      <p:pic>
        <p:nvPicPr>
          <p:cNvPr id="5" name="Picture 4">
            <a:extLst>
              <a:ext uri="{FF2B5EF4-FFF2-40B4-BE49-F238E27FC236}">
                <a16:creationId xmlns:a16="http://schemas.microsoft.com/office/drawing/2014/main" id="{D8823ABE-8BB5-1D1A-8A8E-99C077246C86}"/>
              </a:ext>
            </a:extLst>
          </p:cNvPr>
          <p:cNvPicPr>
            <a:picLocks noChangeAspect="1"/>
          </p:cNvPicPr>
          <p:nvPr/>
        </p:nvPicPr>
        <p:blipFill>
          <a:blip r:embed="rId2"/>
          <a:stretch>
            <a:fillRect/>
          </a:stretch>
        </p:blipFill>
        <p:spPr>
          <a:xfrm>
            <a:off x="6817322" y="1781175"/>
            <a:ext cx="3924087" cy="43502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8" descr="Bydgoszcz: najważniejsze informacje i ciekawostki - Wiadomości">
            <a:extLst>
              <a:ext uri="{FF2B5EF4-FFF2-40B4-BE49-F238E27FC236}">
                <a16:creationId xmlns:a16="http://schemas.microsoft.com/office/drawing/2014/main" id="{05AA49DA-2633-3219-0EB6-517D886BCE6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6835" r="22090"/>
          <a:stretch/>
        </p:blipFill>
        <p:spPr bwMode="auto">
          <a:xfrm>
            <a:off x="792001" y="1608301"/>
            <a:ext cx="2420259" cy="24878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map of poland with a red dot&#10;&#10;Description automatically generated">
            <a:extLst>
              <a:ext uri="{FF2B5EF4-FFF2-40B4-BE49-F238E27FC236}">
                <a16:creationId xmlns:a16="http://schemas.microsoft.com/office/drawing/2014/main" id="{A22DBC3B-4391-F8AB-8D96-728BC5C8F83A}"/>
              </a:ext>
            </a:extLst>
          </p:cNvPr>
          <p:cNvPicPr>
            <a:picLocks noChangeAspect="1"/>
          </p:cNvPicPr>
          <p:nvPr/>
        </p:nvPicPr>
        <p:blipFill rotWithShape="1">
          <a:blip r:embed="rId4"/>
          <a:srcRect l="13329" r="10537" b="2"/>
          <a:stretch/>
        </p:blipFill>
        <p:spPr>
          <a:xfrm>
            <a:off x="3212260" y="1608301"/>
            <a:ext cx="2002555" cy="2487833"/>
          </a:xfrm>
          <a:prstGeom prst="rect">
            <a:avLst/>
          </a:prstGeom>
          <a:ln w="12700">
            <a:solidFill>
              <a:schemeClr val="tx1"/>
            </a:solidFill>
          </a:ln>
        </p:spPr>
      </p:pic>
    </p:spTree>
    <p:extLst>
      <p:ext uri="{BB962C8B-B14F-4D97-AF65-F5344CB8AC3E}">
        <p14:creationId xmlns:p14="http://schemas.microsoft.com/office/powerpoint/2010/main" val="1905159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4530903-AA33-3179-DDA2-12B3DEBE643D}"/>
              </a:ext>
            </a:extLst>
          </p:cNvPr>
          <p:cNvPicPr>
            <a:picLocks noChangeAspect="1"/>
          </p:cNvPicPr>
          <p:nvPr/>
        </p:nvPicPr>
        <p:blipFill rotWithShape="1">
          <a:blip r:embed="rId2"/>
          <a:srcRect l="9334" r="8137"/>
          <a:stretch/>
        </p:blipFill>
        <p:spPr>
          <a:xfrm rot="21230581">
            <a:off x="7247686" y="1846641"/>
            <a:ext cx="3919683" cy="42678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2">
            <a:extLst>
              <a:ext uri="{FF2B5EF4-FFF2-40B4-BE49-F238E27FC236}">
                <a16:creationId xmlns:a16="http://schemas.microsoft.com/office/drawing/2014/main" id="{BD64B591-7C45-73E9-9E2E-E922368C498A}"/>
              </a:ext>
            </a:extLst>
          </p:cNvPr>
          <p:cNvSpPr txBox="1">
            <a:spLocks/>
          </p:cNvSpPr>
          <p:nvPr/>
        </p:nvSpPr>
        <p:spPr>
          <a:xfrm>
            <a:off x="638176" y="4229100"/>
            <a:ext cx="5695950" cy="2417761"/>
          </a:xfrm>
          <a:prstGeom prst="rect">
            <a:avLst/>
          </a:prstGeom>
        </p:spPr>
        <p:txBody>
          <a:bodyPr vert="horz" lIns="0" tIns="0" rIns="0" bIns="0" rtlCol="0" anchor="ctr">
            <a:normAutofit fontScale="85000" lnSpcReduction="10000"/>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marL="285764" indent="-285764">
              <a:buFont typeface="Wingdings" pitchFamily="2" charset="2"/>
              <a:buChar char="§"/>
            </a:pPr>
            <a:r>
              <a:rPr lang="es-ES" sz="2000" b="1" dirty="0">
                <a:latin typeface="EC Square Sans Pro" panose="020B0506040000020004" pitchFamily="34" charset="0"/>
              </a:rPr>
              <a:t>El Escorial, España: </a:t>
            </a:r>
            <a:r>
              <a:rPr lang="es-ES" sz="2000" dirty="0">
                <a:latin typeface="EC Square Sans Pro" panose="020B0506040000020004" pitchFamily="34" charset="0"/>
              </a:rPr>
              <a:t>16 594 habitantes</a:t>
            </a:r>
          </a:p>
          <a:p>
            <a:pPr marL="285764" indent="-285764">
              <a:buFont typeface="Wingdings" pitchFamily="2" charset="2"/>
              <a:buChar char="§"/>
            </a:pPr>
            <a:r>
              <a:rPr lang="es-ES" sz="2000" b="1" dirty="0">
                <a:latin typeface="EC Square Sans Pro" panose="020B0506040000020004" pitchFamily="34" charset="0"/>
              </a:rPr>
              <a:t>Objetivo: </a:t>
            </a:r>
            <a:r>
              <a:rPr lang="es-ES" sz="1800" dirty="0">
                <a:latin typeface="EC Square Sans Pro" panose="020B0506040000020004" pitchFamily="34" charset="0"/>
              </a:rPr>
              <a:t>Implementación de infraestructura para estacionamiento seguro de bicicletas y scooters en centros urbanos.</a:t>
            </a:r>
          </a:p>
          <a:p>
            <a:pPr marL="285764" indent="-285764">
              <a:buFont typeface="Wingdings" pitchFamily="2" charset="2"/>
              <a:buChar char="§"/>
            </a:pPr>
            <a:r>
              <a:rPr lang="es-ES" sz="1800" b="1" dirty="0">
                <a:latin typeface="EC Square Sans Pro" panose="020B0506040000020004" pitchFamily="34" charset="0"/>
              </a:rPr>
              <a:t>Volumen de inversión:</a:t>
            </a:r>
            <a:r>
              <a:rPr lang="es-ES" sz="1800" dirty="0">
                <a:latin typeface="EC Square Sans Pro" panose="020B0506040000020004" pitchFamily="34" charset="0"/>
              </a:rPr>
              <a:t> 154 000€</a:t>
            </a:r>
          </a:p>
          <a:p>
            <a:pPr marL="285764" indent="-285764">
              <a:buFont typeface="Wingdings" pitchFamily="2" charset="2"/>
              <a:buChar char="§"/>
            </a:pPr>
            <a:r>
              <a:rPr lang="es-ES" sz="1800" b="1" dirty="0">
                <a:latin typeface="EC Square Sans Pro" panose="020B0506040000020004" pitchFamily="34" charset="0"/>
              </a:rPr>
              <a:t>Apoyo brindado: </a:t>
            </a:r>
            <a:r>
              <a:rPr lang="es-ES" sz="1800" dirty="0">
                <a:latin typeface="EC Square Sans Pro" panose="020B0506040000020004" pitchFamily="34" charset="0"/>
              </a:rPr>
              <a:t>Estudio de viabilidad financiera; Asesoramiento sobre el marco jurídico aplicable y las opciones para ejecutar el proyecto dentro de ese marco jurídico; Visión general de las opciones de financiación.</a:t>
            </a:r>
          </a:p>
        </p:txBody>
      </p:sp>
      <p:pic>
        <p:nvPicPr>
          <p:cNvPr id="9" name="Imagem 8" descr="Uma imagem com ar livre, céu, contentor de lixo, árvore&#10;&#10;Descrição gerada automaticamente">
            <a:extLst>
              <a:ext uri="{FF2B5EF4-FFF2-40B4-BE49-F238E27FC236}">
                <a16:creationId xmlns:a16="http://schemas.microsoft.com/office/drawing/2014/main" id="{D4AB8EC1-95E3-C1D4-4FFE-4C1658641713}"/>
              </a:ext>
            </a:extLst>
          </p:cNvPr>
          <p:cNvPicPr>
            <a:picLocks noChangeAspect="1"/>
          </p:cNvPicPr>
          <p:nvPr/>
        </p:nvPicPr>
        <p:blipFill rotWithShape="1">
          <a:blip r:embed="rId3"/>
          <a:srcRect r="22945"/>
          <a:stretch/>
        </p:blipFill>
        <p:spPr>
          <a:xfrm>
            <a:off x="3627408" y="2273300"/>
            <a:ext cx="2366993" cy="1727601"/>
          </a:xfrm>
          <a:prstGeom prst="rect">
            <a:avLst/>
          </a:prstGeom>
        </p:spPr>
      </p:pic>
      <p:pic>
        <p:nvPicPr>
          <p:cNvPr id="11" name="Imagem 10">
            <a:extLst>
              <a:ext uri="{FF2B5EF4-FFF2-40B4-BE49-F238E27FC236}">
                <a16:creationId xmlns:a16="http://schemas.microsoft.com/office/drawing/2014/main" id="{223105F7-25D0-9493-9DB9-6FFFB0351D95}"/>
              </a:ext>
            </a:extLst>
          </p:cNvPr>
          <p:cNvPicPr>
            <a:picLocks noChangeAspect="1"/>
          </p:cNvPicPr>
          <p:nvPr/>
        </p:nvPicPr>
        <p:blipFill>
          <a:blip r:embed="rId4"/>
          <a:stretch>
            <a:fillRect/>
          </a:stretch>
        </p:blipFill>
        <p:spPr>
          <a:xfrm>
            <a:off x="695707" y="2237780"/>
            <a:ext cx="2931700" cy="1763121"/>
          </a:xfrm>
          <a:prstGeom prst="rect">
            <a:avLst/>
          </a:prstGeom>
        </p:spPr>
      </p:pic>
      <p:sp>
        <p:nvSpPr>
          <p:cNvPr id="5" name="Title 1">
            <a:extLst>
              <a:ext uri="{FF2B5EF4-FFF2-40B4-BE49-F238E27FC236}">
                <a16:creationId xmlns:a16="http://schemas.microsoft.com/office/drawing/2014/main" id="{91C8F613-8E9F-E240-86BD-37DC90B12623}"/>
              </a:ext>
            </a:extLst>
          </p:cNvPr>
          <p:cNvSpPr>
            <a:spLocks noGrp="1"/>
          </p:cNvSpPr>
          <p:nvPr>
            <p:ph type="title"/>
          </p:nvPr>
        </p:nvSpPr>
        <p:spPr>
          <a:xfrm>
            <a:off x="792000" y="90000"/>
            <a:ext cx="9000000" cy="1182618"/>
          </a:xfrm>
        </p:spPr>
        <p:txBody>
          <a:bodyPr>
            <a:normAutofit/>
          </a:bodyPr>
          <a:lstStyle/>
          <a:p>
            <a:r>
              <a:rPr lang="es-ES" sz="3200" dirty="0"/>
              <a:t>Ejemplo de consultoría – El Escorial, España</a:t>
            </a:r>
          </a:p>
        </p:txBody>
      </p:sp>
    </p:spTree>
    <p:extLst>
      <p:ext uri="{BB962C8B-B14F-4D97-AF65-F5344CB8AC3E}">
        <p14:creationId xmlns:p14="http://schemas.microsoft.com/office/powerpoint/2010/main" val="859445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FB05C5-5451-4337-DA94-F8CAC856F0A1}"/>
              </a:ext>
            </a:extLst>
          </p:cNvPr>
          <p:cNvSpPr txBox="1">
            <a:spLocks/>
          </p:cNvSpPr>
          <p:nvPr/>
        </p:nvSpPr>
        <p:spPr>
          <a:xfrm>
            <a:off x="1528495" y="3429000"/>
            <a:ext cx="9135011" cy="1182618"/>
          </a:xfrm>
          <a:prstGeom prst="rect">
            <a:avLst/>
          </a:prstGeom>
        </p:spPr>
        <p:txBody>
          <a:bodyPr vert="horz" lIns="60000" tIns="60000" rIns="60960" bIns="60000" rtlCol="0" anchor="ctr">
            <a:noAutofit/>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es-ES" sz="4667" dirty="0">
                <a:latin typeface="EC Square Sans Pro" panose="020B0506040000020004" pitchFamily="34" charset="0"/>
              </a:rPr>
              <a:t>Ejemplo de financiación</a:t>
            </a:r>
          </a:p>
        </p:txBody>
      </p:sp>
    </p:spTree>
    <p:extLst>
      <p:ext uri="{BB962C8B-B14F-4D97-AF65-F5344CB8AC3E}">
        <p14:creationId xmlns:p14="http://schemas.microsoft.com/office/powerpoint/2010/main" val="135018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98D6360-D877-EBF8-B7A2-DA8518088B3B}"/>
              </a:ext>
            </a:extLst>
          </p:cNvPr>
          <p:cNvGrpSpPr/>
          <p:nvPr/>
        </p:nvGrpSpPr>
        <p:grpSpPr>
          <a:xfrm>
            <a:off x="1469187" y="2217208"/>
            <a:ext cx="7012368" cy="735908"/>
            <a:chOff x="1019168" y="2455940"/>
            <a:chExt cx="8781429" cy="1145889"/>
          </a:xfrm>
          <a:effectLst>
            <a:outerShdw blurRad="50800" dist="38100" dir="2700000" algn="tl" rotWithShape="0">
              <a:prstClr val="black">
                <a:alpha val="40000"/>
              </a:prstClr>
            </a:outerShdw>
          </a:effectLst>
        </p:grpSpPr>
        <p:sp>
          <p:nvSpPr>
            <p:cNvPr id="20" name="Rectangle 19">
              <a:extLst>
                <a:ext uri="{FF2B5EF4-FFF2-40B4-BE49-F238E27FC236}">
                  <a16:creationId xmlns:a16="http://schemas.microsoft.com/office/drawing/2014/main" id="{3AC6375C-D81E-5326-BBFA-DF08AADB77E3}"/>
                </a:ext>
              </a:extLst>
            </p:cNvPr>
            <p:cNvSpPr/>
            <p:nvPr/>
          </p:nvSpPr>
          <p:spPr>
            <a:xfrm>
              <a:off x="1019168" y="2455940"/>
              <a:ext cx="8781429" cy="1145889"/>
            </a:xfrm>
            <a:prstGeom prst="rect">
              <a:avLst/>
            </a:prstGeom>
            <a:solidFill>
              <a:srgbClr val="00A3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sz="1500" b="1" dirty="0">
                  <a:solidFill>
                    <a:schemeClr val="tx1"/>
                  </a:solidFill>
                  <a:latin typeface="EC Square Sans Pro" panose="020B0506040000020004" pitchFamily="34" charset="0"/>
                </a:rPr>
                <a:t>Parte de la iniciativa del Smart Cities Marketplace “</a:t>
              </a:r>
              <a:r>
                <a:rPr lang="es-ES" sz="1500" b="1" dirty="0" err="1">
                  <a:solidFill>
                    <a:schemeClr val="bg1"/>
                  </a:solidFill>
                  <a:latin typeface="EC Square Sans Pro" panose="020B0506040000020004" pitchFamily="34" charset="0"/>
                </a:rPr>
                <a:t>The</a:t>
              </a:r>
              <a:r>
                <a:rPr lang="es-ES" sz="1500" b="1" dirty="0">
                  <a:solidFill>
                    <a:schemeClr val="bg1"/>
                  </a:solidFill>
                  <a:latin typeface="EC Square Sans Pro" panose="020B0506040000020004" pitchFamily="34" charset="0"/>
                </a:rPr>
                <a:t> </a:t>
              </a:r>
              <a:r>
                <a:rPr lang="es-ES" sz="1500" b="1" dirty="0" err="1">
                  <a:solidFill>
                    <a:schemeClr val="bg1"/>
                  </a:solidFill>
                  <a:latin typeface="EC Square Sans Pro" panose="020B0506040000020004" pitchFamily="34" charset="0"/>
                </a:rPr>
                <a:t>humble</a:t>
              </a:r>
              <a:r>
                <a:rPr lang="es-ES" sz="1500" b="1" dirty="0">
                  <a:solidFill>
                    <a:schemeClr val="bg1"/>
                  </a:solidFill>
                  <a:latin typeface="EC Square Sans Pro" panose="020B0506040000020004" pitchFamily="34" charset="0"/>
                </a:rPr>
                <a:t> </a:t>
              </a:r>
              <a:r>
                <a:rPr lang="es-ES" sz="1500" b="1" dirty="0" err="1">
                  <a:solidFill>
                    <a:schemeClr val="bg1"/>
                  </a:solidFill>
                  <a:latin typeface="EC Square Sans Pro" panose="020B0506040000020004" pitchFamily="34" charset="0"/>
                </a:rPr>
                <a:t>lamppost</a:t>
              </a:r>
              <a:r>
                <a:rPr lang="es-ES" sz="1500" b="1" dirty="0">
                  <a:solidFill>
                    <a:schemeClr val="tx1"/>
                  </a:solidFill>
                  <a:latin typeface="EC Square Sans Pro" panose="020B0506040000020004" pitchFamily="34" charset="0"/>
                </a:rPr>
                <a:t>”</a:t>
              </a:r>
            </a:p>
          </p:txBody>
        </p:sp>
        <p:sp>
          <p:nvSpPr>
            <p:cNvPr id="21" name="Rectangle 20">
              <a:extLst>
                <a:ext uri="{FF2B5EF4-FFF2-40B4-BE49-F238E27FC236}">
                  <a16:creationId xmlns:a16="http://schemas.microsoft.com/office/drawing/2014/main" id="{D33CD6D2-F80A-5195-6145-36209124D7CD}"/>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b="1">
                <a:solidFill>
                  <a:schemeClr val="tx1"/>
                </a:solidFill>
              </a:endParaRPr>
            </a:p>
          </p:txBody>
        </p:sp>
      </p:grpSp>
      <p:sp>
        <p:nvSpPr>
          <p:cNvPr id="22" name="TextBox 21">
            <a:extLst>
              <a:ext uri="{FF2B5EF4-FFF2-40B4-BE49-F238E27FC236}">
                <a16:creationId xmlns:a16="http://schemas.microsoft.com/office/drawing/2014/main" id="{E64FC636-235E-3B86-5B05-73782E4744C5}"/>
              </a:ext>
            </a:extLst>
          </p:cNvPr>
          <p:cNvSpPr txBox="1"/>
          <p:nvPr/>
        </p:nvSpPr>
        <p:spPr>
          <a:xfrm>
            <a:off x="3942993" y="383088"/>
            <a:ext cx="3878358" cy="442035"/>
          </a:xfrm>
          <a:prstGeom prst="rect">
            <a:avLst/>
          </a:prstGeom>
          <a:noFill/>
        </p:spPr>
        <p:txBody>
          <a:bodyPr wrap="square" lIns="0" tIns="36000" rIns="216000" bIns="36000" rtlCol="0">
            <a:spAutoFit/>
          </a:bodyPr>
          <a:lstStyle/>
          <a:p>
            <a:pPr algn="ctr"/>
            <a:r>
              <a:rPr lang="en-GB" sz="2400" b="1" dirty="0">
                <a:solidFill>
                  <a:schemeClr val="bg1"/>
                </a:solidFill>
                <a:latin typeface="EC Square Sans Pro" panose="020B0506040000020004" pitchFamily="34" charset="0"/>
              </a:rPr>
              <a:t>Smart Cities Marketplace</a:t>
            </a:r>
          </a:p>
        </p:txBody>
      </p:sp>
      <p:sp>
        <p:nvSpPr>
          <p:cNvPr id="6" name="TextBox 5">
            <a:extLst>
              <a:ext uri="{FF2B5EF4-FFF2-40B4-BE49-F238E27FC236}">
                <a16:creationId xmlns:a16="http://schemas.microsoft.com/office/drawing/2014/main" id="{EA9BF67D-37C0-FF48-69C9-C469B115666C}"/>
              </a:ext>
            </a:extLst>
          </p:cNvPr>
          <p:cNvSpPr txBox="1"/>
          <p:nvPr/>
        </p:nvSpPr>
        <p:spPr>
          <a:xfrm>
            <a:off x="1469187" y="1515657"/>
            <a:ext cx="6663698" cy="442035"/>
          </a:xfrm>
          <a:prstGeom prst="rect">
            <a:avLst/>
          </a:prstGeom>
          <a:noFill/>
        </p:spPr>
        <p:txBody>
          <a:bodyPr wrap="square" lIns="0" tIns="36000" rIns="216000" bIns="36000" rtlCol="0">
            <a:spAutoFit/>
          </a:bodyPr>
          <a:lstStyle/>
          <a:p>
            <a:pPr algn="ctr"/>
            <a:r>
              <a:rPr lang="es-ES" sz="2400" b="1" u="sng" dirty="0">
                <a:solidFill>
                  <a:srgbClr val="00B050"/>
                </a:solidFill>
                <a:latin typeface="EC Square Sans Pro" panose="020B0506040000020004" pitchFamily="34" charset="0"/>
              </a:rPr>
              <a:t>Alumbrado inteligente</a:t>
            </a:r>
            <a:r>
              <a:rPr lang="es-ES" sz="2400" b="1" dirty="0">
                <a:solidFill>
                  <a:srgbClr val="00B050"/>
                </a:solidFill>
                <a:latin typeface="EC Square Sans Pro" panose="020B0506040000020004" pitchFamily="34" charset="0"/>
              </a:rPr>
              <a:t> </a:t>
            </a:r>
            <a:r>
              <a:rPr lang="es-ES" sz="2400" b="1" dirty="0">
                <a:solidFill>
                  <a:srgbClr val="151B4E"/>
                </a:solidFill>
                <a:latin typeface="EC Square Sans Pro" panose="020B0506040000020004" pitchFamily="34" charset="0"/>
              </a:rPr>
              <a:t>en Grabovo, Bulgaria</a:t>
            </a:r>
            <a:endParaRPr lang="es-ES" sz="2400" dirty="0">
              <a:solidFill>
                <a:srgbClr val="151B4E"/>
              </a:solidFill>
              <a:latin typeface="EC Square Sans Pro" panose="020B0506040000020004" pitchFamily="34" charset="0"/>
            </a:endParaRPr>
          </a:p>
        </p:txBody>
      </p:sp>
      <p:pic>
        <p:nvPicPr>
          <p:cNvPr id="8" name="Picture 7">
            <a:extLst>
              <a:ext uri="{FF2B5EF4-FFF2-40B4-BE49-F238E27FC236}">
                <a16:creationId xmlns:a16="http://schemas.microsoft.com/office/drawing/2014/main" id="{A823B98F-3589-735E-7AFF-416764F3E1BA}"/>
              </a:ext>
            </a:extLst>
          </p:cNvPr>
          <p:cNvPicPr>
            <a:picLocks noChangeAspect="1"/>
          </p:cNvPicPr>
          <p:nvPr/>
        </p:nvPicPr>
        <p:blipFill>
          <a:blip r:embed="rId3"/>
          <a:stretch>
            <a:fillRect/>
          </a:stretch>
        </p:blipFill>
        <p:spPr>
          <a:xfrm>
            <a:off x="9253988" y="2049128"/>
            <a:ext cx="2078386" cy="3190080"/>
          </a:xfrm>
          <a:prstGeom prst="rect">
            <a:avLst/>
          </a:prstGeom>
        </p:spPr>
      </p:pic>
      <p:grpSp>
        <p:nvGrpSpPr>
          <p:cNvPr id="23" name="Group 22">
            <a:extLst>
              <a:ext uri="{FF2B5EF4-FFF2-40B4-BE49-F238E27FC236}">
                <a16:creationId xmlns:a16="http://schemas.microsoft.com/office/drawing/2014/main" id="{CFFB4CE5-AB7A-9565-CEBD-1AD548E891AE}"/>
              </a:ext>
            </a:extLst>
          </p:cNvPr>
          <p:cNvGrpSpPr/>
          <p:nvPr/>
        </p:nvGrpSpPr>
        <p:grpSpPr>
          <a:xfrm>
            <a:off x="1469188" y="3642680"/>
            <a:ext cx="6945140" cy="735908"/>
            <a:chOff x="1019172" y="2455940"/>
            <a:chExt cx="8697242" cy="1145889"/>
          </a:xfrm>
          <a:effectLst>
            <a:outerShdw blurRad="50800" dist="38100" dir="2700000" algn="tl" rotWithShape="0">
              <a:prstClr val="black">
                <a:alpha val="40000"/>
              </a:prstClr>
            </a:outerShdw>
          </a:effectLst>
        </p:grpSpPr>
        <p:sp>
          <p:nvSpPr>
            <p:cNvPr id="24" name="Rectangle 23">
              <a:extLst>
                <a:ext uri="{FF2B5EF4-FFF2-40B4-BE49-F238E27FC236}">
                  <a16:creationId xmlns:a16="http://schemas.microsoft.com/office/drawing/2014/main" id="{A9179B6D-33EB-1583-DBA5-01E3906E53DC}"/>
                </a:ext>
              </a:extLst>
            </p:cNvPr>
            <p:cNvSpPr/>
            <p:nvPr/>
          </p:nvSpPr>
          <p:spPr>
            <a:xfrm>
              <a:off x="1019172" y="2455940"/>
              <a:ext cx="8697242" cy="1145889"/>
            </a:xfrm>
            <a:prstGeom prst="rect">
              <a:avLst/>
            </a:prstGeom>
            <a:solidFill>
              <a:srgbClr val="00A3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sz="1500" b="1" dirty="0">
                  <a:solidFill>
                    <a:schemeClr val="bg1"/>
                  </a:solidFill>
                  <a:latin typeface="EC Square Sans Pro" panose="020B0506040000020004" pitchFamily="34" charset="0"/>
                </a:rPr>
                <a:t>Objetivo:</a:t>
              </a:r>
              <a:r>
                <a:rPr lang="es-ES" sz="1500" b="1" dirty="0">
                  <a:solidFill>
                    <a:schemeClr val="tx1"/>
                  </a:solidFill>
                  <a:latin typeface="EC Square Sans Pro" panose="020B0506040000020004" pitchFamily="34" charset="0"/>
                </a:rPr>
                <a:t> sustituir todas las bombillas incandescentes por LEDs + convertir la red en inteligente</a:t>
              </a:r>
            </a:p>
          </p:txBody>
        </p:sp>
        <p:sp>
          <p:nvSpPr>
            <p:cNvPr id="25" name="Rectangle 24">
              <a:extLst>
                <a:ext uri="{FF2B5EF4-FFF2-40B4-BE49-F238E27FC236}">
                  <a16:creationId xmlns:a16="http://schemas.microsoft.com/office/drawing/2014/main" id="{F89B88B9-8BFD-B974-6143-DCEEBD5F1A45}"/>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endParaRPr>
            </a:p>
          </p:txBody>
        </p:sp>
      </p:grpSp>
      <p:grpSp>
        <p:nvGrpSpPr>
          <p:cNvPr id="28" name="Group 27">
            <a:extLst>
              <a:ext uri="{FF2B5EF4-FFF2-40B4-BE49-F238E27FC236}">
                <a16:creationId xmlns:a16="http://schemas.microsoft.com/office/drawing/2014/main" id="{6732065D-1899-9A43-89B2-55CDC2F5EF25}"/>
              </a:ext>
            </a:extLst>
          </p:cNvPr>
          <p:cNvGrpSpPr/>
          <p:nvPr/>
        </p:nvGrpSpPr>
        <p:grpSpPr>
          <a:xfrm>
            <a:off x="1469188" y="5068153"/>
            <a:ext cx="7012367" cy="735908"/>
            <a:chOff x="1019171" y="2455941"/>
            <a:chExt cx="8781429" cy="1145889"/>
          </a:xfrm>
          <a:effectLst>
            <a:outerShdw blurRad="50800" dist="38100" dir="2700000" algn="tl" rotWithShape="0">
              <a:prstClr val="black">
                <a:alpha val="40000"/>
              </a:prstClr>
            </a:outerShdw>
          </a:effectLst>
        </p:grpSpPr>
        <p:sp>
          <p:nvSpPr>
            <p:cNvPr id="29" name="Rectangle 28">
              <a:extLst>
                <a:ext uri="{FF2B5EF4-FFF2-40B4-BE49-F238E27FC236}">
                  <a16:creationId xmlns:a16="http://schemas.microsoft.com/office/drawing/2014/main" id="{C35EBB13-611C-AD31-C18C-171EBB9310E3}"/>
                </a:ext>
              </a:extLst>
            </p:cNvPr>
            <p:cNvSpPr/>
            <p:nvPr/>
          </p:nvSpPr>
          <p:spPr>
            <a:xfrm>
              <a:off x="1019171" y="2455941"/>
              <a:ext cx="8781429" cy="1145889"/>
            </a:xfrm>
            <a:prstGeom prst="rect">
              <a:avLst/>
            </a:prstGeom>
            <a:solidFill>
              <a:srgbClr val="00A3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sz="1500" b="1" dirty="0">
                  <a:solidFill>
                    <a:schemeClr val="tx1"/>
                  </a:solidFill>
                  <a:latin typeface="EC Square Sans Pro" panose="020B0506040000020004" pitchFamily="34" charset="0"/>
                </a:rPr>
                <a:t>Ciudad de implementación: </a:t>
              </a:r>
              <a:r>
                <a:rPr lang="es-ES" sz="1500" b="1" dirty="0">
                  <a:solidFill>
                    <a:schemeClr val="bg1"/>
                  </a:solidFill>
                  <a:latin typeface="EC Square Sans Pro" panose="020B0506040000020004" pitchFamily="34" charset="0"/>
                </a:rPr>
                <a:t>Grabovo, Bulgaria </a:t>
              </a:r>
              <a:r>
                <a:rPr lang="es-ES" sz="1500" b="1" dirty="0">
                  <a:solidFill>
                    <a:schemeClr val="tx1"/>
                  </a:solidFill>
                  <a:latin typeface="EC Square Sans Pro" panose="020B0506040000020004" pitchFamily="34" charset="0"/>
                </a:rPr>
                <a:t>(60.000 habitantes)</a:t>
              </a:r>
            </a:p>
          </p:txBody>
        </p:sp>
        <p:sp>
          <p:nvSpPr>
            <p:cNvPr id="30" name="Rectangle 29">
              <a:extLst>
                <a:ext uri="{FF2B5EF4-FFF2-40B4-BE49-F238E27FC236}">
                  <a16:creationId xmlns:a16="http://schemas.microsoft.com/office/drawing/2014/main" id="{792C33C5-AB0F-87FB-1B64-1C89FB1CF0A7}"/>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endParaRPr>
            </a:p>
          </p:txBody>
        </p:sp>
      </p:grpSp>
    </p:spTree>
    <p:extLst>
      <p:ext uri="{BB962C8B-B14F-4D97-AF65-F5344CB8AC3E}">
        <p14:creationId xmlns:p14="http://schemas.microsoft.com/office/powerpoint/2010/main" val="3615247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23B98F-3589-735E-7AFF-416764F3E1BA}"/>
              </a:ext>
            </a:extLst>
          </p:cNvPr>
          <p:cNvPicPr>
            <a:picLocks noChangeAspect="1"/>
          </p:cNvPicPr>
          <p:nvPr/>
        </p:nvPicPr>
        <p:blipFill>
          <a:blip r:embed="rId3"/>
          <a:stretch>
            <a:fillRect/>
          </a:stretch>
        </p:blipFill>
        <p:spPr>
          <a:xfrm>
            <a:off x="9253988" y="2049128"/>
            <a:ext cx="2078386" cy="3190080"/>
          </a:xfrm>
          <a:prstGeom prst="rect">
            <a:avLst/>
          </a:prstGeom>
        </p:spPr>
      </p:pic>
      <p:grpSp>
        <p:nvGrpSpPr>
          <p:cNvPr id="10" name="Group 9">
            <a:extLst>
              <a:ext uri="{FF2B5EF4-FFF2-40B4-BE49-F238E27FC236}">
                <a16:creationId xmlns:a16="http://schemas.microsoft.com/office/drawing/2014/main" id="{AFAF71AA-F605-D5A2-D1C1-39A16F8865DD}"/>
              </a:ext>
            </a:extLst>
          </p:cNvPr>
          <p:cNvGrpSpPr/>
          <p:nvPr/>
        </p:nvGrpSpPr>
        <p:grpSpPr>
          <a:xfrm>
            <a:off x="1469188" y="2208416"/>
            <a:ext cx="3155565" cy="735908"/>
            <a:chOff x="1019171" y="2455940"/>
            <a:chExt cx="3918565" cy="1145889"/>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DF7C2D91-4832-F766-70F9-4D5601FF5C2E}"/>
                </a:ext>
              </a:extLst>
            </p:cNvPr>
            <p:cNvSpPr/>
            <p:nvPr/>
          </p:nvSpPr>
          <p:spPr>
            <a:xfrm>
              <a:off x="1019171" y="2455940"/>
              <a:ext cx="3918565" cy="1145889"/>
            </a:xfrm>
            <a:prstGeom prst="rect">
              <a:avLst/>
            </a:prstGeom>
            <a:solidFill>
              <a:srgbClr val="00A3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sz="1500" b="1" dirty="0">
                  <a:solidFill>
                    <a:schemeClr val="tx1"/>
                  </a:solidFill>
                  <a:latin typeface="EC Square Sans Pro" panose="020B0506040000020004" pitchFamily="34" charset="0"/>
                </a:rPr>
                <a:t>Coste €2M: </a:t>
              </a:r>
              <a:r>
                <a:rPr lang="es-ES" sz="1500" b="1" dirty="0">
                  <a:solidFill>
                    <a:schemeClr val="bg1"/>
                  </a:solidFill>
                  <a:latin typeface="EC Square Sans Pro" panose="020B0506040000020004" pitchFamily="34" charset="0"/>
                </a:rPr>
                <a:t>cómo financiarlo?</a:t>
              </a:r>
              <a:endParaRPr lang="es-ES" sz="1500" b="1" dirty="0">
                <a:solidFill>
                  <a:schemeClr val="tx1"/>
                </a:solidFill>
                <a:latin typeface="EC Square Sans Pro" panose="020B0506040000020004" pitchFamily="34" charset="0"/>
              </a:endParaRPr>
            </a:p>
          </p:txBody>
        </p:sp>
        <p:sp>
          <p:nvSpPr>
            <p:cNvPr id="12" name="Rectangle 11">
              <a:extLst>
                <a:ext uri="{FF2B5EF4-FFF2-40B4-BE49-F238E27FC236}">
                  <a16:creationId xmlns:a16="http://schemas.microsoft.com/office/drawing/2014/main" id="{9D02D651-196D-FC45-0566-777C28B37C04}"/>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b="1">
                <a:solidFill>
                  <a:schemeClr val="tx1"/>
                </a:solidFill>
              </a:endParaRPr>
            </a:p>
          </p:txBody>
        </p:sp>
      </p:grpSp>
      <p:grpSp>
        <p:nvGrpSpPr>
          <p:cNvPr id="13" name="Group 12">
            <a:extLst>
              <a:ext uri="{FF2B5EF4-FFF2-40B4-BE49-F238E27FC236}">
                <a16:creationId xmlns:a16="http://schemas.microsoft.com/office/drawing/2014/main" id="{141AA08E-6023-2212-4E55-47ED582B3C74}"/>
              </a:ext>
            </a:extLst>
          </p:cNvPr>
          <p:cNvGrpSpPr/>
          <p:nvPr/>
        </p:nvGrpSpPr>
        <p:grpSpPr>
          <a:xfrm>
            <a:off x="1469187" y="3347050"/>
            <a:ext cx="5826963" cy="875588"/>
            <a:chOff x="1019171" y="2455940"/>
            <a:chExt cx="7296974" cy="1145889"/>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F23FC8A1-85BF-F8B3-1172-7D84620CEB47}"/>
                </a:ext>
              </a:extLst>
            </p:cNvPr>
            <p:cNvSpPr/>
            <p:nvPr/>
          </p:nvSpPr>
          <p:spPr>
            <a:xfrm>
              <a:off x="1019171" y="2455940"/>
              <a:ext cx="7296974" cy="1145889"/>
            </a:xfrm>
            <a:prstGeom prst="rect">
              <a:avLst/>
            </a:prstGeom>
            <a:solidFill>
              <a:srgbClr val="00A3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marL="285750" indent="-285750">
                <a:lnSpc>
                  <a:spcPct val="130000"/>
                </a:lnSpc>
                <a:buFont typeface="Arial" panose="020B0604020202020204" pitchFamily="34" charset="0"/>
                <a:buChar char="•"/>
              </a:pPr>
              <a:r>
                <a:rPr lang="es-ES" sz="1500" b="1" dirty="0">
                  <a:solidFill>
                    <a:schemeClr val="tx1"/>
                  </a:solidFill>
                  <a:latin typeface="EC Square Sans Pro" panose="020B0506040000020004" pitchFamily="34" charset="0"/>
                </a:rPr>
                <a:t>Presupuesto municipal no suficiente</a:t>
              </a:r>
            </a:p>
            <a:p>
              <a:pPr marL="285750" indent="-285750">
                <a:lnSpc>
                  <a:spcPct val="130000"/>
                </a:lnSpc>
                <a:buFont typeface="Arial" panose="020B0604020202020204" pitchFamily="34" charset="0"/>
                <a:buChar char="•"/>
              </a:pPr>
              <a:r>
                <a:rPr lang="es-ES" sz="1500" b="1" dirty="0">
                  <a:solidFill>
                    <a:schemeClr val="tx1"/>
                  </a:solidFill>
                  <a:latin typeface="EC Square Sans Pro" panose="020B0506040000020004" pitchFamily="34" charset="0"/>
                </a:rPr>
                <a:t>Método escogido: </a:t>
              </a:r>
              <a:r>
                <a:rPr lang="es-ES" sz="1500" b="1" dirty="0">
                  <a:solidFill>
                    <a:schemeClr val="bg1"/>
                  </a:solidFill>
                  <a:latin typeface="EC Square Sans Pro" panose="020B0506040000020004" pitchFamily="34" charset="0"/>
                </a:rPr>
                <a:t>Energy Performance Contracting (EPC)</a:t>
              </a:r>
            </a:p>
          </p:txBody>
        </p:sp>
        <p:sp>
          <p:nvSpPr>
            <p:cNvPr id="15" name="Rectangle 14">
              <a:extLst>
                <a:ext uri="{FF2B5EF4-FFF2-40B4-BE49-F238E27FC236}">
                  <a16:creationId xmlns:a16="http://schemas.microsoft.com/office/drawing/2014/main" id="{DA8B7137-1746-1E37-7E8B-843845354D8A}"/>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endParaRPr>
            </a:p>
          </p:txBody>
        </p:sp>
      </p:grpSp>
      <p:grpSp>
        <p:nvGrpSpPr>
          <p:cNvPr id="16" name="Group 15">
            <a:extLst>
              <a:ext uri="{FF2B5EF4-FFF2-40B4-BE49-F238E27FC236}">
                <a16:creationId xmlns:a16="http://schemas.microsoft.com/office/drawing/2014/main" id="{272AD304-58B5-8FB0-EB30-38151A4942B5}"/>
              </a:ext>
            </a:extLst>
          </p:cNvPr>
          <p:cNvGrpSpPr/>
          <p:nvPr/>
        </p:nvGrpSpPr>
        <p:grpSpPr>
          <a:xfrm>
            <a:off x="1469187" y="4637341"/>
            <a:ext cx="6423864" cy="1485086"/>
            <a:chOff x="1019171" y="2455940"/>
            <a:chExt cx="8044460" cy="1145889"/>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EBF35D81-E8AA-8F6C-BDF0-68098937133F}"/>
                </a:ext>
              </a:extLst>
            </p:cNvPr>
            <p:cNvSpPr/>
            <p:nvPr/>
          </p:nvSpPr>
          <p:spPr>
            <a:xfrm>
              <a:off x="1019171" y="2455940"/>
              <a:ext cx="8044460" cy="1145889"/>
            </a:xfrm>
            <a:prstGeom prst="rect">
              <a:avLst/>
            </a:prstGeom>
            <a:solidFill>
              <a:srgbClr val="00A3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sz="1500" b="1" dirty="0">
                  <a:solidFill>
                    <a:schemeClr val="tx1"/>
                  </a:solidFill>
                  <a:latin typeface="EC Square Sans Pro" panose="020B0506040000020004" pitchFamily="34" charset="0"/>
                </a:rPr>
                <a:t>Resultados:</a:t>
              </a:r>
            </a:p>
            <a:p>
              <a:pPr marL="285750" indent="-285750">
                <a:lnSpc>
                  <a:spcPct val="130000"/>
                </a:lnSpc>
                <a:buFont typeface="Arial" panose="020B0604020202020204" pitchFamily="34" charset="0"/>
                <a:buChar char="•"/>
              </a:pPr>
              <a:r>
                <a:rPr lang="es-ES" sz="1500" b="1" dirty="0">
                  <a:solidFill>
                    <a:schemeClr val="bg1"/>
                  </a:solidFill>
                  <a:latin typeface="EC Square Sans Pro" panose="020B0506040000020004" pitchFamily="34" charset="0"/>
                </a:rPr>
                <a:t>70% reducción de consume energético</a:t>
              </a:r>
            </a:p>
            <a:p>
              <a:pPr marL="285750" indent="-285750">
                <a:lnSpc>
                  <a:spcPct val="130000"/>
                </a:lnSpc>
                <a:buFont typeface="Arial" panose="020B0604020202020204" pitchFamily="34" charset="0"/>
                <a:buChar char="•"/>
              </a:pPr>
              <a:r>
                <a:rPr lang="es-ES" sz="1500" b="1" dirty="0">
                  <a:solidFill>
                    <a:schemeClr val="tx1"/>
                  </a:solidFill>
                  <a:latin typeface="EC Square Sans Pro" panose="020B0506040000020004" pitchFamily="34" charset="0"/>
                </a:rPr>
                <a:t>Alumbrado público solo con LEDs</a:t>
              </a:r>
            </a:p>
            <a:p>
              <a:pPr marL="285750" indent="-285750">
                <a:lnSpc>
                  <a:spcPct val="130000"/>
                </a:lnSpc>
                <a:buFont typeface="Arial" panose="020B0604020202020204" pitchFamily="34" charset="0"/>
                <a:buChar char="•"/>
              </a:pPr>
              <a:r>
                <a:rPr lang="es-ES" sz="1500" b="1" dirty="0">
                  <a:solidFill>
                    <a:schemeClr val="tx1"/>
                  </a:solidFill>
                  <a:latin typeface="EC Square Sans Pro" panose="020B0506040000020004" pitchFamily="34" charset="0"/>
                </a:rPr>
                <a:t>Uniformidad en al alumbrado público + intensidad de la luz ajustable en función del lugar/momento</a:t>
              </a:r>
            </a:p>
          </p:txBody>
        </p:sp>
        <p:sp>
          <p:nvSpPr>
            <p:cNvPr id="18" name="Rectangle 17">
              <a:extLst>
                <a:ext uri="{FF2B5EF4-FFF2-40B4-BE49-F238E27FC236}">
                  <a16:creationId xmlns:a16="http://schemas.microsoft.com/office/drawing/2014/main" id="{FCED4154-AC0C-D4C2-2D9D-972ACC3D4C7D}"/>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endParaRPr>
            </a:p>
          </p:txBody>
        </p:sp>
      </p:grpSp>
      <p:sp>
        <p:nvSpPr>
          <p:cNvPr id="2" name="TextBox 1">
            <a:extLst>
              <a:ext uri="{FF2B5EF4-FFF2-40B4-BE49-F238E27FC236}">
                <a16:creationId xmlns:a16="http://schemas.microsoft.com/office/drawing/2014/main" id="{EE5D7F23-34A6-2E8F-EB0D-33AEF91F9980}"/>
              </a:ext>
            </a:extLst>
          </p:cNvPr>
          <p:cNvSpPr txBox="1"/>
          <p:nvPr/>
        </p:nvSpPr>
        <p:spPr>
          <a:xfrm>
            <a:off x="3942993" y="383088"/>
            <a:ext cx="3878358" cy="442035"/>
          </a:xfrm>
          <a:prstGeom prst="rect">
            <a:avLst/>
          </a:prstGeom>
          <a:noFill/>
        </p:spPr>
        <p:txBody>
          <a:bodyPr wrap="square" lIns="0" tIns="36000" rIns="216000" bIns="36000" rtlCol="0">
            <a:spAutoFit/>
          </a:bodyPr>
          <a:lstStyle/>
          <a:p>
            <a:pPr algn="ctr"/>
            <a:r>
              <a:rPr lang="en-GB" sz="2400" b="1" dirty="0">
                <a:solidFill>
                  <a:schemeClr val="bg1"/>
                </a:solidFill>
                <a:latin typeface="EC Square Sans Pro" panose="020B0506040000020004" pitchFamily="34" charset="0"/>
              </a:rPr>
              <a:t>Smart Cities Marketplace</a:t>
            </a:r>
          </a:p>
        </p:txBody>
      </p:sp>
      <p:sp>
        <p:nvSpPr>
          <p:cNvPr id="3" name="TextBox 2">
            <a:extLst>
              <a:ext uri="{FF2B5EF4-FFF2-40B4-BE49-F238E27FC236}">
                <a16:creationId xmlns:a16="http://schemas.microsoft.com/office/drawing/2014/main" id="{A7C0D0B7-2122-923F-1B27-A04B0FD90F80}"/>
              </a:ext>
            </a:extLst>
          </p:cNvPr>
          <p:cNvSpPr txBox="1"/>
          <p:nvPr/>
        </p:nvSpPr>
        <p:spPr>
          <a:xfrm>
            <a:off x="1469187" y="1515657"/>
            <a:ext cx="6663698" cy="442035"/>
          </a:xfrm>
          <a:prstGeom prst="rect">
            <a:avLst/>
          </a:prstGeom>
          <a:noFill/>
        </p:spPr>
        <p:txBody>
          <a:bodyPr wrap="square" lIns="0" tIns="36000" rIns="216000" bIns="36000" rtlCol="0">
            <a:spAutoFit/>
          </a:bodyPr>
          <a:lstStyle/>
          <a:p>
            <a:pPr algn="ctr"/>
            <a:r>
              <a:rPr lang="es-ES" sz="2400" b="1" u="sng" dirty="0">
                <a:solidFill>
                  <a:srgbClr val="00B050"/>
                </a:solidFill>
                <a:latin typeface="EC Square Sans Pro" panose="020B0506040000020004" pitchFamily="34" charset="0"/>
              </a:rPr>
              <a:t>Alumbrado inteligente</a:t>
            </a:r>
            <a:r>
              <a:rPr lang="es-ES" sz="2400" b="1" dirty="0">
                <a:solidFill>
                  <a:srgbClr val="00B050"/>
                </a:solidFill>
                <a:latin typeface="EC Square Sans Pro" panose="020B0506040000020004" pitchFamily="34" charset="0"/>
              </a:rPr>
              <a:t> </a:t>
            </a:r>
            <a:r>
              <a:rPr lang="es-ES" sz="2400" b="1" dirty="0">
                <a:solidFill>
                  <a:srgbClr val="151B4E"/>
                </a:solidFill>
                <a:latin typeface="EC Square Sans Pro" panose="020B0506040000020004" pitchFamily="34" charset="0"/>
              </a:rPr>
              <a:t>en Grabovo, Bulgaria</a:t>
            </a:r>
            <a:endParaRPr lang="es-ES" sz="2400" dirty="0">
              <a:solidFill>
                <a:srgbClr val="151B4E"/>
              </a:solidFill>
              <a:latin typeface="EC Square Sans Pro" panose="020B0506040000020004" pitchFamily="34" charset="0"/>
            </a:endParaRPr>
          </a:p>
        </p:txBody>
      </p:sp>
    </p:spTree>
    <p:extLst>
      <p:ext uri="{BB962C8B-B14F-4D97-AF65-F5344CB8AC3E}">
        <p14:creationId xmlns:p14="http://schemas.microsoft.com/office/powerpoint/2010/main" val="407603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98D6360-D877-EBF8-B7A2-DA8518088B3B}"/>
              </a:ext>
            </a:extLst>
          </p:cNvPr>
          <p:cNvGrpSpPr/>
          <p:nvPr/>
        </p:nvGrpSpPr>
        <p:grpSpPr>
          <a:xfrm>
            <a:off x="792000" y="1905446"/>
            <a:ext cx="4399747" cy="1873870"/>
            <a:chOff x="1019174" y="2457450"/>
            <a:chExt cx="8781429" cy="1145889"/>
          </a:xfrm>
        </p:grpSpPr>
        <p:sp>
          <p:nvSpPr>
            <p:cNvPr id="20" name="Rectangle 19">
              <a:extLst>
                <a:ext uri="{FF2B5EF4-FFF2-40B4-BE49-F238E27FC236}">
                  <a16:creationId xmlns:a16="http://schemas.microsoft.com/office/drawing/2014/main" id="{3AC6375C-D81E-5326-BBFA-DF08AADB77E3}"/>
                </a:ext>
              </a:extLst>
            </p:cNvPr>
            <p:cNvSpPr/>
            <p:nvPr/>
          </p:nvSpPr>
          <p:spPr>
            <a:xfrm>
              <a:off x="1019174" y="2457450"/>
              <a:ext cx="8781429" cy="1145889"/>
            </a:xfrm>
            <a:prstGeom prst="rect">
              <a:avLst/>
            </a:prstGeom>
            <a:solidFill>
              <a:srgbClr val="00A3DB"/>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0" rtlCol="0" anchor="ctr"/>
            <a:lstStyle/>
            <a:p>
              <a:pPr>
                <a:lnSpc>
                  <a:spcPct val="130000"/>
                </a:lnSpc>
              </a:pPr>
              <a:r>
                <a:rPr lang="es-ES" sz="1600" dirty="0">
                  <a:solidFill>
                    <a:schemeClr val="bg1"/>
                  </a:solidFill>
                  <a:latin typeface="EC Square Sans Pro Medium" panose="020B0506040000020004" pitchFamily="34" charset="0"/>
                  <a:ea typeface="Open Sans" charset="0"/>
                  <a:cs typeface="Open Sans" charset="0"/>
                </a:rPr>
                <a:t>Smart Cities Marketplace: </a:t>
              </a:r>
              <a:r>
                <a:rPr lang="es-ES" sz="1600" dirty="0">
                  <a:solidFill>
                    <a:schemeClr val="tx1"/>
                  </a:solidFill>
                  <a:latin typeface="EC Square Sans Pro Medium" panose="020B0506040000020004" pitchFamily="34" charset="0"/>
                  <a:ea typeface="Open Sans" charset="0"/>
                  <a:cs typeface="Open Sans" charset="0"/>
                </a:rPr>
                <a:t>una iniciativa de la Comisión Europea destinada a incrementar las oportunidades de financiación para las ciudades en diversas áreas.</a:t>
              </a:r>
            </a:p>
          </p:txBody>
        </p:sp>
        <p:sp>
          <p:nvSpPr>
            <p:cNvPr id="21" name="Rectangle 20">
              <a:extLst>
                <a:ext uri="{FF2B5EF4-FFF2-40B4-BE49-F238E27FC236}">
                  <a16:creationId xmlns:a16="http://schemas.microsoft.com/office/drawing/2014/main" id="{D33CD6D2-F80A-5195-6145-36209124D7CD}"/>
                </a:ext>
              </a:extLst>
            </p:cNvPr>
            <p:cNvSpPr/>
            <p:nvPr/>
          </p:nvSpPr>
          <p:spPr>
            <a:xfrm>
              <a:off x="1019176" y="2457450"/>
              <a:ext cx="68299" cy="1144379"/>
            </a:xfrm>
            <a:prstGeom prst="rect">
              <a:avLst/>
            </a:prstGeom>
            <a:solidFill>
              <a:srgbClr val="1744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174489"/>
                </a:solidFill>
              </a:endParaRPr>
            </a:p>
          </p:txBody>
        </p:sp>
      </p:grpSp>
      <p:sp>
        <p:nvSpPr>
          <p:cNvPr id="8" name="Title 7">
            <a:extLst>
              <a:ext uri="{FF2B5EF4-FFF2-40B4-BE49-F238E27FC236}">
                <a16:creationId xmlns:a16="http://schemas.microsoft.com/office/drawing/2014/main" id="{160294E6-3276-758D-CBF4-22460DB17E70}"/>
              </a:ext>
            </a:extLst>
          </p:cNvPr>
          <p:cNvSpPr>
            <a:spLocks noGrp="1"/>
          </p:cNvSpPr>
          <p:nvPr>
            <p:ph type="title"/>
          </p:nvPr>
        </p:nvSpPr>
        <p:spPr/>
        <p:txBody>
          <a:bodyPr>
            <a:normAutofit/>
          </a:bodyPr>
          <a:lstStyle/>
          <a:p>
            <a:r>
              <a:rPr lang="en-GB" dirty="0"/>
              <a:t>INTRODUCCIÓN</a:t>
            </a:r>
          </a:p>
        </p:txBody>
      </p:sp>
      <p:sp>
        <p:nvSpPr>
          <p:cNvPr id="3" name="TextBox 2">
            <a:extLst>
              <a:ext uri="{FF2B5EF4-FFF2-40B4-BE49-F238E27FC236}">
                <a16:creationId xmlns:a16="http://schemas.microsoft.com/office/drawing/2014/main" id="{5ADBEE72-3824-301D-3BC6-DB91CAB33097}"/>
              </a:ext>
            </a:extLst>
          </p:cNvPr>
          <p:cNvSpPr txBox="1"/>
          <p:nvPr/>
        </p:nvSpPr>
        <p:spPr>
          <a:xfrm>
            <a:off x="1121286" y="4015619"/>
            <a:ext cx="3568489" cy="307777"/>
          </a:xfrm>
          <a:prstGeom prst="rect">
            <a:avLst/>
          </a:prstGeom>
          <a:noFill/>
          <a:ln>
            <a:solidFill>
              <a:schemeClr val="tx1"/>
            </a:solidFill>
          </a:ln>
        </p:spPr>
        <p:txBody>
          <a:bodyPr wrap="square">
            <a:spAutoFit/>
          </a:bodyPr>
          <a:lstStyle/>
          <a:p>
            <a:r>
              <a:rPr lang="en-GB" sz="1400" dirty="0"/>
              <a:t>https://smart-cities-marketplace.ec.europa.eu/</a:t>
            </a:r>
          </a:p>
        </p:txBody>
      </p:sp>
      <p:sp>
        <p:nvSpPr>
          <p:cNvPr id="9" name="TextBox 8">
            <a:extLst>
              <a:ext uri="{FF2B5EF4-FFF2-40B4-BE49-F238E27FC236}">
                <a16:creationId xmlns:a16="http://schemas.microsoft.com/office/drawing/2014/main" id="{023396AC-19B0-C58A-3D7E-D890B3BC4401}"/>
              </a:ext>
            </a:extLst>
          </p:cNvPr>
          <p:cNvSpPr txBox="1"/>
          <p:nvPr/>
        </p:nvSpPr>
        <p:spPr>
          <a:xfrm>
            <a:off x="5627427" y="2764246"/>
            <a:ext cx="6231452" cy="2554545"/>
          </a:xfrm>
          <a:prstGeom prst="rect">
            <a:avLst/>
          </a:prstGeom>
          <a:noFill/>
        </p:spPr>
        <p:txBody>
          <a:bodyPr wrap="square">
            <a:spAutoFit/>
          </a:bodyPr>
          <a:lstStyle/>
          <a:p>
            <a:r>
              <a:rPr lang="es-ES" sz="2000" b="1"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Posibles áreas temáticas:</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Energías renovables</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Plataformas urbanas digitales</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Movilidad sostenible</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Monitorización de la calidad del aire o del transporte</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Alumbrado público inteligente y de bajo consumo</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Smart cities (ciudades inteligentes)</a:t>
            </a:r>
          </a:p>
          <a:p>
            <a:pPr marL="342900" indent="-342900">
              <a:buFont typeface="Arial" panose="020B0604020202020204" pitchFamily="34" charset="0"/>
              <a:buChar char="•"/>
            </a:pPr>
            <a:r>
              <a:rPr lang="es-ES" sz="2000" dirty="0">
                <a:solidFill>
                  <a:srgbClr val="005A92"/>
                </a:solidFill>
                <a:latin typeface="EC Square Sans Pro" panose="020B0506040000020004" pitchFamily="34" charset="0"/>
                <a:ea typeface="Open Sans" panose="020B0606030504020204" pitchFamily="34" charset="0"/>
                <a:cs typeface="Open Sans" panose="020B0606030504020204" pitchFamily="34" charset="0"/>
              </a:rPr>
              <a:t>Etc...</a:t>
            </a:r>
          </a:p>
        </p:txBody>
      </p:sp>
      <p:pic>
        <p:nvPicPr>
          <p:cNvPr id="13" name="Picture 12" descr="A qr code on a white background&#10;&#10;Description automatically generated">
            <a:extLst>
              <a:ext uri="{FF2B5EF4-FFF2-40B4-BE49-F238E27FC236}">
                <a16:creationId xmlns:a16="http://schemas.microsoft.com/office/drawing/2014/main" id="{C9A9F21F-DD47-7454-7DF7-A29D4FB5D8B0}"/>
              </a:ext>
            </a:extLst>
          </p:cNvPr>
          <p:cNvPicPr>
            <a:picLocks noChangeAspect="1"/>
          </p:cNvPicPr>
          <p:nvPr/>
        </p:nvPicPr>
        <p:blipFill>
          <a:blip r:embed="rId3"/>
          <a:stretch>
            <a:fillRect/>
          </a:stretch>
        </p:blipFill>
        <p:spPr>
          <a:xfrm>
            <a:off x="2238662" y="4543213"/>
            <a:ext cx="1333735" cy="1920578"/>
          </a:xfrm>
          <a:prstGeom prst="rect">
            <a:avLst/>
          </a:prstGeom>
        </p:spPr>
      </p:pic>
    </p:spTree>
    <p:extLst>
      <p:ext uri="{BB962C8B-B14F-4D97-AF65-F5344CB8AC3E}">
        <p14:creationId xmlns:p14="http://schemas.microsoft.com/office/powerpoint/2010/main" val="371857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DCDD4-6CF4-CAB4-192B-7040C7D5A99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AAB634E-84F0-3414-BB15-3F43E34CB693}"/>
              </a:ext>
            </a:extLst>
          </p:cNvPr>
          <p:cNvSpPr txBox="1">
            <a:spLocks/>
          </p:cNvSpPr>
          <p:nvPr/>
        </p:nvSpPr>
        <p:spPr>
          <a:xfrm>
            <a:off x="1528495" y="3429000"/>
            <a:ext cx="9135011" cy="1182618"/>
          </a:xfrm>
          <a:prstGeom prst="rect">
            <a:avLst/>
          </a:prstGeom>
        </p:spPr>
        <p:txBody>
          <a:bodyPr vert="horz" lIns="60000" tIns="60000" rIns="60960" bIns="60000" rtlCol="0" anchor="ctr">
            <a:noAutofit/>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pt-PT" sz="4667" dirty="0">
                <a:latin typeface="EC Square Sans Pro" panose="020B0506040000020004" pitchFamily="34" charset="0"/>
              </a:rPr>
              <a:t>En resumen…</a:t>
            </a:r>
            <a:endParaRPr lang="en-GB" sz="4667" dirty="0">
              <a:latin typeface="EC Square Sans Pro" panose="020B0506040000020004" pitchFamily="34" charset="0"/>
            </a:endParaRPr>
          </a:p>
        </p:txBody>
      </p:sp>
    </p:spTree>
    <p:extLst>
      <p:ext uri="{BB962C8B-B14F-4D97-AF65-F5344CB8AC3E}">
        <p14:creationId xmlns:p14="http://schemas.microsoft.com/office/powerpoint/2010/main" val="1335505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CD51B-9B65-1F09-FC4E-EB22D0513F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DEF93-3F58-EC26-AB26-860187E66D65}"/>
              </a:ext>
            </a:extLst>
          </p:cNvPr>
          <p:cNvSpPr txBox="1">
            <a:spLocks/>
          </p:cNvSpPr>
          <p:nvPr/>
        </p:nvSpPr>
        <p:spPr>
          <a:xfrm>
            <a:off x="906462" y="2222501"/>
            <a:ext cx="5121805" cy="3681413"/>
          </a:xfrm>
          <a:prstGeom prst="rect">
            <a:avLst/>
          </a:prstGeom>
        </p:spPr>
        <p:txBody>
          <a:bodyPr vert="horz" lIns="0" tIns="0" rIns="0" bIns="0" rtlCol="0">
            <a:normAutofit fontScale="62500" lnSpcReduction="20000"/>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r>
              <a:rPr lang="pt-PT" sz="2933" b="1" dirty="0">
                <a:latin typeface="EC Square Sans Pro" panose="020B0506040000020004" pitchFamily="34" charset="0"/>
              </a:rPr>
              <a:t>Posibles proyectos</a:t>
            </a:r>
          </a:p>
          <a:p>
            <a:r>
              <a:rPr lang="es-ES" sz="2933" dirty="0">
                <a:latin typeface="EC Square Sans Pro" panose="020B0506040000020004" pitchFamily="34" charset="0"/>
              </a:rPr>
              <a:t>Comunidades de energías renovables o sistemas de almacenamiento</a:t>
            </a:r>
          </a:p>
          <a:p>
            <a:r>
              <a:rPr lang="es-ES" sz="2933" dirty="0">
                <a:latin typeface="EC Square Sans Pro" panose="020B0506040000020004" pitchFamily="34" charset="0"/>
              </a:rPr>
              <a:t>Plataformas urbanas digitales</a:t>
            </a:r>
          </a:p>
          <a:p>
            <a:r>
              <a:rPr lang="es-ES" sz="2933" dirty="0">
                <a:latin typeface="EC Square Sans Pro" panose="020B0506040000020004" pitchFamily="34" charset="0"/>
              </a:rPr>
              <a:t>Fomento de la movilidad eléctrica</a:t>
            </a:r>
          </a:p>
          <a:p>
            <a:r>
              <a:rPr lang="es-ES" sz="2933" dirty="0">
                <a:latin typeface="EC Square Sans Pro" panose="020B0506040000020004" pitchFamily="34" charset="0"/>
              </a:rPr>
              <a:t>Uso de sistemas de inteligencia artificial en la recogida de residuos</a:t>
            </a:r>
          </a:p>
          <a:p>
            <a:r>
              <a:rPr lang="es-ES" sz="2933" dirty="0">
                <a:latin typeface="EC Square Sans Pro" panose="020B0506040000020004" pitchFamily="34" charset="0"/>
              </a:rPr>
              <a:t>Monitorización del transporte o de la calidad del aire</a:t>
            </a:r>
          </a:p>
          <a:p>
            <a:r>
              <a:rPr lang="es-ES" sz="2933" dirty="0">
                <a:latin typeface="EC Square Sans Pro" panose="020B0506040000020004" pitchFamily="34" charset="0"/>
              </a:rPr>
              <a:t>Alumbrado público inteligente</a:t>
            </a:r>
          </a:p>
          <a:p>
            <a:r>
              <a:rPr lang="es-ES" sz="2933" dirty="0">
                <a:latin typeface="EC Square Sans Pro" panose="020B0506040000020004" pitchFamily="34" charset="0"/>
              </a:rPr>
              <a:t>Etc...</a:t>
            </a:r>
            <a:endParaRPr lang="en-BE" sz="2000" dirty="0">
              <a:latin typeface="EC Square Sans Pro" panose="020B0506040000020004" pitchFamily="34" charset="0"/>
            </a:endParaRPr>
          </a:p>
        </p:txBody>
      </p:sp>
      <p:sp>
        <p:nvSpPr>
          <p:cNvPr id="8" name="Title 1">
            <a:extLst>
              <a:ext uri="{FF2B5EF4-FFF2-40B4-BE49-F238E27FC236}">
                <a16:creationId xmlns:a16="http://schemas.microsoft.com/office/drawing/2014/main" id="{47FCD337-171C-C5A7-BA4E-9B6D9406617E}"/>
              </a:ext>
            </a:extLst>
          </p:cNvPr>
          <p:cNvSpPr>
            <a:spLocks noGrp="1"/>
          </p:cNvSpPr>
          <p:nvPr>
            <p:ph type="title"/>
          </p:nvPr>
        </p:nvSpPr>
        <p:spPr>
          <a:xfrm>
            <a:off x="792000" y="90000"/>
            <a:ext cx="9000000" cy="1182618"/>
          </a:xfrm>
        </p:spPr>
        <p:txBody>
          <a:bodyPr>
            <a:normAutofit/>
          </a:bodyPr>
          <a:lstStyle/>
          <a:p>
            <a:r>
              <a:rPr lang="pt-PT" sz="3200" dirty="0"/>
              <a:t>Consultoría - </a:t>
            </a:r>
            <a:r>
              <a:rPr lang="en-BE" sz="3200" dirty="0">
                <a:solidFill>
                  <a:schemeClr val="accent4"/>
                </a:solidFill>
              </a:rPr>
              <a:t>S</a:t>
            </a:r>
            <a:r>
              <a:rPr lang="en-GB" sz="3200" dirty="0">
                <a:solidFill>
                  <a:schemeClr val="accent4"/>
                </a:solidFill>
              </a:rPr>
              <a:t>m</a:t>
            </a:r>
            <a:r>
              <a:rPr lang="en-BE" sz="3200" dirty="0">
                <a:solidFill>
                  <a:schemeClr val="accent4"/>
                </a:solidFill>
              </a:rPr>
              <a:t>art Cities Marketplace</a:t>
            </a:r>
            <a:endParaRPr lang="en-GB" sz="3200" dirty="0"/>
          </a:p>
        </p:txBody>
      </p:sp>
    </p:spTree>
    <p:extLst>
      <p:ext uri="{BB962C8B-B14F-4D97-AF65-F5344CB8AC3E}">
        <p14:creationId xmlns:p14="http://schemas.microsoft.com/office/powerpoint/2010/main" val="1912957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8B0D1-31B3-AA9C-9B42-7A3469578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07BD0-CABA-18ED-7557-26FE23729FB5}"/>
              </a:ext>
            </a:extLst>
          </p:cNvPr>
          <p:cNvSpPr>
            <a:spLocks noGrp="1"/>
          </p:cNvSpPr>
          <p:nvPr>
            <p:ph type="title"/>
          </p:nvPr>
        </p:nvSpPr>
        <p:spPr/>
        <p:txBody>
          <a:bodyPr/>
          <a:lstStyle/>
          <a:p>
            <a:r>
              <a:rPr lang="pt-PT" dirty="0">
                <a:latin typeface="Open Sans" panose="020B0606030504020204" pitchFamily="34" charset="0"/>
              </a:rPr>
              <a:t>Envíe su</a:t>
            </a:r>
            <a:r>
              <a:rPr lang="pt-PT" dirty="0">
                <a:solidFill>
                  <a:srgbClr val="FFC000"/>
                </a:solidFill>
                <a:latin typeface="Open Sans" panose="020B0606030504020204" pitchFamily="34" charset="0"/>
              </a:rPr>
              <a:t> solicitud</a:t>
            </a:r>
            <a:endParaRPr lang="en-GB" dirty="0">
              <a:latin typeface="Open Sans" panose="020B0606030504020204" pitchFamily="34" charset="0"/>
            </a:endParaRPr>
          </a:p>
        </p:txBody>
      </p:sp>
      <p:pic>
        <p:nvPicPr>
          <p:cNvPr id="5" name="Imagem 4">
            <a:hlinkClick r:id="rId3"/>
            <a:extLst>
              <a:ext uri="{FF2B5EF4-FFF2-40B4-BE49-F238E27FC236}">
                <a16:creationId xmlns:a16="http://schemas.microsoft.com/office/drawing/2014/main" id="{96DDC612-D4C7-A936-3A2C-ABB99FA249BB}"/>
              </a:ext>
            </a:extLst>
          </p:cNvPr>
          <p:cNvPicPr>
            <a:picLocks noChangeAspect="1"/>
          </p:cNvPicPr>
          <p:nvPr/>
        </p:nvPicPr>
        <p:blipFill>
          <a:blip r:embed="rId4"/>
          <a:stretch>
            <a:fillRect/>
          </a:stretch>
        </p:blipFill>
        <p:spPr>
          <a:xfrm>
            <a:off x="472716" y="1840490"/>
            <a:ext cx="7343227" cy="3644786"/>
          </a:xfrm>
          <a:prstGeom prst="rect">
            <a:avLst/>
          </a:prstGeom>
          <a:ln>
            <a:solidFill>
              <a:schemeClr val="tx1"/>
            </a:solidFill>
          </a:ln>
        </p:spPr>
      </p:pic>
      <p:pic>
        <p:nvPicPr>
          <p:cNvPr id="1026" name="Picture 2">
            <a:extLst>
              <a:ext uri="{FF2B5EF4-FFF2-40B4-BE49-F238E27FC236}">
                <a16:creationId xmlns:a16="http://schemas.microsoft.com/office/drawing/2014/main" id="{FF1D656E-D484-BA6F-603E-A6AFE0A7A7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73193" y="1757363"/>
            <a:ext cx="2857500" cy="4105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FE0E68-9154-9408-F74D-99540754F353}"/>
              </a:ext>
            </a:extLst>
          </p:cNvPr>
          <p:cNvSpPr txBox="1"/>
          <p:nvPr/>
        </p:nvSpPr>
        <p:spPr>
          <a:xfrm>
            <a:off x="1284514" y="5754413"/>
            <a:ext cx="6096000" cy="369332"/>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https://ec.europa.eu/eusurvey/runner/SCM-Project-Intake</a:t>
            </a:r>
            <a:endParaRPr lang="en-GB" dirty="0">
              <a:effectLst/>
            </a:endParaRPr>
          </a:p>
        </p:txBody>
      </p:sp>
    </p:spTree>
    <p:extLst>
      <p:ext uri="{BB962C8B-B14F-4D97-AF65-F5344CB8AC3E}">
        <p14:creationId xmlns:p14="http://schemas.microsoft.com/office/powerpoint/2010/main" val="2240050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able 73">
            <a:extLst>
              <a:ext uri="{FF2B5EF4-FFF2-40B4-BE49-F238E27FC236}">
                <a16:creationId xmlns:a16="http://schemas.microsoft.com/office/drawing/2014/main" id="{767BC5E8-7DDE-415E-9FFC-CC88F49C3EB9}"/>
              </a:ext>
            </a:extLst>
          </p:cNvPr>
          <p:cNvGraphicFramePr>
            <a:graphicFrameLocks noGrp="1"/>
          </p:cNvGraphicFramePr>
          <p:nvPr>
            <p:extLst>
              <p:ext uri="{D42A27DB-BD31-4B8C-83A1-F6EECF244321}">
                <p14:modId xmlns:p14="http://schemas.microsoft.com/office/powerpoint/2010/main" val="3607503357"/>
              </p:ext>
            </p:extLst>
          </p:nvPr>
        </p:nvGraphicFramePr>
        <p:xfrm>
          <a:off x="922215" y="2129568"/>
          <a:ext cx="10250616" cy="3575272"/>
        </p:xfrm>
        <a:graphic>
          <a:graphicData uri="http://schemas.openxmlformats.org/drawingml/2006/table">
            <a:tbl>
              <a:tblPr firstRow="1" bandRow="1">
                <a:effectLst>
                  <a:outerShdw blurRad="38100" dist="12700" dir="5400000" algn="ctr" rotWithShape="0">
                    <a:srgbClr val="000000">
                      <a:alpha val="15000"/>
                    </a:srgbClr>
                  </a:outerShdw>
                </a:effectLst>
                <a:tableStyleId>{5C22544A-7EE6-4342-B048-85BDC9FD1C3A}</a:tableStyleId>
              </a:tblPr>
              <a:tblGrid>
                <a:gridCol w="1708436">
                  <a:extLst>
                    <a:ext uri="{9D8B030D-6E8A-4147-A177-3AD203B41FA5}">
                      <a16:colId xmlns:a16="http://schemas.microsoft.com/office/drawing/2014/main" val="321908470"/>
                    </a:ext>
                  </a:extLst>
                </a:gridCol>
                <a:gridCol w="1708436">
                  <a:extLst>
                    <a:ext uri="{9D8B030D-6E8A-4147-A177-3AD203B41FA5}">
                      <a16:colId xmlns:a16="http://schemas.microsoft.com/office/drawing/2014/main" val="601694899"/>
                    </a:ext>
                  </a:extLst>
                </a:gridCol>
                <a:gridCol w="1708436">
                  <a:extLst>
                    <a:ext uri="{9D8B030D-6E8A-4147-A177-3AD203B41FA5}">
                      <a16:colId xmlns:a16="http://schemas.microsoft.com/office/drawing/2014/main" val="1570383753"/>
                    </a:ext>
                  </a:extLst>
                </a:gridCol>
                <a:gridCol w="1708436">
                  <a:extLst>
                    <a:ext uri="{9D8B030D-6E8A-4147-A177-3AD203B41FA5}">
                      <a16:colId xmlns:a16="http://schemas.microsoft.com/office/drawing/2014/main" val="2996914868"/>
                    </a:ext>
                  </a:extLst>
                </a:gridCol>
                <a:gridCol w="1708436">
                  <a:extLst>
                    <a:ext uri="{9D8B030D-6E8A-4147-A177-3AD203B41FA5}">
                      <a16:colId xmlns:a16="http://schemas.microsoft.com/office/drawing/2014/main" val="2604108247"/>
                    </a:ext>
                  </a:extLst>
                </a:gridCol>
                <a:gridCol w="1708436">
                  <a:extLst>
                    <a:ext uri="{9D8B030D-6E8A-4147-A177-3AD203B41FA5}">
                      <a16:colId xmlns:a16="http://schemas.microsoft.com/office/drawing/2014/main" val="2899130729"/>
                    </a:ext>
                  </a:extLst>
                </a:gridCol>
              </a:tblGrid>
              <a:tr h="1494593">
                <a:tc>
                  <a:txBody>
                    <a:bodyPr/>
                    <a:lstStyle/>
                    <a:p>
                      <a:pPr algn="ctr"/>
                      <a:r>
                        <a:rPr lang="en-US" sz="1600" b="0" i="0" dirty="0">
                          <a:solidFill>
                            <a:schemeClr val="tx1"/>
                          </a:solidFill>
                          <a:latin typeface="+mn-lt"/>
                        </a:rPr>
                        <a:t>Web</a:t>
                      </a:r>
                    </a:p>
                  </a:txBody>
                  <a:tcPr marL="0" marR="0" marT="0" marB="228600" anchor="b">
                    <a:lnL w="12700" cmpd="sng">
                      <a:noFill/>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b="0" i="0" kern="1200" dirty="0">
                          <a:solidFill>
                            <a:schemeClr val="tx1"/>
                          </a:solidFill>
                          <a:latin typeface="+mn-lt"/>
                          <a:ea typeface="+mn-ea"/>
                          <a:cs typeface="+mn-cs"/>
                        </a:rPr>
                        <a:t>Newsletter</a:t>
                      </a:r>
                    </a:p>
                  </a:txBody>
                  <a:tcPr marL="0" marR="0" marT="0" marB="2286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b="0" i="0" kern="1200">
                          <a:solidFill>
                            <a:schemeClr val="tx1"/>
                          </a:solidFill>
                          <a:latin typeface="+mn-lt"/>
                          <a:ea typeface="+mn-ea"/>
                          <a:cs typeface="+mn-cs"/>
                        </a:rPr>
                        <a:t>Twitter</a:t>
                      </a:r>
                    </a:p>
                  </a:txBody>
                  <a:tcPr marL="0" marR="0" marT="0" marB="2286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b="0" i="0" kern="1200" dirty="0">
                          <a:solidFill>
                            <a:schemeClr val="tx1"/>
                          </a:solidFill>
                          <a:latin typeface="+mn-lt"/>
                          <a:ea typeface="+mn-ea"/>
                          <a:cs typeface="+mn-cs"/>
                        </a:rPr>
                        <a:t>Linkedin</a:t>
                      </a:r>
                    </a:p>
                  </a:txBody>
                  <a:tcPr marL="0" marR="0" marT="0" marB="2286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b="0" i="0" kern="1200">
                          <a:solidFill>
                            <a:schemeClr val="tx1"/>
                          </a:solidFill>
                          <a:latin typeface="+mn-lt"/>
                          <a:ea typeface="+mn-ea"/>
                          <a:cs typeface="+mn-cs"/>
                        </a:rPr>
                        <a:t>YouTube</a:t>
                      </a:r>
                    </a:p>
                  </a:txBody>
                  <a:tcPr marL="0" marR="0" marT="0" marB="2286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latin typeface="+mn-lt"/>
                          <a:ea typeface="+mn-ea"/>
                          <a:cs typeface="+mn-cs"/>
                        </a:rPr>
                        <a:t>Podcasts</a:t>
                      </a:r>
                    </a:p>
                  </a:txBody>
                  <a:tcPr marL="0" marR="0" marT="0" marB="228600" anchor="b">
                    <a:lnL w="6350" cap="flat" cmpd="sng" algn="ctr">
                      <a:solidFill>
                        <a:schemeClr val="bg1">
                          <a:lumMod val="90000"/>
                        </a:schemeClr>
                      </a:solidFill>
                      <a:prstDash val="solid"/>
                      <a:round/>
                      <a:headEnd type="none" w="med" len="med"/>
                      <a:tailEnd type="none" w="med" len="med"/>
                    </a:lnL>
                    <a:lnR w="12700" cmpd="sng">
                      <a:noFill/>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21645948"/>
                  </a:ext>
                </a:extLst>
              </a:tr>
              <a:tr h="2080679">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000" b="0" i="0" kern="1200">
                          <a:solidFill>
                            <a:schemeClr val="tx1">
                              <a:alpha val="70000"/>
                            </a:schemeClr>
                          </a:solidFill>
                          <a:latin typeface="+mn-lt"/>
                          <a:ea typeface="+mn-ea"/>
                          <a:cs typeface="+mn-cs"/>
                          <a:hlinkClick r:id="rId3">
                            <a:extLst>
                              <a:ext uri="{A12FA001-AC4F-418D-AE19-62706E023703}">
                                <ahyp:hlinkClr xmlns:ahyp="http://schemas.microsoft.com/office/drawing/2018/hyperlinkcolor" val="tx"/>
                              </a:ext>
                            </a:extLst>
                          </a:hlinkClick>
                        </a:rPr>
                        <a:t>smart-cities-marketplace</a:t>
                      </a:r>
                      <a:br>
                        <a:rPr lang="en-US" sz="1000" b="0" i="0" kern="1200">
                          <a:solidFill>
                            <a:schemeClr val="tx1">
                              <a:alpha val="70000"/>
                            </a:schemeClr>
                          </a:solidFill>
                          <a:latin typeface="+mn-lt"/>
                          <a:ea typeface="+mn-ea"/>
                          <a:cs typeface="+mn-cs"/>
                          <a:hlinkClick r:id="rId3">
                            <a:extLst>
                              <a:ext uri="{A12FA001-AC4F-418D-AE19-62706E023703}">
                                <ahyp:hlinkClr xmlns:ahyp="http://schemas.microsoft.com/office/drawing/2018/hyperlinkcolor" val="tx"/>
                              </a:ext>
                            </a:extLst>
                          </a:hlinkClick>
                        </a:rPr>
                      </a:br>
                      <a:r>
                        <a:rPr lang="en-US" sz="1000" b="0" i="0" kern="1200">
                          <a:solidFill>
                            <a:schemeClr val="tx1">
                              <a:alpha val="70000"/>
                            </a:schemeClr>
                          </a:solidFill>
                          <a:latin typeface="+mn-lt"/>
                          <a:ea typeface="+mn-ea"/>
                          <a:cs typeface="+mn-cs"/>
                          <a:hlinkClick r:id="rId3">
                            <a:extLst>
                              <a:ext uri="{A12FA001-AC4F-418D-AE19-62706E023703}">
                                <ahyp:hlinkClr xmlns:ahyp="http://schemas.microsoft.com/office/drawing/2018/hyperlinkcolor" val="tx"/>
                              </a:ext>
                            </a:extLst>
                          </a:hlinkClick>
                        </a:rPr>
                        <a:t>.ec.europa.eu</a:t>
                      </a:r>
                      <a:endParaRPr lang="en-US" sz="1000" b="0" i="0" kern="1200">
                        <a:solidFill>
                          <a:schemeClr val="tx1">
                            <a:alpha val="70000"/>
                          </a:schemeClr>
                        </a:solidFill>
                        <a:latin typeface="+mn-lt"/>
                        <a:ea typeface="+mn-ea"/>
                        <a:cs typeface="+mn-cs"/>
                      </a:endParaRPr>
                    </a:p>
                  </a:txBody>
                  <a:tcPr marL="0" marR="0" marT="1260000" marB="0" anchor="ctr" anchorCtr="1">
                    <a:lnL w="12700" cmpd="sng">
                      <a:noFill/>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br>
                        <a:rPr lang="en-US" sz="1600" b="0" i="0" u="none" kern="1200">
                          <a:solidFill>
                            <a:schemeClr val="tx1">
                              <a:lumMod val="50000"/>
                              <a:lumOff val="50000"/>
                            </a:schemeClr>
                          </a:solidFill>
                          <a:latin typeface="+mn-lt"/>
                          <a:ea typeface="+mn-ea"/>
                          <a:cs typeface="+mn-cs"/>
                        </a:rPr>
                      </a:br>
                      <a:r>
                        <a:rPr lang="en-US" sz="10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t>ec.europa.eu/newsroom</a:t>
                      </a:r>
                      <a:br>
                        <a:rPr lang="en-US" sz="10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br>
                      <a:r>
                        <a:rPr lang="en-US" sz="10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t>/ener/user-subscriptions</a:t>
                      </a:r>
                      <a:br>
                        <a:rPr lang="en-US" sz="10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br>
                      <a:r>
                        <a:rPr lang="en-US" sz="10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t>/1759/create</a:t>
                      </a:r>
                      <a:endParaRPr lang="en-US" sz="1000" b="0" i="0" kern="1200">
                        <a:solidFill>
                          <a:schemeClr val="tx1">
                            <a:alpha val="70000"/>
                          </a:schemeClr>
                        </a:solidFill>
                        <a:latin typeface="+mn-lt"/>
                        <a:ea typeface="+mn-ea"/>
                        <a:cs typeface="+mn-cs"/>
                      </a:endParaRPr>
                    </a:p>
                  </a:txBody>
                  <a:tcPr marL="0" marR="0" marT="126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000" b="0" i="0" kern="1200" dirty="0">
                          <a:solidFill>
                            <a:schemeClr val="tx1">
                              <a:alpha val="70000"/>
                            </a:schemeClr>
                          </a:solidFill>
                          <a:latin typeface="+mn-lt"/>
                          <a:ea typeface="+mn-ea"/>
                          <a:cs typeface="+mn-cs"/>
                          <a:hlinkClick r:id="rId5">
                            <a:extLst>
                              <a:ext uri="{A12FA001-AC4F-418D-AE19-62706E023703}">
                                <ahyp:hlinkClr xmlns:ahyp="http://schemas.microsoft.com/office/drawing/2018/hyperlinkcolor" val="tx"/>
                              </a:ext>
                            </a:extLst>
                          </a:hlinkClick>
                        </a:rPr>
                        <a:t>/</a:t>
                      </a:r>
                      <a:r>
                        <a:rPr lang="en-US" sz="1000" b="0" i="0" kern="1200" dirty="0" err="1">
                          <a:solidFill>
                            <a:schemeClr val="tx1">
                              <a:alpha val="70000"/>
                            </a:schemeClr>
                          </a:solidFill>
                          <a:latin typeface="+mn-lt"/>
                          <a:ea typeface="+mn-ea"/>
                          <a:cs typeface="+mn-cs"/>
                          <a:hlinkClick r:id="rId5">
                            <a:extLst>
                              <a:ext uri="{A12FA001-AC4F-418D-AE19-62706E023703}">
                                <ahyp:hlinkClr xmlns:ahyp="http://schemas.microsoft.com/office/drawing/2018/hyperlinkcolor" val="tx"/>
                              </a:ext>
                            </a:extLst>
                          </a:hlinkClick>
                        </a:rPr>
                        <a:t>eusmartcities</a:t>
                      </a:r>
                      <a:endParaRPr lang="en-US" sz="1000" b="0" i="0" kern="1200" dirty="0">
                        <a:solidFill>
                          <a:schemeClr val="tx1">
                            <a:alpha val="70000"/>
                          </a:schemeClr>
                        </a:solidFill>
                        <a:latin typeface="+mn-lt"/>
                        <a:ea typeface="+mn-ea"/>
                        <a:cs typeface="+mn-cs"/>
                      </a:endParaRPr>
                    </a:p>
                  </a:txBody>
                  <a:tcPr marL="0" marR="0" marT="126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000" b="0" i="0" kern="1200">
                          <a:solidFill>
                            <a:schemeClr val="tx1">
                              <a:alpha val="70000"/>
                            </a:schemeClr>
                          </a:solidFill>
                          <a:latin typeface="+mn-lt"/>
                          <a:ea typeface="+mn-ea"/>
                          <a:cs typeface="+mn-cs"/>
                          <a:hlinkClick r:id="rId6">
                            <a:extLst>
                              <a:ext uri="{A12FA001-AC4F-418D-AE19-62706E023703}">
                                <ahyp:hlinkClr xmlns:ahyp="http://schemas.microsoft.com/office/drawing/2018/hyperlinkcolor" val="tx"/>
                              </a:ext>
                            </a:extLst>
                          </a:hlinkClick>
                        </a:rPr>
                        <a:t>/company/eusmartcities/</a:t>
                      </a:r>
                      <a:endParaRPr lang="en-US" sz="1000" b="0" i="0" kern="1200">
                        <a:solidFill>
                          <a:schemeClr val="tx1">
                            <a:alpha val="70000"/>
                          </a:schemeClr>
                        </a:solidFill>
                        <a:latin typeface="+mn-lt"/>
                        <a:ea typeface="+mn-ea"/>
                        <a:cs typeface="+mn-cs"/>
                      </a:endParaRPr>
                    </a:p>
                  </a:txBody>
                  <a:tcPr marL="0" marR="0" marT="126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000" b="0" i="0" kern="1200">
                          <a:solidFill>
                            <a:schemeClr val="tx1">
                              <a:alpha val="70000"/>
                            </a:schemeClr>
                          </a:solidFill>
                          <a:latin typeface="+mn-lt"/>
                          <a:ea typeface="+mn-ea"/>
                          <a:cs typeface="+mn-cs"/>
                          <a:hlinkClick r:id="rId7">
                            <a:extLst>
                              <a:ext uri="{A12FA001-AC4F-418D-AE19-62706E023703}">
                                <ahyp:hlinkClr xmlns:ahyp="http://schemas.microsoft.com/office/drawing/2018/hyperlinkcolor" val="tx"/>
                              </a:ext>
                            </a:extLst>
                          </a:hlinkClick>
                        </a:rPr>
                        <a:t>/smartcitiesmarketplace</a:t>
                      </a:r>
                      <a:endParaRPr lang="en-US" sz="1000" b="0" i="0" kern="1200">
                        <a:solidFill>
                          <a:schemeClr val="tx1">
                            <a:alpha val="70000"/>
                          </a:schemeClr>
                        </a:solidFill>
                        <a:latin typeface="+mn-lt"/>
                        <a:ea typeface="+mn-ea"/>
                        <a:cs typeface="+mn-cs"/>
                      </a:endParaRPr>
                    </a:p>
                  </a:txBody>
                  <a:tcPr marL="0" marR="0" marT="126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000" b="0" i="0" kern="1200" dirty="0">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t>audiovisual.ec.europa.eu/</a:t>
                      </a:r>
                      <a:br>
                        <a:rPr lang="en-US" sz="1000" b="0" i="0" kern="1200" dirty="0">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br>
                      <a:r>
                        <a:rPr lang="en-US" sz="1000" b="0" i="0" kern="1200" dirty="0" err="1">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t>en</a:t>
                      </a:r>
                      <a:r>
                        <a:rPr lang="en-US" sz="1000" b="0" i="0" kern="1200" dirty="0">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t>/podcasts#C-000010</a:t>
                      </a:r>
                      <a:endParaRPr lang="en-US" sz="1000" b="0" i="0" kern="1200" dirty="0">
                        <a:solidFill>
                          <a:schemeClr val="tx1">
                            <a:alpha val="70000"/>
                          </a:schemeClr>
                        </a:solidFill>
                        <a:latin typeface="+mn-lt"/>
                        <a:ea typeface="+mn-ea"/>
                        <a:cs typeface="+mn-cs"/>
                      </a:endParaRPr>
                    </a:p>
                  </a:txBody>
                  <a:tcPr marL="0" marR="0" marT="1260000" marB="0" anchor="ctr" anchorCtr="1">
                    <a:lnL w="6350" cap="flat" cmpd="sng" algn="ctr">
                      <a:solidFill>
                        <a:schemeClr val="bg1">
                          <a:lumMod val="90000"/>
                        </a:schemeClr>
                      </a:solidFill>
                      <a:prstDash val="solid"/>
                      <a:round/>
                      <a:headEnd type="none" w="med" len="med"/>
                      <a:tailEnd type="none" w="med" len="med"/>
                    </a:lnL>
                    <a:lnR w="12700" cmpd="sng">
                      <a:noFill/>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3800761"/>
                  </a:ext>
                </a:extLst>
              </a:tr>
            </a:tbl>
          </a:graphicData>
        </a:graphic>
      </p:graphicFrame>
      <p:grpSp>
        <p:nvGrpSpPr>
          <p:cNvPr id="9" name="Group 8">
            <a:extLst>
              <a:ext uri="{FF2B5EF4-FFF2-40B4-BE49-F238E27FC236}">
                <a16:creationId xmlns:a16="http://schemas.microsoft.com/office/drawing/2014/main" id="{0CA33C76-B3F7-46EB-8D5B-B21F936F9BA1}"/>
              </a:ext>
            </a:extLst>
          </p:cNvPr>
          <p:cNvGrpSpPr/>
          <p:nvPr/>
        </p:nvGrpSpPr>
        <p:grpSpPr>
          <a:xfrm>
            <a:off x="8333952" y="2589893"/>
            <a:ext cx="560025" cy="391995"/>
            <a:chOff x="2235200" y="725488"/>
            <a:chExt cx="7724775" cy="5407025"/>
          </a:xfrm>
        </p:grpSpPr>
        <p:sp>
          <p:nvSpPr>
            <p:cNvPr id="7" name="Freeform 5">
              <a:extLst>
                <a:ext uri="{FF2B5EF4-FFF2-40B4-BE49-F238E27FC236}">
                  <a16:creationId xmlns:a16="http://schemas.microsoft.com/office/drawing/2014/main" id="{672B0250-6F20-48D4-8F9C-F787A2C551DD}"/>
                </a:ext>
              </a:extLst>
            </p:cNvPr>
            <p:cNvSpPr>
              <a:spLocks/>
            </p:cNvSpPr>
            <p:nvPr/>
          </p:nvSpPr>
          <p:spPr bwMode="auto">
            <a:xfrm>
              <a:off x="2235200" y="725488"/>
              <a:ext cx="7724775" cy="5407025"/>
            </a:xfrm>
            <a:custGeom>
              <a:avLst/>
              <a:gdLst>
                <a:gd name="T0" fmla="*/ 2006 w 2050"/>
                <a:gd name="T1" fmla="*/ 224 h 1434"/>
                <a:gd name="T2" fmla="*/ 1825 w 2050"/>
                <a:gd name="T3" fmla="*/ 44 h 1434"/>
                <a:gd name="T4" fmla="*/ 1024 w 2050"/>
                <a:gd name="T5" fmla="*/ 0 h 1434"/>
                <a:gd name="T6" fmla="*/ 223 w 2050"/>
                <a:gd name="T7" fmla="*/ 42 h 1434"/>
                <a:gd name="T8" fmla="*/ 42 w 2050"/>
                <a:gd name="T9" fmla="*/ 224 h 1434"/>
                <a:gd name="T10" fmla="*/ 0 w 2050"/>
                <a:gd name="T11" fmla="*/ 717 h 1434"/>
                <a:gd name="T12" fmla="*/ 42 w 2050"/>
                <a:gd name="T13" fmla="*/ 1210 h 1434"/>
                <a:gd name="T14" fmla="*/ 223 w 2050"/>
                <a:gd name="T15" fmla="*/ 1390 h 1434"/>
                <a:gd name="T16" fmla="*/ 1024 w 2050"/>
                <a:gd name="T17" fmla="*/ 1434 h 1434"/>
                <a:gd name="T18" fmla="*/ 1825 w 2050"/>
                <a:gd name="T19" fmla="*/ 1392 h 1434"/>
                <a:gd name="T20" fmla="*/ 2006 w 2050"/>
                <a:gd name="T21" fmla="*/ 1211 h 1434"/>
                <a:gd name="T22" fmla="*/ 2048 w 2050"/>
                <a:gd name="T23" fmla="*/ 719 h 1434"/>
                <a:gd name="T24" fmla="*/ 2006 w 2050"/>
                <a:gd name="T25" fmla="*/ 22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0" h="1434">
                  <a:moveTo>
                    <a:pt x="2006" y="224"/>
                  </a:moveTo>
                  <a:cubicBezTo>
                    <a:pt x="1982" y="137"/>
                    <a:pt x="1913" y="67"/>
                    <a:pt x="1825" y="44"/>
                  </a:cubicBezTo>
                  <a:cubicBezTo>
                    <a:pt x="1665" y="0"/>
                    <a:pt x="1024" y="0"/>
                    <a:pt x="1024" y="0"/>
                  </a:cubicBezTo>
                  <a:cubicBezTo>
                    <a:pt x="1024" y="0"/>
                    <a:pt x="383" y="0"/>
                    <a:pt x="223" y="42"/>
                  </a:cubicBezTo>
                  <a:cubicBezTo>
                    <a:pt x="137" y="66"/>
                    <a:pt x="66" y="137"/>
                    <a:pt x="42" y="224"/>
                  </a:cubicBezTo>
                  <a:cubicBezTo>
                    <a:pt x="0" y="385"/>
                    <a:pt x="0" y="717"/>
                    <a:pt x="0" y="717"/>
                  </a:cubicBezTo>
                  <a:cubicBezTo>
                    <a:pt x="0" y="717"/>
                    <a:pt x="0" y="1051"/>
                    <a:pt x="42" y="1210"/>
                  </a:cubicBezTo>
                  <a:cubicBezTo>
                    <a:pt x="66" y="1297"/>
                    <a:pt x="135" y="1366"/>
                    <a:pt x="223" y="1390"/>
                  </a:cubicBezTo>
                  <a:cubicBezTo>
                    <a:pt x="385" y="1434"/>
                    <a:pt x="1024" y="1434"/>
                    <a:pt x="1024" y="1434"/>
                  </a:cubicBezTo>
                  <a:cubicBezTo>
                    <a:pt x="1024" y="1434"/>
                    <a:pt x="1665" y="1434"/>
                    <a:pt x="1825" y="1392"/>
                  </a:cubicBezTo>
                  <a:cubicBezTo>
                    <a:pt x="1913" y="1368"/>
                    <a:pt x="1982" y="1299"/>
                    <a:pt x="2006" y="1211"/>
                  </a:cubicBezTo>
                  <a:cubicBezTo>
                    <a:pt x="2048" y="1051"/>
                    <a:pt x="2048" y="719"/>
                    <a:pt x="2048" y="719"/>
                  </a:cubicBezTo>
                  <a:cubicBezTo>
                    <a:pt x="2048" y="719"/>
                    <a:pt x="2050" y="385"/>
                    <a:pt x="2006" y="22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sp>
          <p:nvSpPr>
            <p:cNvPr id="8" name="Freeform 6">
              <a:extLst>
                <a:ext uri="{FF2B5EF4-FFF2-40B4-BE49-F238E27FC236}">
                  <a16:creationId xmlns:a16="http://schemas.microsoft.com/office/drawing/2014/main" id="{14A1021A-223F-4CAD-AADC-717049A6FAA9}"/>
                </a:ext>
              </a:extLst>
            </p:cNvPr>
            <p:cNvSpPr>
              <a:spLocks/>
            </p:cNvSpPr>
            <p:nvPr/>
          </p:nvSpPr>
          <p:spPr bwMode="auto">
            <a:xfrm>
              <a:off x="5326063" y="2271713"/>
              <a:ext cx="2008188" cy="2314575"/>
            </a:xfrm>
            <a:custGeom>
              <a:avLst/>
              <a:gdLst>
                <a:gd name="T0" fmla="*/ 0 w 1265"/>
                <a:gd name="T1" fmla="*/ 1458 h 1458"/>
                <a:gd name="T2" fmla="*/ 1265 w 1265"/>
                <a:gd name="T3" fmla="*/ 729 h 1458"/>
                <a:gd name="T4" fmla="*/ 0 w 1265"/>
                <a:gd name="T5" fmla="*/ 0 h 1458"/>
                <a:gd name="T6" fmla="*/ 0 w 1265"/>
                <a:gd name="T7" fmla="*/ 1458 h 1458"/>
              </a:gdLst>
              <a:ahLst/>
              <a:cxnLst>
                <a:cxn ang="0">
                  <a:pos x="T0" y="T1"/>
                </a:cxn>
                <a:cxn ang="0">
                  <a:pos x="T2" y="T3"/>
                </a:cxn>
                <a:cxn ang="0">
                  <a:pos x="T4" y="T5"/>
                </a:cxn>
                <a:cxn ang="0">
                  <a:pos x="T6" y="T7"/>
                </a:cxn>
              </a:cxnLst>
              <a:rect l="0" t="0" r="r" b="b"/>
              <a:pathLst>
                <a:path w="1265" h="1458">
                  <a:moveTo>
                    <a:pt x="0" y="1458"/>
                  </a:moveTo>
                  <a:lnTo>
                    <a:pt x="1265" y="729"/>
                  </a:lnTo>
                  <a:lnTo>
                    <a:pt x="0" y="0"/>
                  </a:lnTo>
                  <a:lnTo>
                    <a:pt x="0"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grpSp>
      <p:sp>
        <p:nvSpPr>
          <p:cNvPr id="14" name="Freeform 10">
            <a:extLst>
              <a:ext uri="{FF2B5EF4-FFF2-40B4-BE49-F238E27FC236}">
                <a16:creationId xmlns:a16="http://schemas.microsoft.com/office/drawing/2014/main" id="{64C04599-3192-4469-8985-5E6ADDC1330D}"/>
              </a:ext>
            </a:extLst>
          </p:cNvPr>
          <p:cNvSpPr>
            <a:spLocks/>
          </p:cNvSpPr>
          <p:nvPr/>
        </p:nvSpPr>
        <p:spPr bwMode="auto">
          <a:xfrm>
            <a:off x="4939760" y="2537550"/>
            <a:ext cx="596394" cy="484768"/>
          </a:xfrm>
          <a:custGeom>
            <a:avLst/>
            <a:gdLst>
              <a:gd name="T0" fmla="*/ 2048 w 2048"/>
              <a:gd name="T1" fmla="*/ 197 h 1664"/>
              <a:gd name="T2" fmla="*/ 1806 w 2048"/>
              <a:gd name="T3" fmla="*/ 263 h 1664"/>
              <a:gd name="T4" fmla="*/ 1991 w 2048"/>
              <a:gd name="T5" fmla="*/ 31 h 1664"/>
              <a:gd name="T6" fmla="*/ 1725 w 2048"/>
              <a:gd name="T7" fmla="*/ 133 h 1664"/>
              <a:gd name="T8" fmla="*/ 1418 w 2048"/>
              <a:gd name="T9" fmla="*/ 0 h 1664"/>
              <a:gd name="T10" fmla="*/ 998 w 2048"/>
              <a:gd name="T11" fmla="*/ 420 h 1664"/>
              <a:gd name="T12" fmla="*/ 1008 w 2048"/>
              <a:gd name="T13" fmla="*/ 516 h 1664"/>
              <a:gd name="T14" fmla="*/ 143 w 2048"/>
              <a:gd name="T15" fmla="*/ 77 h 1664"/>
              <a:gd name="T16" fmla="*/ 85 w 2048"/>
              <a:gd name="T17" fmla="*/ 289 h 1664"/>
              <a:gd name="T18" fmla="*/ 272 w 2048"/>
              <a:gd name="T19" fmla="*/ 638 h 1664"/>
              <a:gd name="T20" fmla="*/ 82 w 2048"/>
              <a:gd name="T21" fmla="*/ 586 h 1664"/>
              <a:gd name="T22" fmla="*/ 82 w 2048"/>
              <a:gd name="T23" fmla="*/ 591 h 1664"/>
              <a:gd name="T24" fmla="*/ 418 w 2048"/>
              <a:gd name="T25" fmla="*/ 1003 h 1664"/>
              <a:gd name="T26" fmla="*/ 308 w 2048"/>
              <a:gd name="T27" fmla="*/ 1017 h 1664"/>
              <a:gd name="T28" fmla="*/ 229 w 2048"/>
              <a:gd name="T29" fmla="*/ 1010 h 1664"/>
              <a:gd name="T30" fmla="*/ 621 w 2048"/>
              <a:gd name="T31" fmla="*/ 1302 h 1664"/>
              <a:gd name="T32" fmla="*/ 100 w 2048"/>
              <a:gd name="T33" fmla="*/ 1481 h 1664"/>
              <a:gd name="T34" fmla="*/ 0 w 2048"/>
              <a:gd name="T35" fmla="*/ 1476 h 1664"/>
              <a:gd name="T36" fmla="*/ 644 w 2048"/>
              <a:gd name="T37" fmla="*/ 1664 h 1664"/>
              <a:gd name="T38" fmla="*/ 1839 w 2048"/>
              <a:gd name="T39" fmla="*/ 469 h 1664"/>
              <a:gd name="T40" fmla="*/ 1838 w 2048"/>
              <a:gd name="T41" fmla="*/ 415 h 1664"/>
              <a:gd name="T42" fmla="*/ 2048 w 2048"/>
              <a:gd name="T43" fmla="*/ 197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8" h="1664">
                <a:moveTo>
                  <a:pt x="2048" y="197"/>
                </a:moveTo>
                <a:cubicBezTo>
                  <a:pt x="1972" y="230"/>
                  <a:pt x="1891" y="253"/>
                  <a:pt x="1806" y="263"/>
                </a:cubicBezTo>
                <a:cubicBezTo>
                  <a:pt x="1893" y="211"/>
                  <a:pt x="1960" y="130"/>
                  <a:pt x="1991" y="31"/>
                </a:cubicBezTo>
                <a:cubicBezTo>
                  <a:pt x="1910" y="80"/>
                  <a:pt x="1820" y="114"/>
                  <a:pt x="1725" y="133"/>
                </a:cubicBezTo>
                <a:cubicBezTo>
                  <a:pt x="1647" y="51"/>
                  <a:pt x="1538" y="0"/>
                  <a:pt x="1418" y="0"/>
                </a:cubicBezTo>
                <a:cubicBezTo>
                  <a:pt x="1185" y="0"/>
                  <a:pt x="998" y="189"/>
                  <a:pt x="998" y="420"/>
                </a:cubicBezTo>
                <a:cubicBezTo>
                  <a:pt x="998" y="453"/>
                  <a:pt x="1001" y="485"/>
                  <a:pt x="1008" y="516"/>
                </a:cubicBezTo>
                <a:cubicBezTo>
                  <a:pt x="659" y="499"/>
                  <a:pt x="350" y="331"/>
                  <a:pt x="143" y="77"/>
                </a:cubicBezTo>
                <a:cubicBezTo>
                  <a:pt x="106" y="139"/>
                  <a:pt x="85" y="211"/>
                  <a:pt x="85" y="289"/>
                </a:cubicBezTo>
                <a:cubicBezTo>
                  <a:pt x="85" y="434"/>
                  <a:pt x="160" y="563"/>
                  <a:pt x="272" y="638"/>
                </a:cubicBezTo>
                <a:cubicBezTo>
                  <a:pt x="204" y="636"/>
                  <a:pt x="138" y="617"/>
                  <a:pt x="82" y="586"/>
                </a:cubicBezTo>
                <a:cubicBezTo>
                  <a:pt x="82" y="587"/>
                  <a:pt x="82" y="589"/>
                  <a:pt x="82" y="591"/>
                </a:cubicBezTo>
                <a:cubicBezTo>
                  <a:pt x="82" y="795"/>
                  <a:pt x="227" y="964"/>
                  <a:pt x="418" y="1003"/>
                </a:cubicBezTo>
                <a:cubicBezTo>
                  <a:pt x="384" y="1012"/>
                  <a:pt x="347" y="1017"/>
                  <a:pt x="308" y="1017"/>
                </a:cubicBezTo>
                <a:cubicBezTo>
                  <a:pt x="281" y="1017"/>
                  <a:pt x="254" y="1015"/>
                  <a:pt x="229" y="1010"/>
                </a:cubicBezTo>
                <a:cubicBezTo>
                  <a:pt x="283" y="1176"/>
                  <a:pt x="438" y="1298"/>
                  <a:pt x="621" y="1302"/>
                </a:cubicBezTo>
                <a:cubicBezTo>
                  <a:pt x="478" y="1414"/>
                  <a:pt x="297" y="1481"/>
                  <a:pt x="100" y="1481"/>
                </a:cubicBezTo>
                <a:cubicBezTo>
                  <a:pt x="66" y="1481"/>
                  <a:pt x="33" y="1480"/>
                  <a:pt x="0" y="1476"/>
                </a:cubicBezTo>
                <a:cubicBezTo>
                  <a:pt x="186" y="1596"/>
                  <a:pt x="406" y="1664"/>
                  <a:pt x="644" y="1664"/>
                </a:cubicBezTo>
                <a:cubicBezTo>
                  <a:pt x="1417" y="1664"/>
                  <a:pt x="1839" y="1024"/>
                  <a:pt x="1839" y="469"/>
                </a:cubicBezTo>
                <a:cubicBezTo>
                  <a:pt x="1839" y="451"/>
                  <a:pt x="1838" y="433"/>
                  <a:pt x="1838" y="415"/>
                </a:cubicBezTo>
                <a:cubicBezTo>
                  <a:pt x="1921" y="356"/>
                  <a:pt x="1991" y="282"/>
                  <a:pt x="2048" y="197"/>
                </a:cubicBezTo>
                <a:close/>
              </a:path>
            </a:pathLst>
          </a:cu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grpSp>
        <p:nvGrpSpPr>
          <p:cNvPr id="68" name="Group 67">
            <a:extLst>
              <a:ext uri="{FF2B5EF4-FFF2-40B4-BE49-F238E27FC236}">
                <a16:creationId xmlns:a16="http://schemas.microsoft.com/office/drawing/2014/main" id="{BD823B5C-6E12-4100-A62C-25A205C27A96}"/>
              </a:ext>
            </a:extLst>
          </p:cNvPr>
          <p:cNvGrpSpPr/>
          <p:nvPr/>
        </p:nvGrpSpPr>
        <p:grpSpPr>
          <a:xfrm>
            <a:off x="6686815" y="2523708"/>
            <a:ext cx="488331" cy="488331"/>
            <a:chOff x="2667000" y="3175"/>
            <a:chExt cx="6854825" cy="6854825"/>
          </a:xfrm>
        </p:grpSpPr>
        <p:sp>
          <p:nvSpPr>
            <p:cNvPr id="65" name="Freeform 23">
              <a:extLst>
                <a:ext uri="{FF2B5EF4-FFF2-40B4-BE49-F238E27FC236}">
                  <a16:creationId xmlns:a16="http://schemas.microsoft.com/office/drawing/2014/main" id="{40FC3EE5-A4D6-4CB7-A634-30F7C7A6CEA4}"/>
                </a:ext>
              </a:extLst>
            </p:cNvPr>
            <p:cNvSpPr>
              <a:spLocks/>
            </p:cNvSpPr>
            <p:nvPr/>
          </p:nvSpPr>
          <p:spPr bwMode="auto">
            <a:xfrm>
              <a:off x="5089525" y="2165350"/>
              <a:ext cx="4432300" cy="4692650"/>
            </a:xfrm>
            <a:custGeom>
              <a:avLst/>
              <a:gdLst>
                <a:gd name="T0" fmla="*/ 1323 w 1324"/>
                <a:gd name="T1" fmla="*/ 1402 h 1402"/>
                <a:gd name="T2" fmla="*/ 1323 w 1324"/>
                <a:gd name="T3" fmla="*/ 1402 h 1402"/>
                <a:gd name="T4" fmla="*/ 1324 w 1324"/>
                <a:gd name="T5" fmla="*/ 1402 h 1402"/>
                <a:gd name="T6" fmla="*/ 1324 w 1324"/>
                <a:gd name="T7" fmla="*/ 651 h 1402"/>
                <a:gd name="T8" fmla="*/ 815 w 1324"/>
                <a:gd name="T9" fmla="*/ 0 h 1402"/>
                <a:gd name="T10" fmla="*/ 414 w 1324"/>
                <a:gd name="T11" fmla="*/ 221 h 1402"/>
                <a:gd name="T12" fmla="*/ 408 w 1324"/>
                <a:gd name="T13" fmla="*/ 221 h 1402"/>
                <a:gd name="T14" fmla="*/ 408 w 1324"/>
                <a:gd name="T15" fmla="*/ 35 h 1402"/>
                <a:gd name="T16" fmla="*/ 0 w 1324"/>
                <a:gd name="T17" fmla="*/ 35 h 1402"/>
                <a:gd name="T18" fmla="*/ 0 w 1324"/>
                <a:gd name="T19" fmla="*/ 1402 h 1402"/>
                <a:gd name="T20" fmla="*/ 425 w 1324"/>
                <a:gd name="T21" fmla="*/ 1402 h 1402"/>
                <a:gd name="T22" fmla="*/ 425 w 1324"/>
                <a:gd name="T23" fmla="*/ 725 h 1402"/>
                <a:gd name="T24" fmla="*/ 679 w 1324"/>
                <a:gd name="T25" fmla="*/ 374 h 1402"/>
                <a:gd name="T26" fmla="*/ 900 w 1324"/>
                <a:gd name="T27" fmla="*/ 736 h 1402"/>
                <a:gd name="T28" fmla="*/ 900 w 1324"/>
                <a:gd name="T29" fmla="*/ 1402 h 1402"/>
                <a:gd name="T30" fmla="*/ 1323 w 1324"/>
                <a:gd name="T31" fmla="*/ 1402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402">
                  <a:moveTo>
                    <a:pt x="1323" y="1402"/>
                  </a:moveTo>
                  <a:cubicBezTo>
                    <a:pt x="1323" y="1402"/>
                    <a:pt x="1323" y="1402"/>
                    <a:pt x="1323" y="1402"/>
                  </a:cubicBezTo>
                  <a:cubicBezTo>
                    <a:pt x="1324" y="1402"/>
                    <a:pt x="1324" y="1402"/>
                    <a:pt x="1324" y="1402"/>
                  </a:cubicBezTo>
                  <a:cubicBezTo>
                    <a:pt x="1324" y="651"/>
                    <a:pt x="1324" y="651"/>
                    <a:pt x="1324" y="651"/>
                  </a:cubicBezTo>
                  <a:cubicBezTo>
                    <a:pt x="1324" y="283"/>
                    <a:pt x="1245" y="0"/>
                    <a:pt x="815" y="0"/>
                  </a:cubicBezTo>
                  <a:cubicBezTo>
                    <a:pt x="609" y="0"/>
                    <a:pt x="470" y="114"/>
                    <a:pt x="414" y="221"/>
                  </a:cubicBezTo>
                  <a:cubicBezTo>
                    <a:pt x="408" y="221"/>
                    <a:pt x="408" y="221"/>
                    <a:pt x="408" y="221"/>
                  </a:cubicBezTo>
                  <a:cubicBezTo>
                    <a:pt x="408" y="35"/>
                    <a:pt x="408" y="35"/>
                    <a:pt x="408" y="35"/>
                  </a:cubicBezTo>
                  <a:cubicBezTo>
                    <a:pt x="0" y="35"/>
                    <a:pt x="0" y="35"/>
                    <a:pt x="0" y="35"/>
                  </a:cubicBezTo>
                  <a:cubicBezTo>
                    <a:pt x="0" y="1402"/>
                    <a:pt x="0" y="1402"/>
                    <a:pt x="0" y="1402"/>
                  </a:cubicBezTo>
                  <a:cubicBezTo>
                    <a:pt x="425" y="1402"/>
                    <a:pt x="425" y="1402"/>
                    <a:pt x="425" y="1402"/>
                  </a:cubicBezTo>
                  <a:cubicBezTo>
                    <a:pt x="425" y="725"/>
                    <a:pt x="425" y="725"/>
                    <a:pt x="425" y="725"/>
                  </a:cubicBezTo>
                  <a:cubicBezTo>
                    <a:pt x="425" y="547"/>
                    <a:pt x="458" y="374"/>
                    <a:pt x="679" y="374"/>
                  </a:cubicBezTo>
                  <a:cubicBezTo>
                    <a:pt x="897" y="374"/>
                    <a:pt x="900" y="578"/>
                    <a:pt x="900" y="736"/>
                  </a:cubicBezTo>
                  <a:cubicBezTo>
                    <a:pt x="900" y="1402"/>
                    <a:pt x="900" y="1402"/>
                    <a:pt x="900" y="1402"/>
                  </a:cubicBezTo>
                  <a:lnTo>
                    <a:pt x="1323" y="1402"/>
                  </a:lnTo>
                  <a:close/>
                </a:path>
              </a:pathLst>
            </a:cu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sp>
          <p:nvSpPr>
            <p:cNvPr id="66" name="Rectangle 24">
              <a:extLst>
                <a:ext uri="{FF2B5EF4-FFF2-40B4-BE49-F238E27FC236}">
                  <a16:creationId xmlns:a16="http://schemas.microsoft.com/office/drawing/2014/main" id="{ACA64EFF-FC6D-453A-9B7D-88E12D508D78}"/>
                </a:ext>
              </a:extLst>
            </p:cNvPr>
            <p:cNvSpPr>
              <a:spLocks noChangeArrowheads="1"/>
            </p:cNvSpPr>
            <p:nvPr/>
          </p:nvSpPr>
          <p:spPr bwMode="auto">
            <a:xfrm>
              <a:off x="2781300" y="2282825"/>
              <a:ext cx="1419225" cy="4575175"/>
            </a:xfrm>
            <a:prstGeom prst="rect">
              <a:avLst/>
            </a:prstGeom>
            <a:solidFill>
              <a:srgbClr val="007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sp>
          <p:nvSpPr>
            <p:cNvPr id="67" name="Oval 25">
              <a:extLst>
                <a:ext uri="{FF2B5EF4-FFF2-40B4-BE49-F238E27FC236}">
                  <a16:creationId xmlns:a16="http://schemas.microsoft.com/office/drawing/2014/main" id="{24EE8E2B-BD41-4FAF-927F-365E0593DFC5}"/>
                </a:ext>
              </a:extLst>
            </p:cNvPr>
            <p:cNvSpPr>
              <a:spLocks noChangeArrowheads="1"/>
            </p:cNvSpPr>
            <p:nvPr/>
          </p:nvSpPr>
          <p:spPr bwMode="auto">
            <a:xfrm>
              <a:off x="2667000" y="3175"/>
              <a:ext cx="1646238" cy="1654175"/>
            </a:xfrm>
            <a:prstGeom prst="ellipse">
              <a:avLst/>
            </a:pr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grpSp>
      <p:sp>
        <p:nvSpPr>
          <p:cNvPr id="2" name="Freeform 1311">
            <a:extLst>
              <a:ext uri="{FF2B5EF4-FFF2-40B4-BE49-F238E27FC236}">
                <a16:creationId xmlns:a16="http://schemas.microsoft.com/office/drawing/2014/main" id="{AC969745-CCD0-CACE-49CD-439CA4B7C4AE}"/>
              </a:ext>
            </a:extLst>
          </p:cNvPr>
          <p:cNvSpPr>
            <a:spLocks noEditPoints="1"/>
          </p:cNvSpPr>
          <p:nvPr/>
        </p:nvSpPr>
        <p:spPr bwMode="auto">
          <a:xfrm>
            <a:off x="3230312" y="2605068"/>
            <a:ext cx="660781" cy="445643"/>
          </a:xfrm>
          <a:custGeom>
            <a:avLst/>
            <a:gdLst>
              <a:gd name="T0" fmla="*/ 160 w 160"/>
              <a:gd name="T1" fmla="*/ 3 h 107"/>
              <a:gd name="T2" fmla="*/ 160 w 160"/>
              <a:gd name="T3" fmla="*/ 2 h 107"/>
              <a:gd name="T4" fmla="*/ 160 w 160"/>
              <a:gd name="T5" fmla="*/ 1 h 107"/>
              <a:gd name="T6" fmla="*/ 160 w 160"/>
              <a:gd name="T7" fmla="*/ 1 h 107"/>
              <a:gd name="T8" fmla="*/ 159 w 160"/>
              <a:gd name="T9" fmla="*/ 1 h 107"/>
              <a:gd name="T10" fmla="*/ 158 w 160"/>
              <a:gd name="T11" fmla="*/ 0 h 107"/>
              <a:gd name="T12" fmla="*/ 157 w 160"/>
              <a:gd name="T13" fmla="*/ 0 h 107"/>
              <a:gd name="T14" fmla="*/ 157 w 160"/>
              <a:gd name="T15" fmla="*/ 0 h 107"/>
              <a:gd name="T16" fmla="*/ 0 w 160"/>
              <a:gd name="T17" fmla="*/ 34 h 107"/>
              <a:gd name="T18" fmla="*/ 46 w 160"/>
              <a:gd name="T19" fmla="*/ 60 h 107"/>
              <a:gd name="T20" fmla="*/ 53 w 160"/>
              <a:gd name="T21" fmla="*/ 104 h 107"/>
              <a:gd name="T22" fmla="*/ 54 w 160"/>
              <a:gd name="T23" fmla="*/ 104 h 107"/>
              <a:gd name="T24" fmla="*/ 54 w 160"/>
              <a:gd name="T25" fmla="*/ 105 h 107"/>
              <a:gd name="T26" fmla="*/ 54 w 160"/>
              <a:gd name="T27" fmla="*/ 106 h 107"/>
              <a:gd name="T28" fmla="*/ 55 w 160"/>
              <a:gd name="T29" fmla="*/ 106 h 107"/>
              <a:gd name="T30" fmla="*/ 55 w 160"/>
              <a:gd name="T31" fmla="*/ 106 h 107"/>
              <a:gd name="T32" fmla="*/ 56 w 160"/>
              <a:gd name="T33" fmla="*/ 107 h 107"/>
              <a:gd name="T34" fmla="*/ 56 w 160"/>
              <a:gd name="T35" fmla="*/ 107 h 107"/>
              <a:gd name="T36" fmla="*/ 56 w 160"/>
              <a:gd name="T37" fmla="*/ 107 h 107"/>
              <a:gd name="T38" fmla="*/ 58 w 160"/>
              <a:gd name="T39" fmla="*/ 106 h 107"/>
              <a:gd name="T40" fmla="*/ 119 w 160"/>
              <a:gd name="T41" fmla="*/ 106 h 107"/>
              <a:gd name="T42" fmla="*/ 121 w 160"/>
              <a:gd name="T43" fmla="*/ 106 h 107"/>
              <a:gd name="T44" fmla="*/ 160 w 160"/>
              <a:gd name="T45" fmla="*/ 4 h 107"/>
              <a:gd name="T46" fmla="*/ 160 w 160"/>
              <a:gd name="T47" fmla="*/ 3 h 107"/>
              <a:gd name="T48" fmla="*/ 129 w 160"/>
              <a:gd name="T49" fmla="*/ 20 h 107"/>
              <a:gd name="T50" fmla="*/ 65 w 160"/>
              <a:gd name="T51" fmla="*/ 67 h 107"/>
              <a:gd name="T52" fmla="*/ 65 w 160"/>
              <a:gd name="T53" fmla="*/ 68 h 107"/>
              <a:gd name="T54" fmla="*/ 64 w 160"/>
              <a:gd name="T55" fmla="*/ 68 h 107"/>
              <a:gd name="T56" fmla="*/ 64 w 160"/>
              <a:gd name="T57" fmla="*/ 68 h 107"/>
              <a:gd name="T58" fmla="*/ 51 w 160"/>
              <a:gd name="T59" fmla="*/ 60 h 107"/>
              <a:gd name="T60" fmla="*/ 61 w 160"/>
              <a:gd name="T61" fmla="*/ 97 h 107"/>
              <a:gd name="T62" fmla="*/ 80 w 160"/>
              <a:gd name="T63" fmla="*/ 81 h 107"/>
              <a:gd name="T64" fmla="*/ 72 w 160"/>
              <a:gd name="T65" fmla="*/ 90 h 107"/>
              <a:gd name="T66" fmla="*/ 139 w 160"/>
              <a:gd name="T67" fmla="*/ 9 h 107"/>
              <a:gd name="T68" fmla="*/ 10 w 160"/>
              <a:gd name="T69" fmla="*/ 36 h 107"/>
              <a:gd name="T70" fmla="*/ 119 w 160"/>
              <a:gd name="T71" fmla="*/ 100 h 107"/>
              <a:gd name="T72" fmla="*/ 71 w 160"/>
              <a:gd name="T73" fmla="*/ 69 h 107"/>
              <a:gd name="T74" fmla="*/ 119 w 160"/>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sp>
        <p:nvSpPr>
          <p:cNvPr id="4" name="Freeform 42">
            <a:extLst>
              <a:ext uri="{FF2B5EF4-FFF2-40B4-BE49-F238E27FC236}">
                <a16:creationId xmlns:a16="http://schemas.microsoft.com/office/drawing/2014/main" id="{E9278313-9295-AA69-81A2-7D09B6BE2FEE}"/>
              </a:ext>
            </a:extLst>
          </p:cNvPr>
          <p:cNvSpPr>
            <a:spLocks noEditPoints="1"/>
          </p:cNvSpPr>
          <p:nvPr/>
        </p:nvSpPr>
        <p:spPr bwMode="auto">
          <a:xfrm>
            <a:off x="1445991" y="2566522"/>
            <a:ext cx="600075" cy="484188"/>
          </a:xfrm>
          <a:custGeom>
            <a:avLst/>
            <a:gdLst>
              <a:gd name="T0" fmla="*/ 3 w 160"/>
              <a:gd name="T1" fmla="*/ 0 h 128"/>
              <a:gd name="T2" fmla="*/ 0 w 160"/>
              <a:gd name="T3" fmla="*/ 104 h 128"/>
              <a:gd name="T4" fmla="*/ 72 w 160"/>
              <a:gd name="T5" fmla="*/ 107 h 128"/>
              <a:gd name="T6" fmla="*/ 59 w 160"/>
              <a:gd name="T7" fmla="*/ 115 h 128"/>
              <a:gd name="T8" fmla="*/ 101 w 160"/>
              <a:gd name="T9" fmla="*/ 128 h 128"/>
              <a:gd name="T10" fmla="*/ 88 w 160"/>
              <a:gd name="T11" fmla="*/ 115 h 128"/>
              <a:gd name="T12" fmla="*/ 157 w 160"/>
              <a:gd name="T13" fmla="*/ 107 h 128"/>
              <a:gd name="T14" fmla="*/ 160 w 160"/>
              <a:gd name="T15" fmla="*/ 3 h 128"/>
              <a:gd name="T16" fmla="*/ 96 w 160"/>
              <a:gd name="T17" fmla="*/ 120 h 128"/>
              <a:gd name="T18" fmla="*/ 64 w 160"/>
              <a:gd name="T19" fmla="*/ 123 h 128"/>
              <a:gd name="T20" fmla="*/ 77 w 160"/>
              <a:gd name="T21" fmla="*/ 120 h 128"/>
              <a:gd name="T22" fmla="*/ 83 w 160"/>
              <a:gd name="T23" fmla="*/ 107 h 128"/>
              <a:gd name="T24" fmla="*/ 96 w 160"/>
              <a:gd name="T25" fmla="*/ 120 h 128"/>
              <a:gd name="T26" fmla="*/ 88 w 160"/>
              <a:gd name="T27" fmla="*/ 101 h 128"/>
              <a:gd name="T28" fmla="*/ 5 w 160"/>
              <a:gd name="T29" fmla="*/ 101 h 128"/>
              <a:gd name="T30" fmla="*/ 155 w 160"/>
              <a:gd name="T31" fmla="*/ 5 h 128"/>
              <a:gd name="T32" fmla="*/ 147 w 160"/>
              <a:gd name="T33" fmla="*/ 75 h 128"/>
              <a:gd name="T34" fmla="*/ 113 w 160"/>
              <a:gd name="T35" fmla="*/ 74 h 128"/>
              <a:gd name="T36" fmla="*/ 97 w 160"/>
              <a:gd name="T37" fmla="*/ 64 h 128"/>
              <a:gd name="T38" fmla="*/ 94 w 160"/>
              <a:gd name="T39" fmla="*/ 63 h 128"/>
              <a:gd name="T40" fmla="*/ 93 w 160"/>
              <a:gd name="T41" fmla="*/ 60 h 128"/>
              <a:gd name="T42" fmla="*/ 97 w 160"/>
              <a:gd name="T43" fmla="*/ 57 h 128"/>
              <a:gd name="T44" fmla="*/ 107 w 160"/>
              <a:gd name="T45" fmla="*/ 42 h 128"/>
              <a:gd name="T46" fmla="*/ 105 w 160"/>
              <a:gd name="T47" fmla="*/ 33 h 128"/>
              <a:gd name="T48" fmla="*/ 104 w 160"/>
              <a:gd name="T49" fmla="*/ 27 h 128"/>
              <a:gd name="T50" fmla="*/ 61 w 160"/>
              <a:gd name="T51" fmla="*/ 27 h 128"/>
              <a:gd name="T52" fmla="*/ 60 w 160"/>
              <a:gd name="T53" fmla="*/ 33 h 128"/>
              <a:gd name="T54" fmla="*/ 59 w 160"/>
              <a:gd name="T55" fmla="*/ 42 h 128"/>
              <a:gd name="T56" fmla="*/ 72 w 160"/>
              <a:gd name="T57" fmla="*/ 59 h 128"/>
              <a:gd name="T58" fmla="*/ 68 w 160"/>
              <a:gd name="T59" fmla="*/ 64 h 128"/>
              <a:gd name="T60" fmla="*/ 54 w 160"/>
              <a:gd name="T61" fmla="*/ 72 h 128"/>
              <a:gd name="T62" fmla="*/ 51 w 160"/>
              <a:gd name="T63" fmla="*/ 75 h 128"/>
              <a:gd name="T64" fmla="*/ 37 w 160"/>
              <a:gd name="T65" fmla="*/ 93 h 128"/>
              <a:gd name="T66" fmla="*/ 147 w 160"/>
              <a:gd name="T67" fmla="*/ 75 h 128"/>
              <a:gd name="T68" fmla="*/ 71 w 160"/>
              <a:gd name="T69" fmla="*/ 69 h 128"/>
              <a:gd name="T70" fmla="*/ 77 w 160"/>
              <a:gd name="T71" fmla="*/ 55 h 128"/>
              <a:gd name="T72" fmla="*/ 67 w 160"/>
              <a:gd name="T73" fmla="*/ 45 h 128"/>
              <a:gd name="T74" fmla="*/ 66 w 160"/>
              <a:gd name="T75" fmla="*/ 44 h 128"/>
              <a:gd name="T76" fmla="*/ 64 w 160"/>
              <a:gd name="T77" fmla="*/ 36 h 128"/>
              <a:gd name="T78" fmla="*/ 67 w 160"/>
              <a:gd name="T79" fmla="*/ 29 h 128"/>
              <a:gd name="T80" fmla="*/ 83 w 160"/>
              <a:gd name="T81" fmla="*/ 13 h 128"/>
              <a:gd name="T82" fmla="*/ 99 w 160"/>
              <a:gd name="T83" fmla="*/ 29 h 128"/>
              <a:gd name="T84" fmla="*/ 101 w 160"/>
              <a:gd name="T85" fmla="*/ 42 h 128"/>
              <a:gd name="T86" fmla="*/ 98 w 160"/>
              <a:gd name="T87" fmla="*/ 44 h 128"/>
              <a:gd name="T88" fmla="*/ 93 w 160"/>
              <a:gd name="T89" fmla="*/ 54 h 128"/>
              <a:gd name="T90" fmla="*/ 89 w 160"/>
              <a:gd name="T91" fmla="*/ 57 h 128"/>
              <a:gd name="T92" fmla="*/ 88 w 160"/>
              <a:gd name="T93" fmla="*/ 64 h 128"/>
              <a:gd name="T94" fmla="*/ 95 w 160"/>
              <a:gd name="T95" fmla="*/ 69 h 128"/>
              <a:gd name="T96" fmla="*/ 61 w 160"/>
              <a:gd name="T97" fmla="*/ 75 h 128"/>
              <a:gd name="T98" fmla="*/ 141 w 160"/>
              <a:gd name="T99" fmla="*/ 88 h 128"/>
              <a:gd name="T100" fmla="*/ 43 w 160"/>
              <a:gd name="T101" fmla="*/ 80 h 128"/>
              <a:gd name="T102" fmla="*/ 111 w 160"/>
              <a:gd name="T103" fmla="*/ 80 h 128"/>
              <a:gd name="T104" fmla="*/ 141 w 160"/>
              <a:gd name="T105" fmla="*/ 88 h 128"/>
              <a:gd name="T106" fmla="*/ 131 w 160"/>
              <a:gd name="T107" fmla="*/ 11 h 128"/>
              <a:gd name="T108" fmla="*/ 147 w 160"/>
              <a:gd name="T109" fmla="*/ 27 h 128"/>
              <a:gd name="T110" fmla="*/ 141 w 160"/>
              <a:gd name="T111" fmla="*/ 21 h 128"/>
              <a:gd name="T112" fmla="*/ 136 w 160"/>
              <a:gd name="T113" fmla="*/ 16 h 128"/>
              <a:gd name="T114" fmla="*/ 141 w 160"/>
              <a:gd name="T115" fmla="*/ 21 h 128"/>
              <a:gd name="T116" fmla="*/ 13 w 160"/>
              <a:gd name="T117" fmla="*/ 75 h 128"/>
              <a:gd name="T118" fmla="*/ 32 w 160"/>
              <a:gd name="T119" fmla="*/ 93 h 128"/>
              <a:gd name="T120" fmla="*/ 27 w 160"/>
              <a:gd name="T121" fmla="*/ 88 h 128"/>
              <a:gd name="T122" fmla="*/ 19 w 160"/>
              <a:gd name="T123" fmla="*/ 80 h 128"/>
              <a:gd name="T124" fmla="*/ 27 w 160"/>
              <a:gd name="T125" fmla="*/ 8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 h="128">
                <a:moveTo>
                  <a:pt x="157" y="0"/>
                </a:moveTo>
                <a:cubicBezTo>
                  <a:pt x="3" y="0"/>
                  <a:pt x="3" y="0"/>
                  <a:pt x="3" y="0"/>
                </a:cubicBezTo>
                <a:cubicBezTo>
                  <a:pt x="1" y="0"/>
                  <a:pt x="0" y="1"/>
                  <a:pt x="0" y="3"/>
                </a:cubicBezTo>
                <a:cubicBezTo>
                  <a:pt x="0" y="104"/>
                  <a:pt x="0" y="104"/>
                  <a:pt x="0" y="104"/>
                </a:cubicBezTo>
                <a:cubicBezTo>
                  <a:pt x="0" y="105"/>
                  <a:pt x="1" y="107"/>
                  <a:pt x="3" y="107"/>
                </a:cubicBezTo>
                <a:cubicBezTo>
                  <a:pt x="72" y="107"/>
                  <a:pt x="72" y="107"/>
                  <a:pt x="72" y="107"/>
                </a:cubicBezTo>
                <a:cubicBezTo>
                  <a:pt x="72" y="115"/>
                  <a:pt x="72" y="115"/>
                  <a:pt x="72" y="115"/>
                </a:cubicBezTo>
                <a:cubicBezTo>
                  <a:pt x="59" y="115"/>
                  <a:pt x="59" y="115"/>
                  <a:pt x="59" y="115"/>
                </a:cubicBezTo>
                <a:cubicBezTo>
                  <a:pt x="59" y="128"/>
                  <a:pt x="59" y="128"/>
                  <a:pt x="59" y="128"/>
                </a:cubicBezTo>
                <a:cubicBezTo>
                  <a:pt x="101" y="128"/>
                  <a:pt x="101" y="128"/>
                  <a:pt x="101" y="128"/>
                </a:cubicBezTo>
                <a:cubicBezTo>
                  <a:pt x="101" y="115"/>
                  <a:pt x="101" y="115"/>
                  <a:pt x="101" y="115"/>
                </a:cubicBezTo>
                <a:cubicBezTo>
                  <a:pt x="88" y="115"/>
                  <a:pt x="88" y="115"/>
                  <a:pt x="88" y="115"/>
                </a:cubicBezTo>
                <a:cubicBezTo>
                  <a:pt x="88" y="107"/>
                  <a:pt x="88" y="107"/>
                  <a:pt x="88" y="107"/>
                </a:cubicBezTo>
                <a:cubicBezTo>
                  <a:pt x="157" y="107"/>
                  <a:pt x="157" y="107"/>
                  <a:pt x="157" y="107"/>
                </a:cubicBezTo>
                <a:cubicBezTo>
                  <a:pt x="159" y="107"/>
                  <a:pt x="160" y="105"/>
                  <a:pt x="160" y="104"/>
                </a:cubicBezTo>
                <a:cubicBezTo>
                  <a:pt x="160" y="3"/>
                  <a:pt x="160" y="3"/>
                  <a:pt x="160" y="3"/>
                </a:cubicBezTo>
                <a:cubicBezTo>
                  <a:pt x="160" y="1"/>
                  <a:pt x="159" y="0"/>
                  <a:pt x="157" y="0"/>
                </a:cubicBezTo>
                <a:close/>
                <a:moveTo>
                  <a:pt x="96" y="120"/>
                </a:moveTo>
                <a:cubicBezTo>
                  <a:pt x="96" y="123"/>
                  <a:pt x="96" y="123"/>
                  <a:pt x="96" y="123"/>
                </a:cubicBezTo>
                <a:cubicBezTo>
                  <a:pt x="64" y="123"/>
                  <a:pt x="64" y="123"/>
                  <a:pt x="64" y="123"/>
                </a:cubicBezTo>
                <a:cubicBezTo>
                  <a:pt x="64" y="120"/>
                  <a:pt x="64" y="120"/>
                  <a:pt x="64" y="120"/>
                </a:cubicBezTo>
                <a:cubicBezTo>
                  <a:pt x="77" y="120"/>
                  <a:pt x="77" y="120"/>
                  <a:pt x="77" y="120"/>
                </a:cubicBezTo>
                <a:cubicBezTo>
                  <a:pt x="77" y="107"/>
                  <a:pt x="77" y="107"/>
                  <a:pt x="77" y="107"/>
                </a:cubicBezTo>
                <a:cubicBezTo>
                  <a:pt x="83" y="107"/>
                  <a:pt x="83" y="107"/>
                  <a:pt x="83" y="107"/>
                </a:cubicBezTo>
                <a:cubicBezTo>
                  <a:pt x="83" y="120"/>
                  <a:pt x="83" y="120"/>
                  <a:pt x="83" y="120"/>
                </a:cubicBezTo>
                <a:lnTo>
                  <a:pt x="96" y="120"/>
                </a:lnTo>
                <a:close/>
                <a:moveTo>
                  <a:pt x="155" y="101"/>
                </a:moveTo>
                <a:cubicBezTo>
                  <a:pt x="88" y="101"/>
                  <a:pt x="88" y="101"/>
                  <a:pt x="88" y="101"/>
                </a:cubicBezTo>
                <a:cubicBezTo>
                  <a:pt x="72" y="101"/>
                  <a:pt x="72" y="101"/>
                  <a:pt x="72" y="101"/>
                </a:cubicBezTo>
                <a:cubicBezTo>
                  <a:pt x="5" y="101"/>
                  <a:pt x="5" y="101"/>
                  <a:pt x="5" y="101"/>
                </a:cubicBezTo>
                <a:cubicBezTo>
                  <a:pt x="5" y="5"/>
                  <a:pt x="5" y="5"/>
                  <a:pt x="5" y="5"/>
                </a:cubicBezTo>
                <a:cubicBezTo>
                  <a:pt x="155" y="5"/>
                  <a:pt x="155" y="5"/>
                  <a:pt x="155" y="5"/>
                </a:cubicBezTo>
                <a:lnTo>
                  <a:pt x="155" y="101"/>
                </a:lnTo>
                <a:close/>
                <a:moveTo>
                  <a:pt x="147" y="75"/>
                </a:moveTo>
                <a:cubicBezTo>
                  <a:pt x="113" y="75"/>
                  <a:pt x="113" y="75"/>
                  <a:pt x="113" y="75"/>
                </a:cubicBezTo>
                <a:cubicBezTo>
                  <a:pt x="113" y="74"/>
                  <a:pt x="113" y="74"/>
                  <a:pt x="113" y="74"/>
                </a:cubicBezTo>
                <a:cubicBezTo>
                  <a:pt x="112" y="74"/>
                  <a:pt x="111" y="73"/>
                  <a:pt x="110" y="72"/>
                </a:cubicBezTo>
                <a:cubicBezTo>
                  <a:pt x="97" y="64"/>
                  <a:pt x="97" y="64"/>
                  <a:pt x="97" y="64"/>
                </a:cubicBezTo>
                <a:cubicBezTo>
                  <a:pt x="97" y="64"/>
                  <a:pt x="97" y="64"/>
                  <a:pt x="97" y="64"/>
                </a:cubicBezTo>
                <a:cubicBezTo>
                  <a:pt x="96" y="64"/>
                  <a:pt x="95" y="64"/>
                  <a:pt x="94" y="63"/>
                </a:cubicBezTo>
                <a:cubicBezTo>
                  <a:pt x="94" y="63"/>
                  <a:pt x="94" y="63"/>
                  <a:pt x="93" y="63"/>
                </a:cubicBezTo>
                <a:cubicBezTo>
                  <a:pt x="93" y="60"/>
                  <a:pt x="93" y="60"/>
                  <a:pt x="93" y="60"/>
                </a:cubicBezTo>
                <a:cubicBezTo>
                  <a:pt x="93" y="60"/>
                  <a:pt x="94" y="60"/>
                  <a:pt x="94" y="59"/>
                </a:cubicBezTo>
                <a:cubicBezTo>
                  <a:pt x="96" y="58"/>
                  <a:pt x="96" y="58"/>
                  <a:pt x="97" y="57"/>
                </a:cubicBezTo>
                <a:cubicBezTo>
                  <a:pt x="99" y="54"/>
                  <a:pt x="101" y="51"/>
                  <a:pt x="102" y="48"/>
                </a:cubicBezTo>
                <a:cubicBezTo>
                  <a:pt x="104" y="47"/>
                  <a:pt x="107" y="45"/>
                  <a:pt x="107" y="42"/>
                </a:cubicBezTo>
                <a:cubicBezTo>
                  <a:pt x="107" y="36"/>
                  <a:pt x="107" y="36"/>
                  <a:pt x="107" y="36"/>
                </a:cubicBezTo>
                <a:cubicBezTo>
                  <a:pt x="107" y="35"/>
                  <a:pt x="106" y="34"/>
                  <a:pt x="105" y="33"/>
                </a:cubicBezTo>
                <a:cubicBezTo>
                  <a:pt x="105" y="32"/>
                  <a:pt x="104" y="31"/>
                  <a:pt x="104" y="29"/>
                </a:cubicBezTo>
                <a:cubicBezTo>
                  <a:pt x="104" y="27"/>
                  <a:pt x="104" y="27"/>
                  <a:pt x="104" y="27"/>
                </a:cubicBezTo>
                <a:cubicBezTo>
                  <a:pt x="104" y="20"/>
                  <a:pt x="99" y="8"/>
                  <a:pt x="83" y="8"/>
                </a:cubicBezTo>
                <a:cubicBezTo>
                  <a:pt x="66" y="8"/>
                  <a:pt x="62" y="20"/>
                  <a:pt x="61" y="27"/>
                </a:cubicBezTo>
                <a:cubicBezTo>
                  <a:pt x="61" y="29"/>
                  <a:pt x="61" y="29"/>
                  <a:pt x="61" y="29"/>
                </a:cubicBezTo>
                <a:cubicBezTo>
                  <a:pt x="61" y="31"/>
                  <a:pt x="61" y="32"/>
                  <a:pt x="60" y="33"/>
                </a:cubicBezTo>
                <a:cubicBezTo>
                  <a:pt x="59" y="34"/>
                  <a:pt x="59" y="35"/>
                  <a:pt x="59" y="36"/>
                </a:cubicBezTo>
                <a:cubicBezTo>
                  <a:pt x="59" y="42"/>
                  <a:pt x="59" y="42"/>
                  <a:pt x="59" y="42"/>
                </a:cubicBezTo>
                <a:cubicBezTo>
                  <a:pt x="59" y="45"/>
                  <a:pt x="61" y="46"/>
                  <a:pt x="62" y="48"/>
                </a:cubicBezTo>
                <a:cubicBezTo>
                  <a:pt x="64" y="53"/>
                  <a:pt x="69" y="57"/>
                  <a:pt x="72" y="59"/>
                </a:cubicBezTo>
                <a:cubicBezTo>
                  <a:pt x="72" y="62"/>
                  <a:pt x="72" y="62"/>
                  <a:pt x="72" y="62"/>
                </a:cubicBezTo>
                <a:cubicBezTo>
                  <a:pt x="71" y="63"/>
                  <a:pt x="69" y="64"/>
                  <a:pt x="68" y="64"/>
                </a:cubicBezTo>
                <a:cubicBezTo>
                  <a:pt x="68" y="65"/>
                  <a:pt x="67" y="65"/>
                  <a:pt x="67" y="65"/>
                </a:cubicBezTo>
                <a:cubicBezTo>
                  <a:pt x="54" y="72"/>
                  <a:pt x="54" y="72"/>
                  <a:pt x="54" y="72"/>
                </a:cubicBezTo>
                <a:cubicBezTo>
                  <a:pt x="53" y="73"/>
                  <a:pt x="52" y="74"/>
                  <a:pt x="51" y="74"/>
                </a:cubicBezTo>
                <a:cubicBezTo>
                  <a:pt x="51" y="75"/>
                  <a:pt x="51" y="75"/>
                  <a:pt x="51" y="75"/>
                </a:cubicBezTo>
                <a:cubicBezTo>
                  <a:pt x="37" y="75"/>
                  <a:pt x="37" y="75"/>
                  <a:pt x="37" y="75"/>
                </a:cubicBezTo>
                <a:cubicBezTo>
                  <a:pt x="37" y="93"/>
                  <a:pt x="37" y="93"/>
                  <a:pt x="37" y="93"/>
                </a:cubicBezTo>
                <a:cubicBezTo>
                  <a:pt x="147" y="93"/>
                  <a:pt x="147" y="93"/>
                  <a:pt x="147" y="93"/>
                </a:cubicBezTo>
                <a:lnTo>
                  <a:pt x="147" y="75"/>
                </a:lnTo>
                <a:close/>
                <a:moveTo>
                  <a:pt x="69" y="70"/>
                </a:moveTo>
                <a:cubicBezTo>
                  <a:pt x="70" y="70"/>
                  <a:pt x="70" y="69"/>
                  <a:pt x="71" y="69"/>
                </a:cubicBezTo>
                <a:cubicBezTo>
                  <a:pt x="74" y="68"/>
                  <a:pt x="77" y="66"/>
                  <a:pt x="77" y="63"/>
                </a:cubicBezTo>
                <a:cubicBezTo>
                  <a:pt x="77" y="55"/>
                  <a:pt x="77" y="55"/>
                  <a:pt x="77" y="55"/>
                </a:cubicBezTo>
                <a:cubicBezTo>
                  <a:pt x="76" y="55"/>
                  <a:pt x="76" y="55"/>
                  <a:pt x="76" y="55"/>
                </a:cubicBezTo>
                <a:cubicBezTo>
                  <a:pt x="74" y="54"/>
                  <a:pt x="68" y="50"/>
                  <a:pt x="67" y="45"/>
                </a:cubicBezTo>
                <a:cubicBezTo>
                  <a:pt x="67" y="44"/>
                  <a:pt x="67" y="44"/>
                  <a:pt x="67" y="44"/>
                </a:cubicBezTo>
                <a:cubicBezTo>
                  <a:pt x="66" y="44"/>
                  <a:pt x="66" y="44"/>
                  <a:pt x="66" y="44"/>
                </a:cubicBezTo>
                <a:cubicBezTo>
                  <a:pt x="64" y="43"/>
                  <a:pt x="64" y="42"/>
                  <a:pt x="64" y="42"/>
                </a:cubicBezTo>
                <a:cubicBezTo>
                  <a:pt x="64" y="36"/>
                  <a:pt x="64" y="36"/>
                  <a:pt x="64" y="36"/>
                </a:cubicBezTo>
                <a:cubicBezTo>
                  <a:pt x="64" y="36"/>
                  <a:pt x="64" y="36"/>
                  <a:pt x="64" y="36"/>
                </a:cubicBezTo>
                <a:cubicBezTo>
                  <a:pt x="66" y="34"/>
                  <a:pt x="67" y="32"/>
                  <a:pt x="67" y="29"/>
                </a:cubicBezTo>
                <a:cubicBezTo>
                  <a:pt x="67" y="27"/>
                  <a:pt x="67" y="27"/>
                  <a:pt x="67" y="27"/>
                </a:cubicBezTo>
                <a:cubicBezTo>
                  <a:pt x="67" y="26"/>
                  <a:pt x="67" y="13"/>
                  <a:pt x="83" y="13"/>
                </a:cubicBezTo>
                <a:cubicBezTo>
                  <a:pt x="98" y="13"/>
                  <a:pt x="99" y="25"/>
                  <a:pt x="99" y="27"/>
                </a:cubicBezTo>
                <a:cubicBezTo>
                  <a:pt x="99" y="29"/>
                  <a:pt x="99" y="29"/>
                  <a:pt x="99" y="29"/>
                </a:cubicBezTo>
                <a:cubicBezTo>
                  <a:pt x="99" y="32"/>
                  <a:pt x="100" y="34"/>
                  <a:pt x="101" y="36"/>
                </a:cubicBezTo>
                <a:cubicBezTo>
                  <a:pt x="101" y="42"/>
                  <a:pt x="101" y="42"/>
                  <a:pt x="101" y="42"/>
                </a:cubicBezTo>
                <a:cubicBezTo>
                  <a:pt x="101" y="42"/>
                  <a:pt x="100" y="43"/>
                  <a:pt x="99" y="44"/>
                </a:cubicBezTo>
                <a:cubicBezTo>
                  <a:pt x="98" y="44"/>
                  <a:pt x="98" y="44"/>
                  <a:pt x="98" y="44"/>
                </a:cubicBezTo>
                <a:cubicBezTo>
                  <a:pt x="97" y="46"/>
                  <a:pt x="97" y="46"/>
                  <a:pt x="97" y="46"/>
                </a:cubicBezTo>
                <a:cubicBezTo>
                  <a:pt x="96" y="48"/>
                  <a:pt x="94" y="51"/>
                  <a:pt x="93" y="54"/>
                </a:cubicBezTo>
                <a:cubicBezTo>
                  <a:pt x="92" y="54"/>
                  <a:pt x="91" y="55"/>
                  <a:pt x="91" y="55"/>
                </a:cubicBezTo>
                <a:cubicBezTo>
                  <a:pt x="90" y="56"/>
                  <a:pt x="89" y="56"/>
                  <a:pt x="89" y="57"/>
                </a:cubicBezTo>
                <a:cubicBezTo>
                  <a:pt x="88" y="57"/>
                  <a:pt x="88" y="57"/>
                  <a:pt x="88" y="57"/>
                </a:cubicBezTo>
                <a:cubicBezTo>
                  <a:pt x="88" y="64"/>
                  <a:pt x="88" y="64"/>
                  <a:pt x="88" y="64"/>
                </a:cubicBezTo>
                <a:cubicBezTo>
                  <a:pt x="88" y="68"/>
                  <a:pt x="92" y="68"/>
                  <a:pt x="93" y="69"/>
                </a:cubicBezTo>
                <a:cubicBezTo>
                  <a:pt x="94" y="69"/>
                  <a:pt x="94" y="69"/>
                  <a:pt x="95" y="69"/>
                </a:cubicBezTo>
                <a:cubicBezTo>
                  <a:pt x="103" y="75"/>
                  <a:pt x="103" y="75"/>
                  <a:pt x="103" y="75"/>
                </a:cubicBezTo>
                <a:cubicBezTo>
                  <a:pt x="61" y="75"/>
                  <a:pt x="61" y="75"/>
                  <a:pt x="61" y="75"/>
                </a:cubicBezTo>
                <a:lnTo>
                  <a:pt x="69" y="70"/>
                </a:lnTo>
                <a:close/>
                <a:moveTo>
                  <a:pt x="141" y="88"/>
                </a:moveTo>
                <a:cubicBezTo>
                  <a:pt x="43" y="88"/>
                  <a:pt x="43" y="88"/>
                  <a:pt x="43" y="88"/>
                </a:cubicBezTo>
                <a:cubicBezTo>
                  <a:pt x="43" y="80"/>
                  <a:pt x="43" y="80"/>
                  <a:pt x="43" y="80"/>
                </a:cubicBezTo>
                <a:cubicBezTo>
                  <a:pt x="54" y="80"/>
                  <a:pt x="54" y="80"/>
                  <a:pt x="54" y="80"/>
                </a:cubicBezTo>
                <a:cubicBezTo>
                  <a:pt x="111" y="80"/>
                  <a:pt x="111" y="80"/>
                  <a:pt x="111" y="80"/>
                </a:cubicBezTo>
                <a:cubicBezTo>
                  <a:pt x="141" y="80"/>
                  <a:pt x="141" y="80"/>
                  <a:pt x="141" y="80"/>
                </a:cubicBezTo>
                <a:lnTo>
                  <a:pt x="141" y="88"/>
                </a:lnTo>
                <a:close/>
                <a:moveTo>
                  <a:pt x="147" y="11"/>
                </a:moveTo>
                <a:cubicBezTo>
                  <a:pt x="131" y="11"/>
                  <a:pt x="131" y="11"/>
                  <a:pt x="131" y="11"/>
                </a:cubicBezTo>
                <a:cubicBezTo>
                  <a:pt x="131" y="27"/>
                  <a:pt x="131" y="27"/>
                  <a:pt x="131" y="27"/>
                </a:cubicBezTo>
                <a:cubicBezTo>
                  <a:pt x="147" y="27"/>
                  <a:pt x="147" y="27"/>
                  <a:pt x="147" y="27"/>
                </a:cubicBezTo>
                <a:lnTo>
                  <a:pt x="147" y="11"/>
                </a:lnTo>
                <a:close/>
                <a:moveTo>
                  <a:pt x="141" y="21"/>
                </a:moveTo>
                <a:cubicBezTo>
                  <a:pt x="136" y="21"/>
                  <a:pt x="136" y="21"/>
                  <a:pt x="136" y="21"/>
                </a:cubicBezTo>
                <a:cubicBezTo>
                  <a:pt x="136" y="16"/>
                  <a:pt x="136" y="16"/>
                  <a:pt x="136" y="16"/>
                </a:cubicBezTo>
                <a:cubicBezTo>
                  <a:pt x="141" y="16"/>
                  <a:pt x="141" y="16"/>
                  <a:pt x="141" y="16"/>
                </a:cubicBezTo>
                <a:lnTo>
                  <a:pt x="141" y="21"/>
                </a:lnTo>
                <a:close/>
                <a:moveTo>
                  <a:pt x="32" y="75"/>
                </a:moveTo>
                <a:cubicBezTo>
                  <a:pt x="13" y="75"/>
                  <a:pt x="13" y="75"/>
                  <a:pt x="13" y="75"/>
                </a:cubicBezTo>
                <a:cubicBezTo>
                  <a:pt x="13" y="93"/>
                  <a:pt x="13" y="93"/>
                  <a:pt x="13" y="93"/>
                </a:cubicBezTo>
                <a:cubicBezTo>
                  <a:pt x="32" y="93"/>
                  <a:pt x="32" y="93"/>
                  <a:pt x="32" y="93"/>
                </a:cubicBezTo>
                <a:lnTo>
                  <a:pt x="32" y="75"/>
                </a:lnTo>
                <a:close/>
                <a:moveTo>
                  <a:pt x="27" y="88"/>
                </a:moveTo>
                <a:cubicBezTo>
                  <a:pt x="19" y="88"/>
                  <a:pt x="19" y="88"/>
                  <a:pt x="19" y="88"/>
                </a:cubicBezTo>
                <a:cubicBezTo>
                  <a:pt x="19" y="80"/>
                  <a:pt x="19" y="80"/>
                  <a:pt x="19" y="80"/>
                </a:cubicBezTo>
                <a:cubicBezTo>
                  <a:pt x="27" y="80"/>
                  <a:pt x="27" y="80"/>
                  <a:pt x="27" y="80"/>
                </a:cubicBezTo>
                <a:lnTo>
                  <a:pt x="27" y="8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pic>
        <p:nvPicPr>
          <p:cNvPr id="6" name="Picture 5" descr="Qr code&#10;&#10;Description automatically generated">
            <a:extLst>
              <a:ext uri="{FF2B5EF4-FFF2-40B4-BE49-F238E27FC236}">
                <a16:creationId xmlns:a16="http://schemas.microsoft.com/office/drawing/2014/main" id="{AE2847BA-2BDB-634D-4045-6A83EE8053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33312" y="3861526"/>
            <a:ext cx="1129937" cy="1129937"/>
          </a:xfrm>
          <a:prstGeom prst="rect">
            <a:avLst/>
          </a:prstGeom>
        </p:spPr>
      </p:pic>
      <p:pic>
        <p:nvPicPr>
          <p:cNvPr id="10" name="Picture 9">
            <a:extLst>
              <a:ext uri="{FF2B5EF4-FFF2-40B4-BE49-F238E27FC236}">
                <a16:creationId xmlns:a16="http://schemas.microsoft.com/office/drawing/2014/main" id="{5B41FCC0-98ED-5747-396E-769F78BBDF0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216462" y="3861526"/>
            <a:ext cx="1129937" cy="1129937"/>
          </a:xfrm>
          <a:prstGeom prst="rect">
            <a:avLst/>
          </a:prstGeom>
        </p:spPr>
      </p:pic>
      <p:pic>
        <p:nvPicPr>
          <p:cNvPr id="11" name="Picture 10">
            <a:extLst>
              <a:ext uri="{FF2B5EF4-FFF2-40B4-BE49-F238E27FC236}">
                <a16:creationId xmlns:a16="http://schemas.microsoft.com/office/drawing/2014/main" id="{5EA6AB2C-538B-EB07-F0B5-451AED56357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4650162" y="3861526"/>
            <a:ext cx="1129937" cy="1129937"/>
          </a:xfrm>
          <a:prstGeom prst="rect">
            <a:avLst/>
          </a:prstGeom>
        </p:spPr>
      </p:pic>
      <p:pic>
        <p:nvPicPr>
          <p:cNvPr id="12" name="Picture 11">
            <a:extLst>
              <a:ext uri="{FF2B5EF4-FFF2-40B4-BE49-F238E27FC236}">
                <a16:creationId xmlns:a16="http://schemas.microsoft.com/office/drawing/2014/main" id="{7DA50AE0-EEF9-AD90-8909-F8AD2776BE88}"/>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6367012" y="3861526"/>
            <a:ext cx="1129937" cy="1129937"/>
          </a:xfrm>
          <a:prstGeom prst="rect">
            <a:avLst/>
          </a:prstGeom>
        </p:spPr>
      </p:pic>
      <p:pic>
        <p:nvPicPr>
          <p:cNvPr id="13" name="Picture 12">
            <a:extLst>
              <a:ext uri="{FF2B5EF4-FFF2-40B4-BE49-F238E27FC236}">
                <a16:creationId xmlns:a16="http://schemas.microsoft.com/office/drawing/2014/main" id="{842F2A53-0B6C-0BED-9DAF-C58C5B844296}"/>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083862" y="3861526"/>
            <a:ext cx="1129937" cy="1129937"/>
          </a:xfrm>
          <a:prstGeom prst="rect">
            <a:avLst/>
          </a:prstGeom>
        </p:spPr>
      </p:pic>
      <p:sp>
        <p:nvSpPr>
          <p:cNvPr id="15" name="Title 14">
            <a:extLst>
              <a:ext uri="{FF2B5EF4-FFF2-40B4-BE49-F238E27FC236}">
                <a16:creationId xmlns:a16="http://schemas.microsoft.com/office/drawing/2014/main" id="{21108CAB-31EC-F267-2B26-BFD136EA1585}"/>
              </a:ext>
            </a:extLst>
          </p:cNvPr>
          <p:cNvSpPr>
            <a:spLocks noGrp="1"/>
          </p:cNvSpPr>
          <p:nvPr>
            <p:ph type="title"/>
          </p:nvPr>
        </p:nvSpPr>
        <p:spPr/>
        <p:txBody>
          <a:bodyPr/>
          <a:lstStyle/>
          <a:p>
            <a:r>
              <a:rPr lang="es-ES" dirty="0">
                <a:solidFill>
                  <a:srgbClr val="FCC300"/>
                </a:solidFill>
                <a:latin typeface="EC Square Sans Pro" panose="020B0506040000020004" pitchFamily="34" charset="0"/>
              </a:rPr>
              <a:t>Síganos en </a:t>
            </a:r>
            <a:r>
              <a:rPr lang="es-ES" dirty="0">
                <a:latin typeface="EC Square Sans Pro" panose="020B0506040000020004" pitchFamily="34" charset="0"/>
              </a:rPr>
              <a:t>nuestras plataformas</a:t>
            </a:r>
            <a:endParaRPr lang="es-ES" dirty="0">
              <a:solidFill>
                <a:schemeClr val="accent4"/>
              </a:solidFill>
              <a:latin typeface="EC Square Sans Pro" panose="020B0506040000020004" pitchFamily="34" charset="0"/>
            </a:endParaRPr>
          </a:p>
        </p:txBody>
      </p:sp>
      <p:sp>
        <p:nvSpPr>
          <p:cNvPr id="5" name="Freeform 7">
            <a:extLst>
              <a:ext uri="{FF2B5EF4-FFF2-40B4-BE49-F238E27FC236}">
                <a16:creationId xmlns:a16="http://schemas.microsoft.com/office/drawing/2014/main" id="{83C3F287-985D-7854-78FE-AA2127045D62}"/>
              </a:ext>
            </a:extLst>
          </p:cNvPr>
          <p:cNvSpPr>
            <a:spLocks noEditPoints="1"/>
          </p:cNvSpPr>
          <p:nvPr/>
        </p:nvSpPr>
        <p:spPr bwMode="auto">
          <a:xfrm>
            <a:off x="10052782" y="2525470"/>
            <a:ext cx="600075" cy="604838"/>
          </a:xfrm>
          <a:custGeom>
            <a:avLst/>
            <a:gdLst>
              <a:gd name="T0" fmla="*/ 92 w 160"/>
              <a:gd name="T1" fmla="*/ 20 h 160"/>
              <a:gd name="T2" fmla="*/ 84 w 160"/>
              <a:gd name="T3" fmla="*/ 20 h 160"/>
              <a:gd name="T4" fmla="*/ 83 w 160"/>
              <a:gd name="T5" fmla="*/ 20 h 160"/>
              <a:gd name="T6" fmla="*/ 48 w 160"/>
              <a:gd name="T7" fmla="*/ 53 h 160"/>
              <a:gd name="T8" fmla="*/ 46 w 160"/>
              <a:gd name="T9" fmla="*/ 53 h 160"/>
              <a:gd name="T10" fmla="*/ 24 w 160"/>
              <a:gd name="T11" fmla="*/ 53 h 160"/>
              <a:gd name="T12" fmla="*/ 16 w 160"/>
              <a:gd name="T13" fmla="*/ 62 h 160"/>
              <a:gd name="T14" fmla="*/ 16 w 160"/>
              <a:gd name="T15" fmla="*/ 96 h 160"/>
              <a:gd name="T16" fmla="*/ 24 w 160"/>
              <a:gd name="T17" fmla="*/ 104 h 160"/>
              <a:gd name="T18" fmla="*/ 46 w 160"/>
              <a:gd name="T19" fmla="*/ 104 h 160"/>
              <a:gd name="T20" fmla="*/ 48 w 160"/>
              <a:gd name="T21" fmla="*/ 104 h 160"/>
              <a:gd name="T22" fmla="*/ 83 w 160"/>
              <a:gd name="T23" fmla="*/ 137 h 160"/>
              <a:gd name="T24" fmla="*/ 84 w 160"/>
              <a:gd name="T25" fmla="*/ 138 h 160"/>
              <a:gd name="T26" fmla="*/ 88 w 160"/>
              <a:gd name="T27" fmla="*/ 139 h 160"/>
              <a:gd name="T28" fmla="*/ 92 w 160"/>
              <a:gd name="T29" fmla="*/ 138 h 160"/>
              <a:gd name="T30" fmla="*/ 96 w 160"/>
              <a:gd name="T31" fmla="*/ 130 h 160"/>
              <a:gd name="T32" fmla="*/ 96 w 160"/>
              <a:gd name="T33" fmla="*/ 27 h 160"/>
              <a:gd name="T34" fmla="*/ 92 w 160"/>
              <a:gd name="T35" fmla="*/ 20 h 160"/>
              <a:gd name="T36" fmla="*/ 91 w 160"/>
              <a:gd name="T37" fmla="*/ 130 h 160"/>
              <a:gd name="T38" fmla="*/ 89 w 160"/>
              <a:gd name="T39" fmla="*/ 133 h 160"/>
              <a:gd name="T40" fmla="*/ 86 w 160"/>
              <a:gd name="T41" fmla="*/ 133 h 160"/>
              <a:gd name="T42" fmla="*/ 51 w 160"/>
              <a:gd name="T43" fmla="*/ 100 h 160"/>
              <a:gd name="T44" fmla="*/ 51 w 160"/>
              <a:gd name="T45" fmla="*/ 100 h 160"/>
              <a:gd name="T46" fmla="*/ 46 w 160"/>
              <a:gd name="T47" fmla="*/ 99 h 160"/>
              <a:gd name="T48" fmla="*/ 24 w 160"/>
              <a:gd name="T49" fmla="*/ 99 h 160"/>
              <a:gd name="T50" fmla="*/ 21 w 160"/>
              <a:gd name="T51" fmla="*/ 96 h 160"/>
              <a:gd name="T52" fmla="*/ 21 w 160"/>
              <a:gd name="T53" fmla="*/ 62 h 160"/>
              <a:gd name="T54" fmla="*/ 24 w 160"/>
              <a:gd name="T55" fmla="*/ 59 h 160"/>
              <a:gd name="T56" fmla="*/ 46 w 160"/>
              <a:gd name="T57" fmla="*/ 59 h 160"/>
              <a:gd name="T58" fmla="*/ 51 w 160"/>
              <a:gd name="T59" fmla="*/ 58 h 160"/>
              <a:gd name="T60" fmla="*/ 51 w 160"/>
              <a:gd name="T61" fmla="*/ 57 h 160"/>
              <a:gd name="T62" fmla="*/ 86 w 160"/>
              <a:gd name="T63" fmla="*/ 24 h 160"/>
              <a:gd name="T64" fmla="*/ 89 w 160"/>
              <a:gd name="T65" fmla="*/ 24 h 160"/>
              <a:gd name="T66" fmla="*/ 91 w 160"/>
              <a:gd name="T67" fmla="*/ 27 h 160"/>
              <a:gd name="T68" fmla="*/ 91 w 160"/>
              <a:gd name="T69" fmla="*/ 130 h 160"/>
              <a:gd name="T70" fmla="*/ 115 w 160"/>
              <a:gd name="T71" fmla="*/ 46 h 160"/>
              <a:gd name="T72" fmla="*/ 115 w 160"/>
              <a:gd name="T73" fmla="*/ 114 h 160"/>
              <a:gd name="T74" fmla="*/ 113 w 160"/>
              <a:gd name="T75" fmla="*/ 115 h 160"/>
              <a:gd name="T76" fmla="*/ 112 w 160"/>
              <a:gd name="T77" fmla="*/ 114 h 160"/>
              <a:gd name="T78" fmla="*/ 112 w 160"/>
              <a:gd name="T79" fmla="*/ 110 h 160"/>
              <a:gd name="T80" fmla="*/ 112 w 160"/>
              <a:gd name="T81" fmla="*/ 50 h 160"/>
              <a:gd name="T82" fmla="*/ 112 w 160"/>
              <a:gd name="T83" fmla="*/ 46 h 160"/>
              <a:gd name="T84" fmla="*/ 115 w 160"/>
              <a:gd name="T85" fmla="*/ 46 h 160"/>
              <a:gd name="T86" fmla="*/ 106 w 160"/>
              <a:gd name="T87" fmla="*/ 103 h 160"/>
              <a:gd name="T88" fmla="*/ 104 w 160"/>
              <a:gd name="T89" fmla="*/ 104 h 160"/>
              <a:gd name="T90" fmla="*/ 102 w 160"/>
              <a:gd name="T91" fmla="*/ 103 h 160"/>
              <a:gd name="T92" fmla="*/ 102 w 160"/>
              <a:gd name="T93" fmla="*/ 99 h 160"/>
              <a:gd name="T94" fmla="*/ 102 w 160"/>
              <a:gd name="T95" fmla="*/ 58 h 160"/>
              <a:gd name="T96" fmla="*/ 102 w 160"/>
              <a:gd name="T97" fmla="*/ 54 h 160"/>
              <a:gd name="T98" fmla="*/ 106 w 160"/>
              <a:gd name="T99" fmla="*/ 54 h 160"/>
              <a:gd name="T100" fmla="*/ 106 w 160"/>
              <a:gd name="T101" fmla="*/ 103 h 160"/>
              <a:gd name="T102" fmla="*/ 80 w 160"/>
              <a:gd name="T103" fmla="*/ 0 h 160"/>
              <a:gd name="T104" fmla="*/ 0 w 160"/>
              <a:gd name="T105" fmla="*/ 80 h 160"/>
              <a:gd name="T106" fmla="*/ 80 w 160"/>
              <a:gd name="T107" fmla="*/ 160 h 160"/>
              <a:gd name="T108" fmla="*/ 160 w 160"/>
              <a:gd name="T109" fmla="*/ 80 h 160"/>
              <a:gd name="T110" fmla="*/ 80 w 160"/>
              <a:gd name="T111" fmla="*/ 0 h 160"/>
              <a:gd name="T112" fmla="*/ 80 w 160"/>
              <a:gd name="T113" fmla="*/ 155 h 160"/>
              <a:gd name="T114" fmla="*/ 5 w 160"/>
              <a:gd name="T115" fmla="*/ 80 h 160"/>
              <a:gd name="T116" fmla="*/ 80 w 160"/>
              <a:gd name="T117" fmla="*/ 5 h 160"/>
              <a:gd name="T118" fmla="*/ 155 w 160"/>
              <a:gd name="T119" fmla="*/ 80 h 160"/>
              <a:gd name="T120" fmla="*/ 80 w 160"/>
              <a:gd name="T121"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60">
                <a:moveTo>
                  <a:pt x="92" y="20"/>
                </a:moveTo>
                <a:cubicBezTo>
                  <a:pt x="89" y="18"/>
                  <a:pt x="86" y="18"/>
                  <a:pt x="84" y="20"/>
                </a:cubicBezTo>
                <a:cubicBezTo>
                  <a:pt x="83" y="20"/>
                  <a:pt x="83" y="20"/>
                  <a:pt x="83" y="20"/>
                </a:cubicBezTo>
                <a:cubicBezTo>
                  <a:pt x="48" y="53"/>
                  <a:pt x="48" y="53"/>
                  <a:pt x="48" y="53"/>
                </a:cubicBezTo>
                <a:cubicBezTo>
                  <a:pt x="47" y="53"/>
                  <a:pt x="47" y="53"/>
                  <a:pt x="46" y="53"/>
                </a:cubicBezTo>
                <a:cubicBezTo>
                  <a:pt x="24" y="53"/>
                  <a:pt x="24" y="53"/>
                  <a:pt x="24" y="53"/>
                </a:cubicBezTo>
                <a:cubicBezTo>
                  <a:pt x="20" y="53"/>
                  <a:pt x="16" y="57"/>
                  <a:pt x="16" y="62"/>
                </a:cubicBezTo>
                <a:cubicBezTo>
                  <a:pt x="16" y="96"/>
                  <a:pt x="16" y="96"/>
                  <a:pt x="16" y="96"/>
                </a:cubicBezTo>
                <a:cubicBezTo>
                  <a:pt x="16" y="100"/>
                  <a:pt x="20" y="104"/>
                  <a:pt x="24" y="104"/>
                </a:cubicBezTo>
                <a:cubicBezTo>
                  <a:pt x="46" y="104"/>
                  <a:pt x="46" y="104"/>
                  <a:pt x="46" y="104"/>
                </a:cubicBezTo>
                <a:cubicBezTo>
                  <a:pt x="47" y="104"/>
                  <a:pt x="47" y="104"/>
                  <a:pt x="48" y="104"/>
                </a:cubicBezTo>
                <a:cubicBezTo>
                  <a:pt x="83" y="137"/>
                  <a:pt x="83" y="137"/>
                  <a:pt x="83" y="137"/>
                </a:cubicBezTo>
                <a:cubicBezTo>
                  <a:pt x="83" y="137"/>
                  <a:pt x="83" y="137"/>
                  <a:pt x="84" y="138"/>
                </a:cubicBezTo>
                <a:cubicBezTo>
                  <a:pt x="85" y="138"/>
                  <a:pt x="86" y="139"/>
                  <a:pt x="88" y="139"/>
                </a:cubicBezTo>
                <a:cubicBezTo>
                  <a:pt x="89" y="139"/>
                  <a:pt x="91" y="138"/>
                  <a:pt x="92" y="138"/>
                </a:cubicBezTo>
                <a:cubicBezTo>
                  <a:pt x="94" y="136"/>
                  <a:pt x="96" y="133"/>
                  <a:pt x="96" y="130"/>
                </a:cubicBezTo>
                <a:cubicBezTo>
                  <a:pt x="96" y="27"/>
                  <a:pt x="96" y="27"/>
                  <a:pt x="96" y="27"/>
                </a:cubicBezTo>
                <a:cubicBezTo>
                  <a:pt x="96" y="24"/>
                  <a:pt x="94" y="21"/>
                  <a:pt x="92" y="20"/>
                </a:cubicBezTo>
                <a:close/>
                <a:moveTo>
                  <a:pt x="91" y="130"/>
                </a:moveTo>
                <a:cubicBezTo>
                  <a:pt x="91" y="132"/>
                  <a:pt x="90" y="133"/>
                  <a:pt x="89" y="133"/>
                </a:cubicBezTo>
                <a:cubicBezTo>
                  <a:pt x="89" y="133"/>
                  <a:pt x="88" y="134"/>
                  <a:pt x="86" y="133"/>
                </a:cubicBezTo>
                <a:cubicBezTo>
                  <a:pt x="51" y="100"/>
                  <a:pt x="51" y="100"/>
                  <a:pt x="51" y="100"/>
                </a:cubicBezTo>
                <a:cubicBezTo>
                  <a:pt x="51" y="100"/>
                  <a:pt x="51" y="100"/>
                  <a:pt x="51" y="100"/>
                </a:cubicBezTo>
                <a:cubicBezTo>
                  <a:pt x="49" y="99"/>
                  <a:pt x="48" y="99"/>
                  <a:pt x="46" y="99"/>
                </a:cubicBezTo>
                <a:cubicBezTo>
                  <a:pt x="24" y="99"/>
                  <a:pt x="24" y="99"/>
                  <a:pt x="24" y="99"/>
                </a:cubicBezTo>
                <a:cubicBezTo>
                  <a:pt x="23" y="99"/>
                  <a:pt x="21" y="97"/>
                  <a:pt x="21" y="96"/>
                </a:cubicBezTo>
                <a:cubicBezTo>
                  <a:pt x="21" y="62"/>
                  <a:pt x="21" y="62"/>
                  <a:pt x="21" y="62"/>
                </a:cubicBezTo>
                <a:cubicBezTo>
                  <a:pt x="21" y="60"/>
                  <a:pt x="23" y="59"/>
                  <a:pt x="24" y="59"/>
                </a:cubicBezTo>
                <a:cubicBezTo>
                  <a:pt x="46" y="59"/>
                  <a:pt x="46" y="59"/>
                  <a:pt x="46" y="59"/>
                </a:cubicBezTo>
                <a:cubicBezTo>
                  <a:pt x="48" y="59"/>
                  <a:pt x="49" y="58"/>
                  <a:pt x="51" y="58"/>
                </a:cubicBezTo>
                <a:cubicBezTo>
                  <a:pt x="51" y="57"/>
                  <a:pt x="51" y="57"/>
                  <a:pt x="51" y="57"/>
                </a:cubicBezTo>
                <a:cubicBezTo>
                  <a:pt x="86" y="24"/>
                  <a:pt x="86" y="24"/>
                  <a:pt x="86" y="24"/>
                </a:cubicBezTo>
                <a:cubicBezTo>
                  <a:pt x="88" y="24"/>
                  <a:pt x="89" y="24"/>
                  <a:pt x="89" y="24"/>
                </a:cubicBezTo>
                <a:cubicBezTo>
                  <a:pt x="90" y="25"/>
                  <a:pt x="91" y="25"/>
                  <a:pt x="91" y="27"/>
                </a:cubicBezTo>
                <a:lnTo>
                  <a:pt x="91" y="130"/>
                </a:lnTo>
                <a:close/>
                <a:moveTo>
                  <a:pt x="115" y="46"/>
                </a:moveTo>
                <a:cubicBezTo>
                  <a:pt x="134" y="65"/>
                  <a:pt x="134" y="95"/>
                  <a:pt x="115" y="114"/>
                </a:cubicBezTo>
                <a:cubicBezTo>
                  <a:pt x="115" y="115"/>
                  <a:pt x="114" y="115"/>
                  <a:pt x="113" y="115"/>
                </a:cubicBezTo>
                <a:cubicBezTo>
                  <a:pt x="113" y="115"/>
                  <a:pt x="112" y="115"/>
                  <a:pt x="112" y="114"/>
                </a:cubicBezTo>
                <a:cubicBezTo>
                  <a:pt x="111" y="113"/>
                  <a:pt x="111" y="111"/>
                  <a:pt x="112" y="110"/>
                </a:cubicBezTo>
                <a:cubicBezTo>
                  <a:pt x="128" y="94"/>
                  <a:pt x="128" y="67"/>
                  <a:pt x="112" y="50"/>
                </a:cubicBezTo>
                <a:cubicBezTo>
                  <a:pt x="111" y="49"/>
                  <a:pt x="111" y="47"/>
                  <a:pt x="112" y="46"/>
                </a:cubicBezTo>
                <a:cubicBezTo>
                  <a:pt x="113" y="45"/>
                  <a:pt x="114" y="45"/>
                  <a:pt x="115" y="46"/>
                </a:cubicBezTo>
                <a:close/>
                <a:moveTo>
                  <a:pt x="106" y="103"/>
                </a:moveTo>
                <a:cubicBezTo>
                  <a:pt x="105" y="104"/>
                  <a:pt x="105" y="104"/>
                  <a:pt x="104" y="104"/>
                </a:cubicBezTo>
                <a:cubicBezTo>
                  <a:pt x="103" y="104"/>
                  <a:pt x="103" y="104"/>
                  <a:pt x="102" y="103"/>
                </a:cubicBezTo>
                <a:cubicBezTo>
                  <a:pt x="101" y="102"/>
                  <a:pt x="101" y="100"/>
                  <a:pt x="102" y="99"/>
                </a:cubicBezTo>
                <a:cubicBezTo>
                  <a:pt x="114" y="88"/>
                  <a:pt x="114" y="69"/>
                  <a:pt x="102" y="58"/>
                </a:cubicBezTo>
                <a:cubicBezTo>
                  <a:pt x="101" y="57"/>
                  <a:pt x="101" y="55"/>
                  <a:pt x="102" y="54"/>
                </a:cubicBezTo>
                <a:cubicBezTo>
                  <a:pt x="103" y="53"/>
                  <a:pt x="105" y="53"/>
                  <a:pt x="106" y="54"/>
                </a:cubicBezTo>
                <a:cubicBezTo>
                  <a:pt x="119" y="68"/>
                  <a:pt x="119" y="90"/>
                  <a:pt x="106" y="103"/>
                </a:cubicBezTo>
                <a:close/>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55"/>
                </a:moveTo>
                <a:cubicBezTo>
                  <a:pt x="39" y="155"/>
                  <a:pt x="5" y="121"/>
                  <a:pt x="5" y="80"/>
                </a:cubicBezTo>
                <a:cubicBezTo>
                  <a:pt x="5" y="39"/>
                  <a:pt x="39" y="5"/>
                  <a:pt x="80" y="5"/>
                </a:cubicBezTo>
                <a:cubicBezTo>
                  <a:pt x="121" y="5"/>
                  <a:pt x="155" y="39"/>
                  <a:pt x="155" y="80"/>
                </a:cubicBezTo>
                <a:cubicBezTo>
                  <a:pt x="155" y="121"/>
                  <a:pt x="121" y="155"/>
                  <a:pt x="80" y="15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457223">
              <a:defRPr/>
            </a:pPr>
            <a:endParaRPr lang="en-US">
              <a:latin typeface="EC Square Sans Pro" panose="020B05060400000200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5AB7429-A50D-4F80-6F5C-E18A70D6825D}"/>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764170" y="3861526"/>
            <a:ext cx="1129937" cy="1129937"/>
          </a:xfrm>
          <a:prstGeom prst="rect">
            <a:avLst/>
          </a:prstGeom>
        </p:spPr>
      </p:pic>
    </p:spTree>
    <p:extLst>
      <p:ext uri="{BB962C8B-B14F-4D97-AF65-F5344CB8AC3E}">
        <p14:creationId xmlns:p14="http://schemas.microsoft.com/office/powerpoint/2010/main" val="4228549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83443-3B3A-94F1-AB7C-C3A43FBE3293}"/>
              </a:ext>
            </a:extLst>
          </p:cNvPr>
          <p:cNvSpPr>
            <a:spLocks noGrp="1"/>
          </p:cNvSpPr>
          <p:nvPr>
            <p:ph type="title"/>
          </p:nvPr>
        </p:nvSpPr>
        <p:spPr/>
        <p:txBody>
          <a:bodyPr/>
          <a:lstStyle/>
          <a:p>
            <a:r>
              <a:rPr lang="es-ES" dirty="0">
                <a:solidFill>
                  <a:srgbClr val="FCC300"/>
                </a:solidFill>
              </a:rPr>
              <a:t>Preguntas/dudas</a:t>
            </a:r>
          </a:p>
        </p:txBody>
      </p:sp>
      <p:sp>
        <p:nvSpPr>
          <p:cNvPr id="3" name="AutoShape 471">
            <a:extLst>
              <a:ext uri="{FF2B5EF4-FFF2-40B4-BE49-F238E27FC236}">
                <a16:creationId xmlns:a16="http://schemas.microsoft.com/office/drawing/2014/main" id="{91FDAEB3-EE80-4D0A-4E26-26B49B4042BC}"/>
              </a:ext>
            </a:extLst>
          </p:cNvPr>
          <p:cNvSpPr>
            <a:spLocks/>
          </p:cNvSpPr>
          <p:nvPr/>
        </p:nvSpPr>
        <p:spPr bwMode="auto">
          <a:xfrm>
            <a:off x="3894667" y="1896533"/>
            <a:ext cx="4402667" cy="4334935"/>
          </a:xfrm>
          <a:custGeom>
            <a:avLst/>
            <a:gdLst>
              <a:gd name="T0" fmla="*/ 104665826 w 21600"/>
              <a:gd name="T1" fmla="*/ 0 h 21600"/>
              <a:gd name="T2" fmla="*/ 0 w 21600"/>
              <a:gd name="T3" fmla="*/ 101597923 h 21600"/>
              <a:gd name="T4" fmla="*/ 104665826 w 21600"/>
              <a:gd name="T5" fmla="*/ 203194979 h 21600"/>
              <a:gd name="T6" fmla="*/ 209330669 w 21600"/>
              <a:gd name="T7" fmla="*/ 101597923 h 21600"/>
              <a:gd name="T8" fmla="*/ 104665826 w 21600"/>
              <a:gd name="T9" fmla="*/ 0 h 21600"/>
              <a:gd name="T10" fmla="*/ 111604656 w 21600"/>
              <a:gd name="T11" fmla="*/ 162339153 h 21600"/>
              <a:gd name="T12" fmla="*/ 99383516 w 21600"/>
              <a:gd name="T13" fmla="*/ 166591703 h 21600"/>
              <a:gd name="T14" fmla="*/ 99277094 w 21600"/>
              <a:gd name="T15" fmla="*/ 166591703 h 21600"/>
              <a:gd name="T16" fmla="*/ 87502301 w 21600"/>
              <a:gd name="T17" fmla="*/ 162348657 h 21600"/>
              <a:gd name="T18" fmla="*/ 82859776 w 21600"/>
              <a:gd name="T19" fmla="*/ 151050606 h 21600"/>
              <a:gd name="T20" fmla="*/ 87521887 w 21600"/>
              <a:gd name="T21" fmla="*/ 139809793 h 21600"/>
              <a:gd name="T22" fmla="*/ 99383516 w 21600"/>
              <a:gd name="T23" fmla="*/ 135660336 h 21600"/>
              <a:gd name="T24" fmla="*/ 111575317 w 21600"/>
              <a:gd name="T25" fmla="*/ 139809793 h 21600"/>
              <a:gd name="T26" fmla="*/ 116246199 w 21600"/>
              <a:gd name="T27" fmla="*/ 151050606 h 21600"/>
              <a:gd name="T28" fmla="*/ 111604656 w 21600"/>
              <a:gd name="T29" fmla="*/ 162339153 h 21600"/>
              <a:gd name="T30" fmla="*/ 139612090 w 21600"/>
              <a:gd name="T31" fmla="*/ 84636502 h 21600"/>
              <a:gd name="T32" fmla="*/ 133429210 w 21600"/>
              <a:gd name="T33" fmla="*/ 94824591 h 21600"/>
              <a:gd name="T34" fmla="*/ 125472572 w 21600"/>
              <a:gd name="T35" fmla="*/ 102105183 h 21600"/>
              <a:gd name="T36" fmla="*/ 118319816 w 21600"/>
              <a:gd name="T37" fmla="*/ 108173499 h 21600"/>
              <a:gd name="T38" fmla="*/ 113028746 w 21600"/>
              <a:gd name="T39" fmla="*/ 115370005 h 21600"/>
              <a:gd name="T40" fmla="*/ 110964872 w 21600"/>
              <a:gd name="T41" fmla="*/ 125463619 h 21600"/>
              <a:gd name="T42" fmla="*/ 110964872 w 21600"/>
              <a:gd name="T43" fmla="*/ 128285269 h 21600"/>
              <a:gd name="T44" fmla="*/ 89178408 w 21600"/>
              <a:gd name="T45" fmla="*/ 128285269 h 21600"/>
              <a:gd name="T46" fmla="*/ 86533418 w 21600"/>
              <a:gd name="T47" fmla="*/ 128285269 h 21600"/>
              <a:gd name="T48" fmla="*/ 86281402 w 21600"/>
              <a:gd name="T49" fmla="*/ 125735878 h 21600"/>
              <a:gd name="T50" fmla="*/ 85980550 w 21600"/>
              <a:gd name="T51" fmla="*/ 120025649 h 21600"/>
              <a:gd name="T52" fmla="*/ 87211302 w 21600"/>
              <a:gd name="T53" fmla="*/ 110110695 h 21600"/>
              <a:gd name="T54" fmla="*/ 92269853 w 21600"/>
              <a:gd name="T55" fmla="*/ 98878500 h 21600"/>
              <a:gd name="T56" fmla="*/ 99606193 w 21600"/>
              <a:gd name="T57" fmla="*/ 90694339 h 21600"/>
              <a:gd name="T58" fmla="*/ 106690627 w 21600"/>
              <a:gd name="T59" fmla="*/ 84561044 h 21600"/>
              <a:gd name="T60" fmla="*/ 111778507 w 21600"/>
              <a:gd name="T61" fmla="*/ 78879435 h 21600"/>
              <a:gd name="T62" fmla="*/ 113503449 w 21600"/>
              <a:gd name="T63" fmla="*/ 72754767 h 21600"/>
              <a:gd name="T64" fmla="*/ 110955119 w 21600"/>
              <a:gd name="T65" fmla="*/ 65417822 h 21600"/>
              <a:gd name="T66" fmla="*/ 101254052 w 21600"/>
              <a:gd name="T67" fmla="*/ 62858819 h 21600"/>
              <a:gd name="T68" fmla="*/ 96030312 w 21600"/>
              <a:gd name="T69" fmla="*/ 63376558 h 21600"/>
              <a:gd name="T70" fmla="*/ 90331977 w 21600"/>
              <a:gd name="T71" fmla="*/ 64919189 h 21600"/>
              <a:gd name="T72" fmla="*/ 84808476 w 21600"/>
              <a:gd name="T73" fmla="*/ 67251817 h 21600"/>
              <a:gd name="T74" fmla="*/ 80097539 w 21600"/>
              <a:gd name="T75" fmla="*/ 69952125 h 21600"/>
              <a:gd name="T76" fmla="*/ 77384118 w 21600"/>
              <a:gd name="T77" fmla="*/ 71767014 h 21600"/>
              <a:gd name="T78" fmla="*/ 66162283 w 21600"/>
              <a:gd name="T79" fmla="*/ 50854876 h 21600"/>
              <a:gd name="T80" fmla="*/ 68294489 w 21600"/>
              <a:gd name="T81" fmla="*/ 49434454 h 21600"/>
              <a:gd name="T82" fmla="*/ 83887337 w 21600"/>
              <a:gd name="T83" fmla="*/ 41983928 h 21600"/>
              <a:gd name="T84" fmla="*/ 105168876 w 21600"/>
              <a:gd name="T85" fmla="*/ 39030468 h 21600"/>
              <a:gd name="T86" fmla="*/ 132082302 w 21600"/>
              <a:gd name="T87" fmla="*/ 47233735 h 21600"/>
              <a:gd name="T88" fmla="*/ 142122311 w 21600"/>
              <a:gd name="T89" fmla="*/ 69613055 h 21600"/>
              <a:gd name="T90" fmla="*/ 139612090 w 21600"/>
              <a:gd name="T91" fmla="*/ 84636502 h 21600"/>
              <a:gd name="T92" fmla="*/ 139612090 w 21600"/>
              <a:gd name="T93" fmla="*/ 84636502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1516" y="17257"/>
                </a:moveTo>
                <a:cubicBezTo>
                  <a:pt x="11195" y="17566"/>
                  <a:pt x="10753" y="17711"/>
                  <a:pt x="10255" y="17709"/>
                </a:cubicBezTo>
                <a:cubicBezTo>
                  <a:pt x="10251" y="17709"/>
                  <a:pt x="10247" y="17709"/>
                  <a:pt x="10244" y="17709"/>
                </a:cubicBezTo>
                <a:cubicBezTo>
                  <a:pt x="9770" y="17709"/>
                  <a:pt x="9344" y="17561"/>
                  <a:pt x="9029" y="17258"/>
                </a:cubicBezTo>
                <a:cubicBezTo>
                  <a:pt x="8708" y="16953"/>
                  <a:pt x="8547" y="16528"/>
                  <a:pt x="8550" y="16057"/>
                </a:cubicBezTo>
                <a:cubicBezTo>
                  <a:pt x="8547" y="15586"/>
                  <a:pt x="8707" y="15161"/>
                  <a:pt x="9031" y="14862"/>
                </a:cubicBezTo>
                <a:cubicBezTo>
                  <a:pt x="9349" y="14564"/>
                  <a:pt x="9778" y="14419"/>
                  <a:pt x="10255" y="14421"/>
                </a:cubicBezTo>
                <a:cubicBezTo>
                  <a:pt x="10751" y="14419"/>
                  <a:pt x="11191" y="14561"/>
                  <a:pt x="11513" y="14862"/>
                </a:cubicBezTo>
                <a:cubicBezTo>
                  <a:pt x="11837" y="15160"/>
                  <a:pt x="11998" y="15586"/>
                  <a:pt x="11995" y="16057"/>
                </a:cubicBezTo>
                <a:cubicBezTo>
                  <a:pt x="11998" y="16528"/>
                  <a:pt x="11837" y="16953"/>
                  <a:pt x="11516" y="17257"/>
                </a:cubicBezTo>
                <a:close/>
                <a:moveTo>
                  <a:pt x="14406" y="8997"/>
                </a:moveTo>
                <a:cubicBezTo>
                  <a:pt x="14238" y="9415"/>
                  <a:pt x="14026" y="9777"/>
                  <a:pt x="13768" y="10080"/>
                </a:cubicBezTo>
                <a:cubicBezTo>
                  <a:pt x="13520" y="10372"/>
                  <a:pt x="13246" y="10631"/>
                  <a:pt x="12947" y="10854"/>
                </a:cubicBezTo>
                <a:cubicBezTo>
                  <a:pt x="12678" y="11057"/>
                  <a:pt x="12431" y="11272"/>
                  <a:pt x="12209" y="11499"/>
                </a:cubicBezTo>
                <a:cubicBezTo>
                  <a:pt x="11996" y="11719"/>
                  <a:pt x="11814" y="11972"/>
                  <a:pt x="11663" y="12264"/>
                </a:cubicBezTo>
                <a:cubicBezTo>
                  <a:pt x="11528" y="12521"/>
                  <a:pt x="11450" y="12878"/>
                  <a:pt x="11450" y="13337"/>
                </a:cubicBezTo>
                <a:lnTo>
                  <a:pt x="11450" y="13637"/>
                </a:lnTo>
                <a:lnTo>
                  <a:pt x="9202" y="13637"/>
                </a:lnTo>
                <a:lnTo>
                  <a:pt x="8929" y="13637"/>
                </a:lnTo>
                <a:lnTo>
                  <a:pt x="8903" y="13366"/>
                </a:lnTo>
                <a:cubicBezTo>
                  <a:pt x="8882" y="13154"/>
                  <a:pt x="8872" y="12952"/>
                  <a:pt x="8872" y="12759"/>
                </a:cubicBezTo>
                <a:cubicBezTo>
                  <a:pt x="8872" y="12372"/>
                  <a:pt x="8912" y="12020"/>
                  <a:pt x="8999" y="11705"/>
                </a:cubicBezTo>
                <a:cubicBezTo>
                  <a:pt x="9123" y="11251"/>
                  <a:pt x="9296" y="10853"/>
                  <a:pt x="9521" y="10511"/>
                </a:cubicBezTo>
                <a:cubicBezTo>
                  <a:pt x="9740" y="10180"/>
                  <a:pt x="9992" y="9889"/>
                  <a:pt x="10278" y="9641"/>
                </a:cubicBezTo>
                <a:cubicBezTo>
                  <a:pt x="10540" y="9414"/>
                  <a:pt x="10783" y="9197"/>
                  <a:pt x="11009" y="8989"/>
                </a:cubicBezTo>
                <a:cubicBezTo>
                  <a:pt x="11222" y="8793"/>
                  <a:pt x="11396" y="8591"/>
                  <a:pt x="11534" y="8385"/>
                </a:cubicBezTo>
                <a:cubicBezTo>
                  <a:pt x="11649" y="8210"/>
                  <a:pt x="11711" y="8003"/>
                  <a:pt x="11712" y="7734"/>
                </a:cubicBezTo>
                <a:cubicBezTo>
                  <a:pt x="11710" y="7378"/>
                  <a:pt x="11618" y="7139"/>
                  <a:pt x="11449" y="6954"/>
                </a:cubicBezTo>
                <a:cubicBezTo>
                  <a:pt x="11318" y="6805"/>
                  <a:pt x="10997" y="6680"/>
                  <a:pt x="10448" y="6682"/>
                </a:cubicBezTo>
                <a:cubicBezTo>
                  <a:pt x="10283" y="6682"/>
                  <a:pt x="10103" y="6700"/>
                  <a:pt x="9909" y="6737"/>
                </a:cubicBezTo>
                <a:cubicBezTo>
                  <a:pt x="9714" y="6776"/>
                  <a:pt x="9517" y="6830"/>
                  <a:pt x="9321" y="6901"/>
                </a:cubicBezTo>
                <a:cubicBezTo>
                  <a:pt x="9122" y="6973"/>
                  <a:pt x="8931" y="7055"/>
                  <a:pt x="8751" y="7149"/>
                </a:cubicBezTo>
                <a:cubicBezTo>
                  <a:pt x="8567" y="7244"/>
                  <a:pt x="8405" y="7340"/>
                  <a:pt x="8265" y="7436"/>
                </a:cubicBezTo>
                <a:lnTo>
                  <a:pt x="7985" y="7629"/>
                </a:lnTo>
                <a:lnTo>
                  <a:pt x="6827" y="5406"/>
                </a:lnTo>
                <a:lnTo>
                  <a:pt x="7047" y="5255"/>
                </a:lnTo>
                <a:cubicBezTo>
                  <a:pt x="7517" y="4934"/>
                  <a:pt x="8054" y="4670"/>
                  <a:pt x="8656" y="4463"/>
                </a:cubicBezTo>
                <a:cubicBezTo>
                  <a:pt x="9276" y="4251"/>
                  <a:pt x="10009" y="4149"/>
                  <a:pt x="10852" y="4149"/>
                </a:cubicBezTo>
                <a:cubicBezTo>
                  <a:pt x="11998" y="4148"/>
                  <a:pt x="12940" y="4429"/>
                  <a:pt x="13629" y="5021"/>
                </a:cubicBezTo>
                <a:cubicBezTo>
                  <a:pt x="14318" y="5607"/>
                  <a:pt x="14669" y="6431"/>
                  <a:pt x="14665" y="7400"/>
                </a:cubicBezTo>
                <a:cubicBezTo>
                  <a:pt x="14665" y="8024"/>
                  <a:pt x="14583" y="8555"/>
                  <a:pt x="14406" y="8997"/>
                </a:cubicBezTo>
                <a:close/>
                <a:moveTo>
                  <a:pt x="14406" y="8997"/>
                </a:moveTo>
              </a:path>
            </a:pathLst>
          </a:custGeom>
          <a:solidFill>
            <a:srgbClr val="005A92">
              <a:alpha val="84000"/>
            </a:srgbClr>
          </a:solidFill>
          <a:ln>
            <a:noFill/>
          </a:ln>
        </p:spPr>
        <p:txBody>
          <a:bodyPr lIns="0" tIns="0" rIns="0" bIns="0"/>
          <a:lstStyle/>
          <a:p>
            <a:endParaRPr lang="en-US" sz="600">
              <a:solidFill>
                <a:schemeClr val="bg1"/>
              </a:solidFill>
            </a:endParaRPr>
          </a:p>
        </p:txBody>
      </p:sp>
    </p:spTree>
    <p:extLst>
      <p:ext uri="{BB962C8B-B14F-4D97-AF65-F5344CB8AC3E}">
        <p14:creationId xmlns:p14="http://schemas.microsoft.com/office/powerpoint/2010/main" val="463854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E413-7CEA-191A-E53D-EF8C461085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E763B6-A9F4-77F9-ABB1-38C5B45FFDF9}"/>
              </a:ext>
            </a:extLst>
          </p:cNvPr>
          <p:cNvSpPr>
            <a:spLocks noGrp="1"/>
          </p:cNvSpPr>
          <p:nvPr>
            <p:ph type="title"/>
          </p:nvPr>
        </p:nvSpPr>
        <p:spPr/>
        <p:txBody>
          <a:bodyPr/>
          <a:lstStyle/>
          <a:p>
            <a:r>
              <a:rPr lang="es-ES" dirty="0">
                <a:solidFill>
                  <a:srgbClr val="FCC300"/>
                </a:solidFill>
              </a:rPr>
              <a:t>Contacto</a:t>
            </a:r>
          </a:p>
        </p:txBody>
      </p:sp>
      <p:sp>
        <p:nvSpPr>
          <p:cNvPr id="9" name="AutoShape 2">
            <a:extLst>
              <a:ext uri="{FF2B5EF4-FFF2-40B4-BE49-F238E27FC236}">
                <a16:creationId xmlns:a16="http://schemas.microsoft.com/office/drawing/2014/main" id="{1A1BAD27-5DE8-37B2-1036-4056CAB673F7}"/>
              </a:ext>
            </a:extLst>
          </p:cNvPr>
          <p:cNvSpPr>
            <a:spLocks noChangeAspect="1" noChangeArrowheads="1"/>
          </p:cNvSpPr>
          <p:nvPr/>
        </p:nvSpPr>
        <p:spPr bwMode="auto">
          <a:xfrm>
            <a:off x="3483667" y="2263143"/>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pt-PT" sz="1200">
              <a:latin typeface="EC Square Sans Pro" panose="020B0506040000020004" pitchFamily="34" charset="0"/>
            </a:endParaRPr>
          </a:p>
        </p:txBody>
      </p:sp>
      <p:sp>
        <p:nvSpPr>
          <p:cNvPr id="12" name="Content Placeholder 2">
            <a:extLst>
              <a:ext uri="{FF2B5EF4-FFF2-40B4-BE49-F238E27FC236}">
                <a16:creationId xmlns:a16="http://schemas.microsoft.com/office/drawing/2014/main" id="{2553B30F-0184-9C5C-0EA4-C12A3C2B987C}"/>
              </a:ext>
            </a:extLst>
          </p:cNvPr>
          <p:cNvSpPr txBox="1">
            <a:spLocks/>
          </p:cNvSpPr>
          <p:nvPr/>
        </p:nvSpPr>
        <p:spPr>
          <a:xfrm>
            <a:off x="1034143" y="2364743"/>
            <a:ext cx="4759714" cy="981644"/>
          </a:xfrm>
          <a:prstGeom prst="rect">
            <a:avLst/>
          </a:prstGeom>
        </p:spPr>
        <p:txBody>
          <a:bodyPr vert="horz" lIns="0" tIns="0" rIns="0" bIns="0" rtlCol="0">
            <a:no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r>
              <a:rPr lang="pt-PT" sz="2667" b="1" dirty="0">
                <a:latin typeface="EC Square Sans Pro" panose="020B0506040000020004" pitchFamily="34" charset="0"/>
              </a:rPr>
              <a:t>Xavier Casanova Colomé</a:t>
            </a:r>
          </a:p>
          <a:p>
            <a:pPr>
              <a:spcBef>
                <a:spcPts val="0"/>
              </a:spcBef>
              <a:spcAft>
                <a:spcPts val="400"/>
              </a:spcAft>
            </a:pPr>
            <a:r>
              <a:rPr lang="pt-PT" sz="2400" dirty="0">
                <a:latin typeface="EC Square Sans Pro" panose="020B0506040000020004" pitchFamily="34" charset="0"/>
              </a:rPr>
              <a:t>xavier.casanova@iclei.org</a:t>
            </a:r>
          </a:p>
        </p:txBody>
      </p:sp>
      <p:sp>
        <p:nvSpPr>
          <p:cNvPr id="4" name="CaixaDeTexto 3">
            <a:extLst>
              <a:ext uri="{FF2B5EF4-FFF2-40B4-BE49-F238E27FC236}">
                <a16:creationId xmlns:a16="http://schemas.microsoft.com/office/drawing/2014/main" id="{4DC2F7FC-B18E-82C4-8353-8FDDCDE6E6C1}"/>
              </a:ext>
            </a:extLst>
          </p:cNvPr>
          <p:cNvSpPr txBox="1"/>
          <p:nvPr/>
        </p:nvSpPr>
        <p:spPr>
          <a:xfrm>
            <a:off x="1034143" y="3987935"/>
            <a:ext cx="5529943" cy="882293"/>
          </a:xfrm>
          <a:prstGeom prst="rect">
            <a:avLst/>
          </a:prstGeom>
        </p:spPr>
        <p:txBody>
          <a:bodyPr vert="horz" lIns="0" tIns="0" rIns="0" bIns="0" rtlCol="0">
            <a:noAutofit/>
          </a:bodyPr>
          <a:lstStyle>
            <a:defPPr marR="0" lvl="0" algn="l" rtl="0">
              <a:lnSpc>
                <a:spcPct val="100000"/>
              </a:lnSpc>
              <a:spcBef>
                <a:spcPts val="0"/>
              </a:spcBef>
              <a:spcAft>
                <a:spcPts val="0"/>
              </a:spcAft>
            </a:defPPr>
            <a:lvl1pPr marL="0" indent="0" defTabSz="685800" eaLnBrk="1" latinLnBrk="0" hangingPunct="1">
              <a:spcBef>
                <a:spcPct val="20000"/>
              </a:spcBef>
              <a:spcAft>
                <a:spcPts val="900"/>
              </a:spcAft>
              <a:buClr>
                <a:srgbClr val="00A3DB"/>
              </a:buClr>
              <a:buFont typeface="Wingdings" pitchFamily="2" charset="2"/>
              <a:buNone/>
              <a:defRPr sz="4000" b="1" kern="1200">
                <a:solidFill>
                  <a:srgbClr val="005A92"/>
                </a:solidFill>
                <a:latin typeface="EC Square Sans Pro" panose="020B0506040000020004" pitchFamily="34" charset="0"/>
                <a:ea typeface="Open Sans" panose="020B0606030504020204" pitchFamily="34" charset="0"/>
                <a:cs typeface="Open Sans" panose="020B0606030504020204" pitchFamily="34" charset="0"/>
              </a:defRPr>
            </a:lvl1pPr>
            <a:lvl2pPr marL="685800" indent="0" defTabSz="685800" eaLnBrk="1" latinLnBrk="0" hangingPunct="1">
              <a:spcBef>
                <a:spcPct val="20000"/>
              </a:spcBef>
              <a:spcAft>
                <a:spcPts val="900"/>
              </a:spcAft>
              <a:buClr>
                <a:srgbClr val="00A3DB"/>
              </a:buClr>
              <a:buFont typeface="Wingdings" pitchFamily="2" charset="2"/>
              <a:buNone/>
              <a:defRPr sz="240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defTabSz="685800" eaLnBrk="1" latinLnBrk="0" hangingPunct="1">
              <a:spcBef>
                <a:spcPct val="20000"/>
              </a:spcBef>
              <a:spcAft>
                <a:spcPts val="900"/>
              </a:spcAft>
              <a:buClr>
                <a:srgbClr val="00A3DB"/>
              </a:buClr>
              <a:buFont typeface="Wingdings" pitchFamily="2" charset="2"/>
              <a:buNone/>
              <a:defRPr sz="210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defTabSz="685800" eaLnBrk="1" latinLnBrk="0" hangingPunct="1">
              <a:spcBef>
                <a:spcPct val="20000"/>
              </a:spcBef>
              <a:spcAft>
                <a:spcPts val="900"/>
              </a:spcAft>
              <a:buClr>
                <a:srgbClr val="00A3DB"/>
              </a:buClr>
              <a:buFont typeface="Wingdings" pitchFamily="2" charset="2"/>
              <a:buNone/>
              <a:defRPr sz="18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defTabSz="685800" eaLnBrk="1" latinLnBrk="0" hangingPunct="1">
              <a:spcBef>
                <a:spcPct val="20000"/>
              </a:spcBef>
              <a:spcAft>
                <a:spcPts val="900"/>
              </a:spcAft>
              <a:buClr>
                <a:srgbClr val="00A3DB"/>
              </a:buClr>
              <a:buFont typeface="Wingdings" pitchFamily="2" charset="2"/>
              <a:buNone/>
              <a:defRPr sz="180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defTabSz="68580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defTabSz="68580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defTabSz="68580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defTabSz="68580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r>
              <a:rPr lang="en-GB" sz="2667" dirty="0"/>
              <a:t>SCM Matchmaking Team</a:t>
            </a:r>
          </a:p>
          <a:p>
            <a:r>
              <a:rPr lang="en-GB" sz="2400" b="0" dirty="0"/>
              <a:t>matchmaking@smartcitiesmarketplace.eu</a:t>
            </a:r>
          </a:p>
        </p:txBody>
      </p:sp>
    </p:spTree>
    <p:extLst>
      <p:ext uri="{BB962C8B-B14F-4D97-AF65-F5344CB8AC3E}">
        <p14:creationId xmlns:p14="http://schemas.microsoft.com/office/powerpoint/2010/main" val="162478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E413-7CEA-191A-E53D-EF8C461085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E763B6-A9F4-77F9-ABB1-38C5B45FFDF9}"/>
              </a:ext>
            </a:extLst>
          </p:cNvPr>
          <p:cNvSpPr>
            <a:spLocks noGrp="1"/>
          </p:cNvSpPr>
          <p:nvPr>
            <p:ph type="title"/>
          </p:nvPr>
        </p:nvSpPr>
        <p:spPr/>
        <p:txBody>
          <a:bodyPr>
            <a:normAutofit/>
          </a:bodyPr>
          <a:lstStyle/>
          <a:p>
            <a:r>
              <a:rPr lang="es-ES" dirty="0"/>
              <a:t>Invitación:</a:t>
            </a:r>
            <a:r>
              <a:rPr lang="es-ES" dirty="0">
                <a:solidFill>
                  <a:srgbClr val="FCC300"/>
                </a:solidFill>
              </a:rPr>
              <a:t> European Urban Resilience Forum</a:t>
            </a:r>
          </a:p>
        </p:txBody>
      </p:sp>
      <p:pic>
        <p:nvPicPr>
          <p:cNvPr id="5" name="Picture 4" descr="A white cover with colorful triangles&#10;&#10;Description automatically generated with medium confidence">
            <a:extLst>
              <a:ext uri="{FF2B5EF4-FFF2-40B4-BE49-F238E27FC236}">
                <a16:creationId xmlns:a16="http://schemas.microsoft.com/office/drawing/2014/main" id="{6851AE74-3C41-8D64-D5D6-A43DCF6CA38E}"/>
              </a:ext>
            </a:extLst>
          </p:cNvPr>
          <p:cNvPicPr>
            <a:picLocks noChangeAspect="1"/>
          </p:cNvPicPr>
          <p:nvPr/>
        </p:nvPicPr>
        <p:blipFill>
          <a:blip r:embed="rId2"/>
          <a:stretch>
            <a:fillRect/>
          </a:stretch>
        </p:blipFill>
        <p:spPr>
          <a:xfrm>
            <a:off x="4867271" y="2062473"/>
            <a:ext cx="7020691" cy="3949139"/>
          </a:xfrm>
          <a:prstGeom prst="rect">
            <a:avLst/>
          </a:prstGeom>
          <a:ln>
            <a:solidFill>
              <a:schemeClr val="tx1"/>
            </a:solidFill>
          </a:ln>
        </p:spPr>
      </p:pic>
      <p:sp>
        <p:nvSpPr>
          <p:cNvPr id="7" name="TextBox 6">
            <a:extLst>
              <a:ext uri="{FF2B5EF4-FFF2-40B4-BE49-F238E27FC236}">
                <a16:creationId xmlns:a16="http://schemas.microsoft.com/office/drawing/2014/main" id="{2BD898DA-04B3-092B-E8D7-E2E003C59772}"/>
              </a:ext>
            </a:extLst>
          </p:cNvPr>
          <p:cNvSpPr txBox="1"/>
          <p:nvPr/>
        </p:nvSpPr>
        <p:spPr>
          <a:xfrm>
            <a:off x="304038" y="5432792"/>
            <a:ext cx="4286250" cy="376690"/>
          </a:xfrm>
          <a:prstGeom prst="rect">
            <a:avLst/>
          </a:prstGeom>
          <a:noFill/>
        </p:spPr>
        <p:txBody>
          <a:bodyPr wrap="square">
            <a:spAutoFit/>
          </a:bodyPr>
          <a:lstStyle/>
          <a:p>
            <a:r>
              <a:rPr lang="en-GB" dirty="0"/>
              <a:t>https://urbanresilienceforum.eu/registration/</a:t>
            </a:r>
          </a:p>
        </p:txBody>
      </p:sp>
      <p:pic>
        <p:nvPicPr>
          <p:cNvPr id="13" name="Picture 12" descr="A qr code with a speech bubble&#10;&#10;Description automatically generated">
            <a:extLst>
              <a:ext uri="{FF2B5EF4-FFF2-40B4-BE49-F238E27FC236}">
                <a16:creationId xmlns:a16="http://schemas.microsoft.com/office/drawing/2014/main" id="{D14F4A4C-E6AE-F2AA-25FC-D3556973271F}"/>
              </a:ext>
            </a:extLst>
          </p:cNvPr>
          <p:cNvPicPr>
            <a:picLocks noChangeAspect="1"/>
          </p:cNvPicPr>
          <p:nvPr/>
        </p:nvPicPr>
        <p:blipFill>
          <a:blip r:embed="rId3"/>
          <a:stretch>
            <a:fillRect/>
          </a:stretch>
        </p:blipFill>
        <p:spPr>
          <a:xfrm>
            <a:off x="1223772" y="1817698"/>
            <a:ext cx="2446782" cy="3515211"/>
          </a:xfrm>
          <a:prstGeom prst="rect">
            <a:avLst/>
          </a:prstGeom>
        </p:spPr>
      </p:pic>
    </p:spTree>
    <p:extLst>
      <p:ext uri="{BB962C8B-B14F-4D97-AF65-F5344CB8AC3E}">
        <p14:creationId xmlns:p14="http://schemas.microsoft.com/office/powerpoint/2010/main" val="3643169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57286-BF93-C615-4B14-318AFEE44959}"/>
              </a:ext>
            </a:extLst>
          </p:cNvPr>
          <p:cNvSpPr>
            <a:spLocks noGrp="1"/>
          </p:cNvSpPr>
          <p:nvPr>
            <p:ph type="title"/>
          </p:nvPr>
        </p:nvSpPr>
        <p:spPr>
          <a:xfrm>
            <a:off x="3015914" y="1335825"/>
            <a:ext cx="6160170" cy="1457587"/>
          </a:xfrm>
        </p:spPr>
        <p:txBody>
          <a:bodyPr>
            <a:normAutofit/>
          </a:bodyPr>
          <a:lstStyle/>
          <a:p>
            <a:r>
              <a:rPr lang="es-ES" dirty="0"/>
              <a:t>Gracias por su atención</a:t>
            </a:r>
          </a:p>
        </p:txBody>
      </p:sp>
      <p:sp>
        <p:nvSpPr>
          <p:cNvPr id="4" name="Rounded Rectangle 6">
            <a:extLst>
              <a:ext uri="{FF2B5EF4-FFF2-40B4-BE49-F238E27FC236}">
                <a16:creationId xmlns:a16="http://schemas.microsoft.com/office/drawing/2014/main" id="{8778F497-40CC-8AA0-C3B0-738B0856F46B}"/>
              </a:ext>
            </a:extLst>
          </p:cNvPr>
          <p:cNvSpPr/>
          <p:nvPr/>
        </p:nvSpPr>
        <p:spPr>
          <a:xfrm>
            <a:off x="3639260" y="4446874"/>
            <a:ext cx="4913479" cy="2098148"/>
          </a:xfrm>
          <a:prstGeom prst="rect">
            <a:avLst/>
          </a:prstGeom>
          <a:solidFill>
            <a:schemeClr val="accent5"/>
          </a:solidFill>
          <a:ln>
            <a:noFill/>
          </a:ln>
          <a:effectLst>
            <a:outerShdw blurRad="342900" dist="190500" dir="5400000" sx="78000" sy="78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EC Square Sans Pro" panose="020B0506040000020004" pitchFamily="34" charset="0"/>
                <a:ea typeface="Roboto Medium" charset="0"/>
                <a:cs typeface="Roboto Medium" charset="0"/>
                <a:hlinkClick r:id="rId2">
                  <a:extLst>
                    <a:ext uri="{A12FA001-AC4F-418D-AE19-62706E023703}">
                      <ahyp:hlinkClr xmlns:ahyp="http://schemas.microsoft.com/office/drawing/2018/hyperlinkcolor" val="tx"/>
                    </a:ext>
                  </a:extLst>
                </a:hlinkClick>
              </a:rPr>
              <a:t>info@smartcitiesmarketplace.eu</a:t>
            </a:r>
            <a:endParaRPr lang="en-US" sz="2000" dirty="0">
              <a:solidFill>
                <a:schemeClr val="bg1"/>
              </a:solidFill>
              <a:latin typeface="EC Square Sans Pro" panose="020B0506040000020004" pitchFamily="34" charset="0"/>
              <a:ea typeface="Roboto Medium" charset="0"/>
              <a:cs typeface="Roboto Medium" charset="0"/>
            </a:endParaRPr>
          </a:p>
          <a:p>
            <a:pPr algn="ctr"/>
            <a:r>
              <a:rPr lang="en-GB" sz="2000" b="0" kern="1200" dirty="0">
                <a:solidFill>
                  <a:schemeClr val="bg1"/>
                </a:solidFill>
                <a:effectLst/>
                <a:latin typeface="Gill Sans MT" panose="020B0502020104020203" pitchFamily="34" charset="0"/>
                <a:ea typeface="+mn-ea"/>
                <a:cs typeface="+mn-cs"/>
                <a:hlinkClick r:id="rId3">
                  <a:extLst>
                    <a:ext uri="{A12FA001-AC4F-418D-AE19-62706E023703}">
                      <ahyp:hlinkClr xmlns:ahyp="http://schemas.microsoft.com/office/drawing/2018/hyperlinkcolor" val="tx"/>
                    </a:ext>
                  </a:extLst>
                </a:hlinkClick>
              </a:rPr>
              <a:t>matchmaking@smartcitiesmarketplace.eu</a:t>
            </a:r>
            <a:r>
              <a:rPr lang="en-GB" sz="2000" b="0" kern="1200" dirty="0">
                <a:solidFill>
                  <a:schemeClr val="bg1"/>
                </a:solidFill>
                <a:effectLst/>
                <a:latin typeface="Gill Sans MT" panose="020B0502020104020203" pitchFamily="34" charset="0"/>
                <a:ea typeface="+mn-ea"/>
                <a:cs typeface="+mn-cs"/>
              </a:rPr>
              <a:t> </a:t>
            </a:r>
            <a:endParaRPr lang="en-GB" sz="2000" dirty="0">
              <a:solidFill>
                <a:schemeClr val="bg1"/>
              </a:solidFill>
              <a:effectLst/>
            </a:endParaRPr>
          </a:p>
          <a:p>
            <a:pPr algn="ctr"/>
            <a:r>
              <a:rPr lang="pt-PT" sz="2000" kern="1200" dirty="0">
                <a:solidFill>
                  <a:schemeClr val="bg1"/>
                </a:solidFill>
                <a:effectLst/>
                <a:latin typeface="EC Square Sans Pro" panose="020B0604020202020204" charset="0"/>
                <a:ea typeface="+mn-ea"/>
                <a:cs typeface="+mn-cs"/>
                <a:hlinkClick r:id="rId4">
                  <a:extLst>
                    <a:ext uri="{A12FA001-AC4F-418D-AE19-62706E023703}">
                      <ahyp:hlinkClr xmlns:ahyp="http://schemas.microsoft.com/office/drawing/2018/hyperlinkcolor" val="tx"/>
                    </a:ext>
                  </a:extLst>
                </a:hlinkClick>
              </a:rPr>
              <a:t>xavier.casanova@iclei.org</a:t>
            </a:r>
            <a:r>
              <a:rPr lang="en-US" sz="2000" kern="1200" dirty="0">
                <a:solidFill>
                  <a:schemeClr val="bg1"/>
                </a:solidFill>
                <a:effectLst/>
                <a:latin typeface="EC Square Sans Pro" panose="020B0506040000020004" pitchFamily="34" charset="0"/>
                <a:ea typeface="Roboto Medium" charset="0"/>
              </a:rPr>
              <a:t> </a:t>
            </a:r>
            <a:endParaRPr lang="en-GB" sz="2000" dirty="0">
              <a:solidFill>
                <a:schemeClr val="bg1"/>
              </a:solidFill>
              <a:effectLst/>
            </a:endParaRPr>
          </a:p>
        </p:txBody>
      </p:sp>
      <p:sp>
        <p:nvSpPr>
          <p:cNvPr id="5" name="Freeform 71">
            <a:extLst>
              <a:ext uri="{FF2B5EF4-FFF2-40B4-BE49-F238E27FC236}">
                <a16:creationId xmlns:a16="http://schemas.microsoft.com/office/drawing/2014/main" id="{2164EE7C-63B9-1008-7E0C-7174E3A7ACA6}"/>
              </a:ext>
            </a:extLst>
          </p:cNvPr>
          <p:cNvSpPr>
            <a:spLocks noEditPoints="1"/>
          </p:cNvSpPr>
          <p:nvPr/>
        </p:nvSpPr>
        <p:spPr bwMode="auto">
          <a:xfrm>
            <a:off x="8850693" y="3987176"/>
            <a:ext cx="1124446" cy="1131060"/>
          </a:xfrm>
          <a:custGeom>
            <a:avLst/>
            <a:gdLst>
              <a:gd name="T0" fmla="*/ 40 w 160"/>
              <a:gd name="T1" fmla="*/ 55 h 160"/>
              <a:gd name="T2" fmla="*/ 25 w 160"/>
              <a:gd name="T3" fmla="*/ 70 h 160"/>
              <a:gd name="T4" fmla="*/ 40 w 160"/>
              <a:gd name="T5" fmla="*/ 85 h 160"/>
              <a:gd name="T6" fmla="*/ 55 w 160"/>
              <a:gd name="T7" fmla="*/ 70 h 160"/>
              <a:gd name="T8" fmla="*/ 40 w 160"/>
              <a:gd name="T9" fmla="*/ 55 h 160"/>
              <a:gd name="T10" fmla="*/ 40 w 160"/>
              <a:gd name="T11" fmla="*/ 75 h 160"/>
              <a:gd name="T12" fmla="*/ 35 w 160"/>
              <a:gd name="T13" fmla="*/ 70 h 160"/>
              <a:gd name="T14" fmla="*/ 40 w 160"/>
              <a:gd name="T15" fmla="*/ 65 h 160"/>
              <a:gd name="T16" fmla="*/ 45 w 160"/>
              <a:gd name="T17" fmla="*/ 70 h 160"/>
              <a:gd name="T18" fmla="*/ 40 w 160"/>
              <a:gd name="T19" fmla="*/ 75 h 160"/>
              <a:gd name="T20" fmla="*/ 80 w 160"/>
              <a:gd name="T21" fmla="*/ 55 h 160"/>
              <a:gd name="T22" fmla="*/ 65 w 160"/>
              <a:gd name="T23" fmla="*/ 70 h 160"/>
              <a:gd name="T24" fmla="*/ 80 w 160"/>
              <a:gd name="T25" fmla="*/ 85 h 160"/>
              <a:gd name="T26" fmla="*/ 95 w 160"/>
              <a:gd name="T27" fmla="*/ 70 h 160"/>
              <a:gd name="T28" fmla="*/ 80 w 160"/>
              <a:gd name="T29" fmla="*/ 55 h 160"/>
              <a:gd name="T30" fmla="*/ 80 w 160"/>
              <a:gd name="T31" fmla="*/ 75 h 160"/>
              <a:gd name="T32" fmla="*/ 75 w 160"/>
              <a:gd name="T33" fmla="*/ 70 h 160"/>
              <a:gd name="T34" fmla="*/ 80 w 160"/>
              <a:gd name="T35" fmla="*/ 65 h 160"/>
              <a:gd name="T36" fmla="*/ 85 w 160"/>
              <a:gd name="T37" fmla="*/ 70 h 160"/>
              <a:gd name="T38" fmla="*/ 80 w 160"/>
              <a:gd name="T39" fmla="*/ 75 h 160"/>
              <a:gd name="T40" fmla="*/ 120 w 160"/>
              <a:gd name="T41" fmla="*/ 55 h 160"/>
              <a:gd name="T42" fmla="*/ 105 w 160"/>
              <a:gd name="T43" fmla="*/ 70 h 160"/>
              <a:gd name="T44" fmla="*/ 120 w 160"/>
              <a:gd name="T45" fmla="*/ 85 h 160"/>
              <a:gd name="T46" fmla="*/ 135 w 160"/>
              <a:gd name="T47" fmla="*/ 70 h 160"/>
              <a:gd name="T48" fmla="*/ 120 w 160"/>
              <a:gd name="T49" fmla="*/ 55 h 160"/>
              <a:gd name="T50" fmla="*/ 120 w 160"/>
              <a:gd name="T51" fmla="*/ 75 h 160"/>
              <a:gd name="T52" fmla="*/ 115 w 160"/>
              <a:gd name="T53" fmla="*/ 70 h 160"/>
              <a:gd name="T54" fmla="*/ 120 w 160"/>
              <a:gd name="T55" fmla="*/ 65 h 160"/>
              <a:gd name="T56" fmla="*/ 125 w 160"/>
              <a:gd name="T57" fmla="*/ 70 h 160"/>
              <a:gd name="T58" fmla="*/ 120 w 160"/>
              <a:gd name="T59" fmla="*/ 75 h 160"/>
              <a:gd name="T60" fmla="*/ 136 w 160"/>
              <a:gd name="T61" fmla="*/ 20 h 160"/>
              <a:gd name="T62" fmla="*/ 80 w 160"/>
              <a:gd name="T63" fmla="*/ 0 h 160"/>
              <a:gd name="T64" fmla="*/ 24 w 160"/>
              <a:gd name="T65" fmla="*/ 20 h 160"/>
              <a:gd name="T66" fmla="*/ 0 w 160"/>
              <a:gd name="T67" fmla="*/ 70 h 160"/>
              <a:gd name="T68" fmla="*/ 13 w 160"/>
              <a:gd name="T69" fmla="*/ 108 h 160"/>
              <a:gd name="T70" fmla="*/ 12 w 160"/>
              <a:gd name="T71" fmla="*/ 151 h 160"/>
              <a:gd name="T72" fmla="*/ 11 w 160"/>
              <a:gd name="T73" fmla="*/ 152 h 160"/>
              <a:gd name="T74" fmla="*/ 11 w 160"/>
              <a:gd name="T75" fmla="*/ 157 h 160"/>
              <a:gd name="T76" fmla="*/ 11 w 160"/>
              <a:gd name="T77" fmla="*/ 158 h 160"/>
              <a:gd name="T78" fmla="*/ 15 w 160"/>
              <a:gd name="T79" fmla="*/ 160 h 160"/>
              <a:gd name="T80" fmla="*/ 17 w 160"/>
              <a:gd name="T81" fmla="*/ 160 h 160"/>
              <a:gd name="T82" fmla="*/ 51 w 160"/>
              <a:gd name="T83" fmla="*/ 135 h 160"/>
              <a:gd name="T84" fmla="*/ 80 w 160"/>
              <a:gd name="T85" fmla="*/ 140 h 160"/>
              <a:gd name="T86" fmla="*/ 136 w 160"/>
              <a:gd name="T87" fmla="*/ 120 h 160"/>
              <a:gd name="T88" fmla="*/ 160 w 160"/>
              <a:gd name="T89" fmla="*/ 70 h 160"/>
              <a:gd name="T90" fmla="*/ 136 w 160"/>
              <a:gd name="T91" fmla="*/ 20 h 160"/>
              <a:gd name="T92" fmla="*/ 130 w 160"/>
              <a:gd name="T93" fmla="*/ 113 h 160"/>
              <a:gd name="T94" fmla="*/ 80 w 160"/>
              <a:gd name="T95" fmla="*/ 131 h 160"/>
              <a:gd name="T96" fmla="*/ 51 w 160"/>
              <a:gd name="T97" fmla="*/ 125 h 160"/>
              <a:gd name="T98" fmla="*/ 46 w 160"/>
              <a:gd name="T99" fmla="*/ 127 h 160"/>
              <a:gd name="T100" fmla="*/ 26 w 160"/>
              <a:gd name="T101" fmla="*/ 145 h 160"/>
              <a:gd name="T102" fmla="*/ 20 w 160"/>
              <a:gd name="T103" fmla="*/ 102 h 160"/>
              <a:gd name="T104" fmla="*/ 9 w 160"/>
              <a:gd name="T105" fmla="*/ 70 h 160"/>
              <a:gd name="T106" fmla="*/ 30 w 160"/>
              <a:gd name="T107" fmla="*/ 27 h 160"/>
              <a:gd name="T108" fmla="*/ 80 w 160"/>
              <a:gd name="T109" fmla="*/ 9 h 160"/>
              <a:gd name="T110" fmla="*/ 130 w 160"/>
              <a:gd name="T111" fmla="*/ 27 h 160"/>
              <a:gd name="T112" fmla="*/ 151 w 160"/>
              <a:gd name="T113" fmla="*/ 70 h 160"/>
              <a:gd name="T114" fmla="*/ 130 w 160"/>
              <a:gd name="T115" fmla="*/ 11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60">
                <a:moveTo>
                  <a:pt x="40" y="55"/>
                </a:moveTo>
                <a:cubicBezTo>
                  <a:pt x="32" y="55"/>
                  <a:pt x="25" y="62"/>
                  <a:pt x="25" y="70"/>
                </a:cubicBezTo>
                <a:cubicBezTo>
                  <a:pt x="25" y="78"/>
                  <a:pt x="32" y="85"/>
                  <a:pt x="40" y="85"/>
                </a:cubicBezTo>
                <a:cubicBezTo>
                  <a:pt x="48" y="85"/>
                  <a:pt x="55" y="78"/>
                  <a:pt x="55" y="70"/>
                </a:cubicBezTo>
                <a:cubicBezTo>
                  <a:pt x="55" y="62"/>
                  <a:pt x="48" y="55"/>
                  <a:pt x="40" y="55"/>
                </a:cubicBezTo>
                <a:close/>
                <a:moveTo>
                  <a:pt x="40" y="75"/>
                </a:moveTo>
                <a:cubicBezTo>
                  <a:pt x="37" y="75"/>
                  <a:pt x="35" y="73"/>
                  <a:pt x="35" y="70"/>
                </a:cubicBezTo>
                <a:cubicBezTo>
                  <a:pt x="35" y="67"/>
                  <a:pt x="37" y="65"/>
                  <a:pt x="40" y="65"/>
                </a:cubicBezTo>
                <a:cubicBezTo>
                  <a:pt x="43" y="65"/>
                  <a:pt x="45" y="67"/>
                  <a:pt x="45" y="70"/>
                </a:cubicBezTo>
                <a:cubicBezTo>
                  <a:pt x="45" y="73"/>
                  <a:pt x="43" y="75"/>
                  <a:pt x="40" y="75"/>
                </a:cubicBezTo>
                <a:close/>
                <a:moveTo>
                  <a:pt x="80" y="55"/>
                </a:moveTo>
                <a:cubicBezTo>
                  <a:pt x="72" y="55"/>
                  <a:pt x="65" y="62"/>
                  <a:pt x="65" y="70"/>
                </a:cubicBezTo>
                <a:cubicBezTo>
                  <a:pt x="65" y="78"/>
                  <a:pt x="72" y="85"/>
                  <a:pt x="80" y="85"/>
                </a:cubicBezTo>
                <a:cubicBezTo>
                  <a:pt x="88" y="85"/>
                  <a:pt x="95" y="78"/>
                  <a:pt x="95" y="70"/>
                </a:cubicBezTo>
                <a:cubicBezTo>
                  <a:pt x="95" y="62"/>
                  <a:pt x="88" y="55"/>
                  <a:pt x="80" y="55"/>
                </a:cubicBezTo>
                <a:close/>
                <a:moveTo>
                  <a:pt x="80" y="75"/>
                </a:moveTo>
                <a:cubicBezTo>
                  <a:pt x="77" y="75"/>
                  <a:pt x="75" y="73"/>
                  <a:pt x="75" y="70"/>
                </a:cubicBezTo>
                <a:cubicBezTo>
                  <a:pt x="75" y="67"/>
                  <a:pt x="77" y="65"/>
                  <a:pt x="80" y="65"/>
                </a:cubicBezTo>
                <a:cubicBezTo>
                  <a:pt x="83" y="65"/>
                  <a:pt x="85" y="67"/>
                  <a:pt x="85" y="70"/>
                </a:cubicBezTo>
                <a:cubicBezTo>
                  <a:pt x="85" y="73"/>
                  <a:pt x="83" y="75"/>
                  <a:pt x="80" y="75"/>
                </a:cubicBezTo>
                <a:close/>
                <a:moveTo>
                  <a:pt x="120" y="55"/>
                </a:moveTo>
                <a:cubicBezTo>
                  <a:pt x="112" y="55"/>
                  <a:pt x="105" y="62"/>
                  <a:pt x="105" y="70"/>
                </a:cubicBezTo>
                <a:cubicBezTo>
                  <a:pt x="105" y="78"/>
                  <a:pt x="112" y="85"/>
                  <a:pt x="120" y="85"/>
                </a:cubicBezTo>
                <a:cubicBezTo>
                  <a:pt x="128" y="85"/>
                  <a:pt x="135" y="78"/>
                  <a:pt x="135" y="70"/>
                </a:cubicBezTo>
                <a:cubicBezTo>
                  <a:pt x="135" y="62"/>
                  <a:pt x="128" y="55"/>
                  <a:pt x="120" y="55"/>
                </a:cubicBezTo>
                <a:close/>
                <a:moveTo>
                  <a:pt x="120" y="75"/>
                </a:moveTo>
                <a:cubicBezTo>
                  <a:pt x="117" y="75"/>
                  <a:pt x="115" y="73"/>
                  <a:pt x="115" y="70"/>
                </a:cubicBezTo>
                <a:cubicBezTo>
                  <a:pt x="115" y="67"/>
                  <a:pt x="117" y="65"/>
                  <a:pt x="120" y="65"/>
                </a:cubicBezTo>
                <a:cubicBezTo>
                  <a:pt x="123" y="65"/>
                  <a:pt x="125" y="67"/>
                  <a:pt x="125" y="70"/>
                </a:cubicBezTo>
                <a:cubicBezTo>
                  <a:pt x="125" y="73"/>
                  <a:pt x="123" y="75"/>
                  <a:pt x="120" y="75"/>
                </a:cubicBezTo>
                <a:close/>
                <a:moveTo>
                  <a:pt x="136" y="20"/>
                </a:moveTo>
                <a:cubicBezTo>
                  <a:pt x="121" y="7"/>
                  <a:pt x="101" y="0"/>
                  <a:pt x="80" y="0"/>
                </a:cubicBezTo>
                <a:cubicBezTo>
                  <a:pt x="59" y="0"/>
                  <a:pt x="39" y="7"/>
                  <a:pt x="24" y="20"/>
                </a:cubicBezTo>
                <a:cubicBezTo>
                  <a:pt x="8" y="34"/>
                  <a:pt x="0" y="51"/>
                  <a:pt x="0" y="70"/>
                </a:cubicBezTo>
                <a:cubicBezTo>
                  <a:pt x="0" y="83"/>
                  <a:pt x="4" y="96"/>
                  <a:pt x="13" y="108"/>
                </a:cubicBezTo>
                <a:cubicBezTo>
                  <a:pt x="23" y="121"/>
                  <a:pt x="22" y="139"/>
                  <a:pt x="12" y="151"/>
                </a:cubicBezTo>
                <a:cubicBezTo>
                  <a:pt x="11" y="152"/>
                  <a:pt x="11" y="152"/>
                  <a:pt x="11" y="152"/>
                </a:cubicBezTo>
                <a:cubicBezTo>
                  <a:pt x="10" y="153"/>
                  <a:pt x="10" y="156"/>
                  <a:pt x="11" y="157"/>
                </a:cubicBezTo>
                <a:cubicBezTo>
                  <a:pt x="11" y="158"/>
                  <a:pt x="11" y="158"/>
                  <a:pt x="11" y="158"/>
                </a:cubicBezTo>
                <a:cubicBezTo>
                  <a:pt x="12" y="159"/>
                  <a:pt x="14" y="160"/>
                  <a:pt x="15" y="160"/>
                </a:cubicBezTo>
                <a:cubicBezTo>
                  <a:pt x="16" y="160"/>
                  <a:pt x="16" y="160"/>
                  <a:pt x="17" y="160"/>
                </a:cubicBezTo>
                <a:cubicBezTo>
                  <a:pt x="31" y="154"/>
                  <a:pt x="43" y="146"/>
                  <a:pt x="51" y="135"/>
                </a:cubicBezTo>
                <a:cubicBezTo>
                  <a:pt x="58" y="137"/>
                  <a:pt x="71" y="140"/>
                  <a:pt x="80" y="140"/>
                </a:cubicBezTo>
                <a:cubicBezTo>
                  <a:pt x="101" y="140"/>
                  <a:pt x="121" y="133"/>
                  <a:pt x="136" y="120"/>
                </a:cubicBezTo>
                <a:cubicBezTo>
                  <a:pt x="152" y="107"/>
                  <a:pt x="160" y="89"/>
                  <a:pt x="160" y="70"/>
                </a:cubicBezTo>
                <a:cubicBezTo>
                  <a:pt x="160" y="51"/>
                  <a:pt x="152" y="34"/>
                  <a:pt x="136" y="20"/>
                </a:cubicBezTo>
                <a:close/>
                <a:moveTo>
                  <a:pt x="130" y="113"/>
                </a:moveTo>
                <a:cubicBezTo>
                  <a:pt x="117" y="124"/>
                  <a:pt x="99" y="131"/>
                  <a:pt x="80" y="131"/>
                </a:cubicBezTo>
                <a:cubicBezTo>
                  <a:pt x="72" y="131"/>
                  <a:pt x="58" y="127"/>
                  <a:pt x="51" y="125"/>
                </a:cubicBezTo>
                <a:cubicBezTo>
                  <a:pt x="49" y="125"/>
                  <a:pt x="47" y="125"/>
                  <a:pt x="46" y="127"/>
                </a:cubicBezTo>
                <a:cubicBezTo>
                  <a:pt x="41" y="134"/>
                  <a:pt x="34" y="140"/>
                  <a:pt x="26" y="145"/>
                </a:cubicBezTo>
                <a:cubicBezTo>
                  <a:pt x="31" y="131"/>
                  <a:pt x="30" y="115"/>
                  <a:pt x="20" y="102"/>
                </a:cubicBezTo>
                <a:cubicBezTo>
                  <a:pt x="13" y="93"/>
                  <a:pt x="9" y="81"/>
                  <a:pt x="9" y="70"/>
                </a:cubicBezTo>
                <a:cubicBezTo>
                  <a:pt x="9" y="54"/>
                  <a:pt x="17" y="39"/>
                  <a:pt x="30" y="27"/>
                </a:cubicBezTo>
                <a:cubicBezTo>
                  <a:pt x="43" y="16"/>
                  <a:pt x="61" y="9"/>
                  <a:pt x="80" y="9"/>
                </a:cubicBezTo>
                <a:cubicBezTo>
                  <a:pt x="99" y="9"/>
                  <a:pt x="117" y="16"/>
                  <a:pt x="130" y="27"/>
                </a:cubicBezTo>
                <a:cubicBezTo>
                  <a:pt x="143" y="39"/>
                  <a:pt x="151" y="54"/>
                  <a:pt x="151" y="70"/>
                </a:cubicBezTo>
                <a:cubicBezTo>
                  <a:pt x="151" y="86"/>
                  <a:pt x="143" y="101"/>
                  <a:pt x="130" y="1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5069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4BC6-945B-74F6-A288-83ACDB3E6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06AA6-4602-52A0-AEAD-555D2EDE0FC4}"/>
              </a:ext>
            </a:extLst>
          </p:cNvPr>
          <p:cNvSpPr>
            <a:spLocks noGrp="1"/>
          </p:cNvSpPr>
          <p:nvPr>
            <p:ph type="title"/>
          </p:nvPr>
        </p:nvSpPr>
        <p:spPr/>
        <p:txBody>
          <a:bodyPr>
            <a:normAutofit/>
          </a:bodyPr>
          <a:lstStyle/>
          <a:p>
            <a:r>
              <a:rPr lang="pt-PT" dirty="0"/>
              <a:t>Contexto: </a:t>
            </a:r>
            <a:r>
              <a:rPr lang="pt-PT" dirty="0">
                <a:solidFill>
                  <a:schemeClr val="accent4"/>
                </a:solidFill>
              </a:rPr>
              <a:t>la transición de la Unión Europea</a:t>
            </a:r>
            <a:endParaRPr lang="en-GB" dirty="0">
              <a:latin typeface="Open Sans" panose="020B0606030504020204" pitchFamily="34" charset="0"/>
            </a:endParaRPr>
          </a:p>
        </p:txBody>
      </p:sp>
      <p:sp>
        <p:nvSpPr>
          <p:cNvPr id="3" name="Content Placeholder 2">
            <a:extLst>
              <a:ext uri="{FF2B5EF4-FFF2-40B4-BE49-F238E27FC236}">
                <a16:creationId xmlns:a16="http://schemas.microsoft.com/office/drawing/2014/main" id="{C78F7E8C-D7F3-30DB-7A58-C2FE45F46473}"/>
              </a:ext>
            </a:extLst>
          </p:cNvPr>
          <p:cNvSpPr>
            <a:spLocks noGrp="1"/>
          </p:cNvSpPr>
          <p:nvPr>
            <p:ph idx="4294967295"/>
          </p:nvPr>
        </p:nvSpPr>
        <p:spPr>
          <a:xfrm>
            <a:off x="673128" y="2075689"/>
            <a:ext cx="11081552" cy="3611880"/>
          </a:xfrm>
        </p:spPr>
        <p:txBody>
          <a:bodyPr>
            <a:normAutofit/>
          </a:bodyPr>
          <a:lstStyle/>
          <a:p>
            <a:r>
              <a:rPr lang="pt-PT" sz="2000" dirty="0"/>
              <a:t>El </a:t>
            </a:r>
            <a:r>
              <a:rPr lang="pt-PT" sz="2000" dirty="0">
                <a:solidFill>
                  <a:srgbClr val="C89800"/>
                </a:solidFill>
              </a:rPr>
              <a:t>Green Deal de la UE </a:t>
            </a:r>
            <a:r>
              <a:rPr lang="pt-PT" sz="2000" dirty="0"/>
              <a:t>establece el objetivo de alcanzar la neutralidad climática en Europa en el año 2050.</a:t>
            </a:r>
          </a:p>
          <a:p>
            <a:pPr marL="457200" indent="-457200">
              <a:buFont typeface="Arial" panose="020B0604020202020204" pitchFamily="34" charset="0"/>
              <a:buChar char="•"/>
            </a:pPr>
            <a:r>
              <a:rPr lang="pt-PT" sz="2000" dirty="0"/>
              <a:t>Objetivos climáticos vinculantes</a:t>
            </a:r>
          </a:p>
          <a:p>
            <a:pPr marL="457200" indent="-457200">
              <a:buFont typeface="Arial" panose="020B0604020202020204" pitchFamily="34" charset="0"/>
              <a:buChar char="•"/>
            </a:pPr>
            <a:r>
              <a:rPr lang="pt-PT" sz="2000" dirty="0"/>
              <a:t>Inversiones</a:t>
            </a:r>
          </a:p>
          <a:p>
            <a:pPr marL="457200" indent="-457200">
              <a:buFont typeface="Arial" panose="020B0604020202020204" pitchFamily="34" charset="0"/>
              <a:buChar char="•"/>
            </a:pPr>
            <a:r>
              <a:rPr lang="es-ES" sz="2000" dirty="0"/>
              <a:t>Garantizar que el proceso beneficie a todos los sectores de la sociedad y apoye a los ciudadanos y territorios más vulnerables a los costes de la descarbonización (transición justa).</a:t>
            </a:r>
          </a:p>
          <a:p>
            <a:endParaRPr lang="en-BE" sz="1600" dirty="0"/>
          </a:p>
          <a:p>
            <a:pPr marL="0" lvl="1"/>
            <a:r>
              <a:rPr lang="pt-PT" sz="2000" b="1" dirty="0"/>
              <a:t>Empresas y ciudades están en proceso de transición...</a:t>
            </a:r>
          </a:p>
          <a:p>
            <a:r>
              <a:rPr lang="es-ES" sz="2000" dirty="0"/>
              <a:t>… pero el ritmo y la escala actuales de la adaptación deben aumentar considerablemente.</a:t>
            </a:r>
            <a:endParaRPr lang="en-BE" sz="2000" b="1" dirty="0"/>
          </a:p>
          <a:p>
            <a:endParaRPr lang="en-BE" sz="1600" b="1" dirty="0"/>
          </a:p>
          <a:p>
            <a:endParaRPr lang="en-BE" dirty="0"/>
          </a:p>
          <a:p>
            <a:pPr marL="285764" indent="-285764">
              <a:buFont typeface="Arial" panose="020B0604020202020204" pitchFamily="34" charset="0"/>
              <a:buChar char="•"/>
            </a:pPr>
            <a:endParaRPr lang="en-GB" sz="1600" b="1" dirty="0"/>
          </a:p>
          <a:p>
            <a:endParaRPr lang="en-GB" b="1" dirty="0"/>
          </a:p>
        </p:txBody>
      </p:sp>
    </p:spTree>
    <p:extLst>
      <p:ext uri="{BB962C8B-B14F-4D97-AF65-F5344CB8AC3E}">
        <p14:creationId xmlns:p14="http://schemas.microsoft.com/office/powerpoint/2010/main" val="378409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D0743-EFF9-BB7F-DF06-084498ED2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7583E-2B47-0089-4100-DA0AC3E53968}"/>
              </a:ext>
            </a:extLst>
          </p:cNvPr>
          <p:cNvSpPr>
            <a:spLocks noGrp="1"/>
          </p:cNvSpPr>
          <p:nvPr>
            <p:ph type="title"/>
          </p:nvPr>
        </p:nvSpPr>
        <p:spPr/>
        <p:txBody>
          <a:bodyPr>
            <a:normAutofit fontScale="90000"/>
          </a:bodyPr>
          <a:lstStyle/>
          <a:p>
            <a:r>
              <a:rPr lang="pt-PT" dirty="0"/>
              <a:t>Por qué tiene sentido </a:t>
            </a:r>
            <a:r>
              <a:rPr lang="pt-PT" dirty="0">
                <a:solidFill>
                  <a:srgbClr val="FCC300"/>
                </a:solidFill>
              </a:rPr>
              <a:t>enfocarse en las ciudades</a:t>
            </a:r>
            <a:endParaRPr lang="en-GB" dirty="0">
              <a:solidFill>
                <a:srgbClr val="FCC300"/>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B7D8FA8D-4ED6-6D78-43B7-71B25F5CA462}"/>
              </a:ext>
            </a:extLst>
          </p:cNvPr>
          <p:cNvSpPr>
            <a:spLocks noGrp="1"/>
          </p:cNvSpPr>
          <p:nvPr>
            <p:ph idx="4294967295"/>
          </p:nvPr>
        </p:nvSpPr>
        <p:spPr>
          <a:xfrm>
            <a:off x="792000" y="2007908"/>
            <a:ext cx="4064630" cy="4010025"/>
          </a:xfrm>
        </p:spPr>
        <p:txBody>
          <a:bodyPr>
            <a:normAutofit fontScale="92500"/>
          </a:bodyPr>
          <a:lstStyle/>
          <a:p>
            <a:pPr marL="342917" indent="-342917">
              <a:buFont typeface="Arial" panose="020B0604020202020204" pitchFamily="34" charset="0"/>
              <a:buChar char="•"/>
            </a:pPr>
            <a:r>
              <a:rPr lang="es-ES" sz="2000" b="1" dirty="0"/>
              <a:t>4%</a:t>
            </a:r>
            <a:r>
              <a:rPr lang="es-ES" sz="2000" dirty="0"/>
              <a:t> del territorio de la UE</a:t>
            </a:r>
          </a:p>
          <a:p>
            <a:pPr marL="342917" indent="-342917">
              <a:buFont typeface="Arial" panose="020B0604020202020204" pitchFamily="34" charset="0"/>
              <a:buChar char="•"/>
            </a:pPr>
            <a:r>
              <a:rPr lang="es-ES" sz="2000" b="1" dirty="0"/>
              <a:t>75%</a:t>
            </a:r>
            <a:r>
              <a:rPr lang="es-ES" sz="2000" dirty="0"/>
              <a:t> de los ciudadanos de la UE viven en ciudades</a:t>
            </a:r>
          </a:p>
          <a:p>
            <a:pPr marL="800140" lvl="1" indent="-342917">
              <a:buFont typeface="Arial" panose="020B0604020202020204" pitchFamily="34" charset="0"/>
              <a:buChar char="•"/>
            </a:pPr>
            <a:r>
              <a:rPr lang="es-ES" sz="1800" b="1" dirty="0"/>
              <a:t>66%</a:t>
            </a:r>
            <a:r>
              <a:rPr lang="es-ES" sz="1800" dirty="0"/>
              <a:t> residen en áreas con &lt;500k habitantes</a:t>
            </a:r>
          </a:p>
          <a:p>
            <a:pPr marL="800140" lvl="1" indent="-342917">
              <a:buFont typeface="Arial" panose="020B0604020202020204" pitchFamily="34" charset="0"/>
              <a:buChar char="•"/>
            </a:pPr>
            <a:r>
              <a:rPr lang="es-ES" sz="1800" b="1" dirty="0"/>
              <a:t>43%</a:t>
            </a:r>
            <a:r>
              <a:rPr lang="es-ES" sz="1800" dirty="0"/>
              <a:t> residen en áreas de entre 5k and 50k habitantes (ESPON, 2014).</a:t>
            </a:r>
          </a:p>
          <a:p>
            <a:pPr marL="342917" indent="-342917">
              <a:buFont typeface="Arial" panose="020B0604020202020204" pitchFamily="34" charset="0"/>
              <a:buChar char="•"/>
            </a:pPr>
            <a:r>
              <a:rPr lang="es-ES" sz="2000" dirty="0"/>
              <a:t>Consumen más del 65% de la energía mundial</a:t>
            </a:r>
          </a:p>
          <a:p>
            <a:pPr marL="342917" indent="-342917">
              <a:buFont typeface="Arial" panose="020B0604020202020204" pitchFamily="34" charset="0"/>
              <a:buChar char="•"/>
            </a:pPr>
            <a:r>
              <a:rPr lang="es-ES" sz="2000" dirty="0"/>
              <a:t>Son responsables de más del 70% de las emisiones de CO</a:t>
            </a:r>
            <a:r>
              <a:rPr lang="es-ES" sz="2000" baseline="-25000" dirty="0"/>
              <a:t>2</a:t>
            </a:r>
            <a:r>
              <a:rPr lang="es-ES" sz="2000" dirty="0"/>
              <a:t> globales</a:t>
            </a:r>
          </a:p>
          <a:p>
            <a:endParaRPr lang="es-ES" sz="2000" b="1" dirty="0"/>
          </a:p>
          <a:p>
            <a:endParaRPr lang="es-ES" b="1" dirty="0"/>
          </a:p>
          <a:p>
            <a:endParaRPr lang="es-ES" sz="2000" dirty="0"/>
          </a:p>
          <a:p>
            <a:pPr marL="285764" indent="-285764">
              <a:buFont typeface="Arial" panose="020B0604020202020204" pitchFamily="34" charset="0"/>
              <a:buChar char="•"/>
            </a:pPr>
            <a:endParaRPr lang="es-ES" b="1" dirty="0"/>
          </a:p>
          <a:p>
            <a:endParaRPr lang="es-ES" sz="2000" b="1" dirty="0"/>
          </a:p>
        </p:txBody>
      </p:sp>
      <p:pic>
        <p:nvPicPr>
          <p:cNvPr id="5" name="Picture 4">
            <a:extLst>
              <a:ext uri="{FF2B5EF4-FFF2-40B4-BE49-F238E27FC236}">
                <a16:creationId xmlns:a16="http://schemas.microsoft.com/office/drawing/2014/main" id="{6806E5C6-A493-42E1-A9D8-3E71977AE9FA}"/>
              </a:ext>
            </a:extLst>
          </p:cNvPr>
          <p:cNvPicPr>
            <a:picLocks noChangeAspect="1"/>
          </p:cNvPicPr>
          <p:nvPr/>
        </p:nvPicPr>
        <p:blipFill rotWithShape="1">
          <a:blip r:embed="rId2"/>
          <a:srcRect b="15755"/>
          <a:stretch/>
        </p:blipFill>
        <p:spPr>
          <a:xfrm>
            <a:off x="5432891" y="1618835"/>
            <a:ext cx="4556279" cy="4856660"/>
          </a:xfrm>
          <a:prstGeom prst="rect">
            <a:avLst/>
          </a:prstGeom>
        </p:spPr>
      </p:pic>
      <p:pic>
        <p:nvPicPr>
          <p:cNvPr id="6" name="Picture 5">
            <a:extLst>
              <a:ext uri="{FF2B5EF4-FFF2-40B4-BE49-F238E27FC236}">
                <a16:creationId xmlns:a16="http://schemas.microsoft.com/office/drawing/2014/main" id="{4D9AA61F-9B11-E636-9CFA-B1A42C2899D3}"/>
              </a:ext>
            </a:extLst>
          </p:cNvPr>
          <p:cNvPicPr>
            <a:picLocks noChangeAspect="1"/>
          </p:cNvPicPr>
          <p:nvPr/>
        </p:nvPicPr>
        <p:blipFill rotWithShape="1">
          <a:blip r:embed="rId2"/>
          <a:srcRect t="84947" r="42805"/>
          <a:stretch/>
        </p:blipFill>
        <p:spPr>
          <a:xfrm>
            <a:off x="8640674" y="1628218"/>
            <a:ext cx="3551326" cy="1182618"/>
          </a:xfrm>
          <a:prstGeom prst="rect">
            <a:avLst/>
          </a:prstGeom>
        </p:spPr>
      </p:pic>
    </p:spTree>
    <p:extLst>
      <p:ext uri="{BB962C8B-B14F-4D97-AF65-F5344CB8AC3E}">
        <p14:creationId xmlns:p14="http://schemas.microsoft.com/office/powerpoint/2010/main" val="283877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7846-05FC-2C24-F133-DAD7D4301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BC00E-3AA2-752C-AEFB-BC83C4D93E14}"/>
              </a:ext>
            </a:extLst>
          </p:cNvPr>
          <p:cNvSpPr>
            <a:spLocks noGrp="1"/>
          </p:cNvSpPr>
          <p:nvPr>
            <p:ph type="title"/>
          </p:nvPr>
        </p:nvSpPr>
        <p:spPr/>
        <p:txBody>
          <a:bodyPr>
            <a:normAutofit fontScale="90000"/>
          </a:bodyPr>
          <a:lstStyle/>
          <a:p>
            <a:r>
              <a:rPr lang="pt-PT" dirty="0">
                <a:solidFill>
                  <a:schemeClr val="accent4"/>
                </a:solidFill>
              </a:rPr>
              <a:t>Principales obstáculos </a:t>
            </a:r>
            <a:r>
              <a:rPr lang="pt-PT" dirty="0"/>
              <a:t>a la neutralidad climática</a:t>
            </a:r>
            <a:endParaRPr lang="en-GB" dirty="0">
              <a:latin typeface="Open Sans" panose="020B0606030504020204" pitchFamily="34" charset="0"/>
            </a:endParaRPr>
          </a:p>
        </p:txBody>
      </p:sp>
      <p:sp>
        <p:nvSpPr>
          <p:cNvPr id="3" name="Content Placeholder 2">
            <a:extLst>
              <a:ext uri="{FF2B5EF4-FFF2-40B4-BE49-F238E27FC236}">
                <a16:creationId xmlns:a16="http://schemas.microsoft.com/office/drawing/2014/main" id="{4276F63A-0D79-F0F4-332C-F8C1D6FBC466}"/>
              </a:ext>
            </a:extLst>
          </p:cNvPr>
          <p:cNvSpPr>
            <a:spLocks noGrp="1"/>
          </p:cNvSpPr>
          <p:nvPr>
            <p:ph idx="4294967295"/>
          </p:nvPr>
        </p:nvSpPr>
        <p:spPr>
          <a:xfrm>
            <a:off x="905256" y="1920240"/>
            <a:ext cx="8856282" cy="4361688"/>
          </a:xfrm>
        </p:spPr>
        <p:txBody>
          <a:bodyPr>
            <a:normAutofit/>
          </a:bodyPr>
          <a:lstStyle/>
          <a:p>
            <a:pPr marL="742987" lvl="1" indent="-285764">
              <a:buFont typeface="Arial" panose="020B0604020202020204" pitchFamily="34" charset="0"/>
              <a:buChar char="•"/>
            </a:pPr>
            <a:endParaRPr lang="en-BE" sz="2667" dirty="0"/>
          </a:p>
          <a:p>
            <a:r>
              <a:rPr lang="en-GB" sz="2933" b="1" dirty="0"/>
              <a:t> </a:t>
            </a:r>
            <a:endParaRPr lang="en-BE" sz="2933" b="1" dirty="0"/>
          </a:p>
          <a:p>
            <a:endParaRPr lang="en-BE" sz="2667" b="1" dirty="0"/>
          </a:p>
          <a:p>
            <a:endParaRPr lang="en-BE" sz="2933" dirty="0"/>
          </a:p>
          <a:p>
            <a:pPr marL="285764" indent="-285764">
              <a:buFont typeface="Arial" panose="020B0604020202020204" pitchFamily="34" charset="0"/>
              <a:buChar char="•"/>
            </a:pPr>
            <a:endParaRPr lang="en-GB" sz="2667" b="1" dirty="0"/>
          </a:p>
          <a:p>
            <a:endParaRPr lang="en-GB" sz="2933" b="1" dirty="0"/>
          </a:p>
        </p:txBody>
      </p:sp>
      <p:graphicFrame>
        <p:nvGraphicFramePr>
          <p:cNvPr id="4" name="Diagram 3">
            <a:extLst>
              <a:ext uri="{FF2B5EF4-FFF2-40B4-BE49-F238E27FC236}">
                <a16:creationId xmlns:a16="http://schemas.microsoft.com/office/drawing/2014/main" id="{E59335B5-3975-C6E7-6639-690C3C7525CA}"/>
              </a:ext>
            </a:extLst>
          </p:cNvPr>
          <p:cNvGraphicFramePr/>
          <p:nvPr>
            <p:extLst>
              <p:ext uri="{D42A27DB-BD31-4B8C-83A1-F6EECF244321}">
                <p14:modId xmlns:p14="http://schemas.microsoft.com/office/powerpoint/2010/main" val="462633185"/>
              </p:ext>
            </p:extLst>
          </p:nvPr>
        </p:nvGraphicFramePr>
        <p:xfrm>
          <a:off x="905257" y="1524001"/>
          <a:ext cx="9448979" cy="461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49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1D3A2898-2FB6-BDAE-0D6C-E6768D6341F7}"/>
              </a:ext>
            </a:extLst>
          </p:cNvPr>
          <p:cNvSpPr/>
          <p:nvPr/>
        </p:nvSpPr>
        <p:spPr>
          <a:xfrm rot="7194131">
            <a:off x="4686893" y="2230204"/>
            <a:ext cx="3494539" cy="3494540"/>
          </a:xfrm>
          <a:prstGeom prst="ellipse">
            <a:avLst/>
          </a:prstGeom>
          <a:noFill/>
          <a:ln w="28575" cap="rnd" cmpd="sng">
            <a:solidFill>
              <a:schemeClr val="bg2"/>
            </a:soli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Oval 64">
            <a:extLst>
              <a:ext uri="{FF2B5EF4-FFF2-40B4-BE49-F238E27FC236}">
                <a16:creationId xmlns:a16="http://schemas.microsoft.com/office/drawing/2014/main" id="{340977D8-55B7-4F7B-5307-29FF45DDC7DF}"/>
              </a:ext>
            </a:extLst>
          </p:cNvPr>
          <p:cNvSpPr/>
          <p:nvPr/>
        </p:nvSpPr>
        <p:spPr>
          <a:xfrm rot="7194131">
            <a:off x="3957427" y="1500740"/>
            <a:ext cx="4953468" cy="4953468"/>
          </a:xfrm>
          <a:prstGeom prst="ellipse">
            <a:avLst/>
          </a:prstGeom>
          <a:noFill/>
          <a:ln w="28575" cap="rnd" cmpd="sng">
            <a:gradFill flip="none" rotWithShape="1">
              <a:gsLst>
                <a:gs pos="0">
                  <a:srgbClr val="C00000"/>
                </a:gs>
                <a:gs pos="50000">
                  <a:schemeClr val="accent2"/>
                </a:gs>
                <a:gs pos="100000">
                  <a:schemeClr val="accent4"/>
                </a:gs>
              </a:gsLst>
              <a:path path="circle">
                <a:fillToRect l="100000" t="100000"/>
              </a:path>
              <a:tileRect r="-100000" b="-100000"/>
            </a:gra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94" name="Group 193">
            <a:extLst>
              <a:ext uri="{FF2B5EF4-FFF2-40B4-BE49-F238E27FC236}">
                <a16:creationId xmlns:a16="http://schemas.microsoft.com/office/drawing/2014/main" id="{03D4F95D-9D63-24BB-3FC3-66689B8EA630}"/>
              </a:ext>
            </a:extLst>
          </p:cNvPr>
          <p:cNvGrpSpPr/>
          <p:nvPr/>
        </p:nvGrpSpPr>
        <p:grpSpPr>
          <a:xfrm>
            <a:off x="5453136" y="2996450"/>
            <a:ext cx="1962050" cy="1962050"/>
            <a:chOff x="5247121" y="2556755"/>
            <a:chExt cx="2374081" cy="2374081"/>
          </a:xfrm>
        </p:grpSpPr>
        <p:sp>
          <p:nvSpPr>
            <p:cNvPr id="2" name="Oval 1">
              <a:extLst>
                <a:ext uri="{FF2B5EF4-FFF2-40B4-BE49-F238E27FC236}">
                  <a16:creationId xmlns:a16="http://schemas.microsoft.com/office/drawing/2014/main" id="{F4C292E5-F939-CFB1-6C52-B43472E90C66}"/>
                </a:ext>
              </a:extLst>
            </p:cNvPr>
            <p:cNvSpPr/>
            <p:nvPr/>
          </p:nvSpPr>
          <p:spPr>
            <a:xfrm>
              <a:off x="5247121" y="2556755"/>
              <a:ext cx="2374081" cy="2374081"/>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251999" rtlCol="0" anchor="b" anchorCtr="0">
              <a:noAutofit/>
            </a:bodyPr>
            <a:lstStyle/>
            <a:p>
              <a:pPr algn="ctr" defTabSz="457223">
                <a:spcBef>
                  <a:spcPts val="1000"/>
                </a:spcBef>
                <a:defRPr/>
              </a:pPr>
              <a:endParaRPr lang="en-US" sz="14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Grafik 8" descr="Ein Bild, das Zeichnung enthält.&#10;&#10;Automatisch generierte Beschreibung">
              <a:extLst>
                <a:ext uri="{FF2B5EF4-FFF2-40B4-BE49-F238E27FC236}">
                  <a16:creationId xmlns:a16="http://schemas.microsoft.com/office/drawing/2014/main" id="{BC2F3088-36E7-1CAE-BF0C-56C197D53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841" y="3035919"/>
              <a:ext cx="1348978" cy="1508568"/>
            </a:xfrm>
            <a:prstGeom prst="rect">
              <a:avLst/>
            </a:prstGeom>
          </p:spPr>
        </p:pic>
      </p:grpSp>
      <p:grpSp>
        <p:nvGrpSpPr>
          <p:cNvPr id="27" name="Group 26">
            <a:extLst>
              <a:ext uri="{FF2B5EF4-FFF2-40B4-BE49-F238E27FC236}">
                <a16:creationId xmlns:a16="http://schemas.microsoft.com/office/drawing/2014/main" id="{BAD0491C-8D62-F0BE-F3AD-59DF047AEF99}"/>
              </a:ext>
            </a:extLst>
          </p:cNvPr>
          <p:cNvGrpSpPr/>
          <p:nvPr/>
        </p:nvGrpSpPr>
        <p:grpSpPr>
          <a:xfrm>
            <a:off x="552980" y="2617819"/>
            <a:ext cx="1850576" cy="797923"/>
            <a:chOff x="106490" y="5069959"/>
            <a:chExt cx="1850576" cy="797923"/>
          </a:xfrm>
        </p:grpSpPr>
        <p:sp>
          <p:nvSpPr>
            <p:cNvPr id="82" name="Rectangle 81">
              <a:extLst>
                <a:ext uri="{FF2B5EF4-FFF2-40B4-BE49-F238E27FC236}">
                  <a16:creationId xmlns:a16="http://schemas.microsoft.com/office/drawing/2014/main" id="{14B1A193-3B68-E8CC-2A6C-35A42688915F}"/>
                </a:ext>
              </a:extLst>
            </p:cNvPr>
            <p:cNvSpPr/>
            <p:nvPr/>
          </p:nvSpPr>
          <p:spPr>
            <a:xfrm>
              <a:off x="106490" y="5069959"/>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Picture 22" descr="Celsius665x570.png (400×343)">
              <a:extLst>
                <a:ext uri="{FF2B5EF4-FFF2-40B4-BE49-F238E27FC236}">
                  <a16:creationId xmlns:a16="http://schemas.microsoft.com/office/drawing/2014/main" id="{83C96540-CF71-67EC-A8BC-B2956E7DA4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262" y="5126335"/>
              <a:ext cx="799032" cy="6851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ABD36863-6326-C948-5C5B-F6C36961C56B}"/>
              </a:ext>
            </a:extLst>
          </p:cNvPr>
          <p:cNvGrpSpPr/>
          <p:nvPr/>
        </p:nvGrpSpPr>
        <p:grpSpPr>
          <a:xfrm>
            <a:off x="559476" y="3568625"/>
            <a:ext cx="1850576" cy="797923"/>
            <a:chOff x="106490" y="4159863"/>
            <a:chExt cx="1850576" cy="797923"/>
          </a:xfrm>
        </p:grpSpPr>
        <p:sp>
          <p:nvSpPr>
            <p:cNvPr id="79" name="Rectangle 78">
              <a:extLst>
                <a:ext uri="{FF2B5EF4-FFF2-40B4-BE49-F238E27FC236}">
                  <a16:creationId xmlns:a16="http://schemas.microsoft.com/office/drawing/2014/main" id="{3099515C-2B31-DDE2-C5AD-FD04C4A24AC0}"/>
                </a:ext>
              </a:extLst>
            </p:cNvPr>
            <p:cNvSpPr/>
            <p:nvPr/>
          </p:nvSpPr>
          <p:spPr>
            <a:xfrm>
              <a:off x="106490" y="4159863"/>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5" name="Picture 16" descr="https://www.udk-berlin.de/fileadmin/_processed_/b/e/csm_NEB_logo_EUflag_e0bda4d940.png">
              <a:extLst>
                <a:ext uri="{FF2B5EF4-FFF2-40B4-BE49-F238E27FC236}">
                  <a16:creationId xmlns:a16="http://schemas.microsoft.com/office/drawing/2014/main" id="{5EA4E97D-EA49-C477-6E11-4322818ADD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481" y="4312746"/>
              <a:ext cx="1751444" cy="4921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4B0547DE-5AEF-1834-EA24-AD43AF6959C8}"/>
              </a:ext>
            </a:extLst>
          </p:cNvPr>
          <p:cNvGrpSpPr/>
          <p:nvPr/>
        </p:nvGrpSpPr>
        <p:grpSpPr>
          <a:xfrm>
            <a:off x="559476" y="1667013"/>
            <a:ext cx="1850576" cy="797923"/>
            <a:chOff x="106490" y="5966438"/>
            <a:chExt cx="1850576" cy="797923"/>
          </a:xfrm>
        </p:grpSpPr>
        <p:sp>
          <p:nvSpPr>
            <p:cNvPr id="83" name="Rectangle 82">
              <a:extLst>
                <a:ext uri="{FF2B5EF4-FFF2-40B4-BE49-F238E27FC236}">
                  <a16:creationId xmlns:a16="http://schemas.microsoft.com/office/drawing/2014/main" id="{3363EFFA-DFA1-9846-EB1C-F0EAF23D19B0}"/>
                </a:ext>
              </a:extLst>
            </p:cNvPr>
            <p:cNvSpPr/>
            <p:nvPr/>
          </p:nvSpPr>
          <p:spPr>
            <a:xfrm>
              <a:off x="106490" y="5966438"/>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3" name="Picture 72">
              <a:extLst>
                <a:ext uri="{FF2B5EF4-FFF2-40B4-BE49-F238E27FC236}">
                  <a16:creationId xmlns:a16="http://schemas.microsoft.com/office/drawing/2014/main" id="{B22215F2-4590-6C3B-ED88-6732B8777E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577" y="5989895"/>
              <a:ext cx="1244403" cy="751008"/>
            </a:xfrm>
            <a:prstGeom prst="rect">
              <a:avLst/>
            </a:prstGeom>
          </p:spPr>
        </p:pic>
      </p:grpSp>
      <p:grpSp>
        <p:nvGrpSpPr>
          <p:cNvPr id="192" name="Group 191">
            <a:extLst>
              <a:ext uri="{FF2B5EF4-FFF2-40B4-BE49-F238E27FC236}">
                <a16:creationId xmlns:a16="http://schemas.microsoft.com/office/drawing/2014/main" id="{822D4D6D-D300-9CFA-5B1B-5C7C3492155A}"/>
              </a:ext>
            </a:extLst>
          </p:cNvPr>
          <p:cNvGrpSpPr/>
          <p:nvPr/>
        </p:nvGrpSpPr>
        <p:grpSpPr>
          <a:xfrm>
            <a:off x="7395088" y="5093216"/>
            <a:ext cx="3769857" cy="1218880"/>
            <a:chOff x="7718157" y="4389934"/>
            <a:chExt cx="3769857" cy="1218880"/>
          </a:xfrm>
        </p:grpSpPr>
        <p:sp>
          <p:nvSpPr>
            <p:cNvPr id="23" name="Oval 22">
              <a:extLst>
                <a:ext uri="{FF2B5EF4-FFF2-40B4-BE49-F238E27FC236}">
                  <a16:creationId xmlns:a16="http://schemas.microsoft.com/office/drawing/2014/main" id="{E107B052-80C3-FBFA-7FF8-43413CC07391}"/>
                </a:ext>
              </a:extLst>
            </p:cNvPr>
            <p:cNvSpPr/>
            <p:nvPr/>
          </p:nvSpPr>
          <p:spPr>
            <a:xfrm>
              <a:off x="7718157" y="4569082"/>
              <a:ext cx="1039731" cy="1039732"/>
            </a:xfrm>
            <a:prstGeom prst="ellipse">
              <a:avLst/>
            </a:prstGeom>
            <a:solidFill>
              <a:schemeClr val="accent2"/>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defTabSz="457223">
                <a:spcBef>
                  <a:spcPts val="1000"/>
                </a:spcBef>
                <a:defRPr/>
              </a:pPr>
              <a:r>
                <a:rPr lang="es-ES" sz="1067" dirty="0">
                  <a:solidFill>
                    <a:srgbClr val="FFFFFF"/>
                  </a:solidFill>
                  <a:latin typeface="Open Sans" panose="020B0606030504020204" pitchFamily="34" charset="0"/>
                  <a:ea typeface="Open Sans" panose="020B0606030504020204" pitchFamily="34" charset="0"/>
                  <a:cs typeface="Open Sans" panose="020B0606030504020204" pitchFamily="34" charset="0"/>
                </a:rPr>
                <a:t>Movilidad</a:t>
              </a:r>
              <a:endParaRPr lang="es-ES" sz="1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94">
              <a:extLst>
                <a:ext uri="{FF2B5EF4-FFF2-40B4-BE49-F238E27FC236}">
                  <a16:creationId xmlns:a16="http://schemas.microsoft.com/office/drawing/2014/main" id="{FC4FE6A7-5CF1-B5F7-C70C-08D355FCB7F9}"/>
                </a:ext>
              </a:extLst>
            </p:cNvPr>
            <p:cNvSpPr/>
            <p:nvPr/>
          </p:nvSpPr>
          <p:spPr>
            <a:xfrm>
              <a:off x="9637438" y="4389934"/>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3" name="Picture 92" descr="Logo, company name&#10;&#10;Description automatically generated">
              <a:extLst>
                <a:ext uri="{FF2B5EF4-FFF2-40B4-BE49-F238E27FC236}">
                  <a16:creationId xmlns:a16="http://schemas.microsoft.com/office/drawing/2014/main" id="{079068F6-0E13-FB22-45D3-D6CB58A2FE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16838" y="4433047"/>
              <a:ext cx="890284" cy="686020"/>
            </a:xfrm>
            <a:prstGeom prst="rect">
              <a:avLst/>
            </a:prstGeom>
          </p:spPr>
        </p:pic>
        <p:cxnSp>
          <p:nvCxnSpPr>
            <p:cNvPr id="96" name="Straight Connector 95">
              <a:extLst>
                <a:ext uri="{FF2B5EF4-FFF2-40B4-BE49-F238E27FC236}">
                  <a16:creationId xmlns:a16="http://schemas.microsoft.com/office/drawing/2014/main" id="{48B8A85F-CED8-6E76-BD90-E4B5D47CC942}"/>
                </a:ext>
              </a:extLst>
            </p:cNvPr>
            <p:cNvCxnSpPr>
              <a:cxnSpLocks/>
              <a:stCxn id="95" idx="1"/>
              <a:endCxn id="23" idx="6"/>
            </p:cNvCxnSpPr>
            <p:nvPr/>
          </p:nvCxnSpPr>
          <p:spPr>
            <a:xfrm flipH="1">
              <a:off x="8757888" y="4788896"/>
              <a:ext cx="879550" cy="300052"/>
            </a:xfrm>
            <a:prstGeom prst="line">
              <a:avLst/>
            </a:prstGeom>
            <a:ln w="25400">
              <a:solidFill>
                <a:schemeClr val="accent2"/>
              </a:solidFill>
              <a:headEnd type="oval" w="lg" len="lg"/>
              <a:tailEnd type="none"/>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8D0CA009-FF2C-8D5E-FE3B-CD6AA4377EF2}"/>
              </a:ext>
            </a:extLst>
          </p:cNvPr>
          <p:cNvSpPr/>
          <p:nvPr/>
        </p:nvSpPr>
        <p:spPr>
          <a:xfrm>
            <a:off x="3702007" y="4213663"/>
            <a:ext cx="1102952" cy="1102323"/>
          </a:xfrm>
          <a:prstGeom prst="ellipse">
            <a:avLst/>
          </a:prstGeom>
          <a:solidFill>
            <a:schemeClr val="accent6"/>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defTabSz="457223">
              <a:spcBef>
                <a:spcPts val="1000"/>
              </a:spcBef>
              <a:defRPr/>
            </a:pPr>
            <a:r>
              <a:rPr lang="es-ES" sz="1400">
                <a:solidFill>
                  <a:srgbClr val="FFFFFF"/>
                </a:solidFill>
                <a:latin typeface="Open Sans" panose="020B0606030504020204" pitchFamily="34" charset="0"/>
                <a:ea typeface="Open Sans" panose="020B0606030504020204" pitchFamily="34" charset="0"/>
                <a:cs typeface="Open Sans" panose="020B0606030504020204" pitchFamily="34" charset="0"/>
              </a:rPr>
              <a:t>Edifícios</a:t>
            </a:r>
            <a:r>
              <a:rPr lang="es-E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 y </a:t>
            </a:r>
            <a:r>
              <a:rPr lang="es-ES" sz="140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energia</a:t>
            </a:r>
            <a:endParaRPr lang="es-ES" sz="1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23F51C75-B1AC-5213-8D84-E17C1EFE3F34}"/>
              </a:ext>
            </a:extLst>
          </p:cNvPr>
          <p:cNvGrpSpPr/>
          <p:nvPr/>
        </p:nvGrpSpPr>
        <p:grpSpPr>
          <a:xfrm>
            <a:off x="560276" y="4518439"/>
            <a:ext cx="1849936" cy="797923"/>
            <a:chOff x="107130" y="2369357"/>
            <a:chExt cx="1849936" cy="797923"/>
          </a:xfrm>
        </p:grpSpPr>
        <p:sp>
          <p:nvSpPr>
            <p:cNvPr id="142" name="Rectangle 141">
              <a:extLst>
                <a:ext uri="{FF2B5EF4-FFF2-40B4-BE49-F238E27FC236}">
                  <a16:creationId xmlns:a16="http://schemas.microsoft.com/office/drawing/2014/main" id="{AF67B444-4312-DED9-954D-1F682D6FE840}"/>
                </a:ext>
              </a:extLst>
            </p:cNvPr>
            <p:cNvSpPr/>
            <p:nvPr/>
          </p:nvSpPr>
          <p:spPr>
            <a:xfrm>
              <a:off x="107130" y="2369357"/>
              <a:ext cx="184993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0" name="Picture 69">
              <a:extLst>
                <a:ext uri="{FF2B5EF4-FFF2-40B4-BE49-F238E27FC236}">
                  <a16:creationId xmlns:a16="http://schemas.microsoft.com/office/drawing/2014/main" id="{18E48AE1-B216-99F6-CD52-1AFFF85D4F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5193" y="2571049"/>
              <a:ext cx="1433810" cy="394538"/>
            </a:xfrm>
            <a:prstGeom prst="rect">
              <a:avLst/>
            </a:prstGeom>
          </p:spPr>
        </p:pic>
      </p:grpSp>
      <p:cxnSp>
        <p:nvCxnSpPr>
          <p:cNvPr id="156" name="Straight Connector 155">
            <a:extLst>
              <a:ext uri="{FF2B5EF4-FFF2-40B4-BE49-F238E27FC236}">
                <a16:creationId xmlns:a16="http://schemas.microsoft.com/office/drawing/2014/main" id="{2690FF61-0E26-DEE1-C9F5-DB0316C62E27}"/>
              </a:ext>
            </a:extLst>
          </p:cNvPr>
          <p:cNvCxnSpPr>
            <a:cxnSpLocks/>
            <a:stCxn id="142" idx="3"/>
            <a:endCxn id="20" idx="2"/>
          </p:cNvCxnSpPr>
          <p:nvPr/>
        </p:nvCxnSpPr>
        <p:spPr>
          <a:xfrm flipV="1">
            <a:off x="2410213" y="4764824"/>
            <a:ext cx="1291795" cy="152576"/>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395FB36-103C-71FE-0051-08E05735EDB6}"/>
              </a:ext>
            </a:extLst>
          </p:cNvPr>
          <p:cNvCxnSpPr>
            <a:cxnSpLocks/>
            <a:stCxn id="79" idx="3"/>
            <a:endCxn id="20" idx="2"/>
          </p:cNvCxnSpPr>
          <p:nvPr/>
        </p:nvCxnSpPr>
        <p:spPr>
          <a:xfrm>
            <a:off x="2410053" y="3967586"/>
            <a:ext cx="1291955" cy="797238"/>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E096305-2603-3798-C476-BAE6C6695CE1}"/>
              </a:ext>
            </a:extLst>
          </p:cNvPr>
          <p:cNvCxnSpPr>
            <a:cxnSpLocks/>
            <a:stCxn id="82" idx="3"/>
            <a:endCxn id="20" idx="2"/>
          </p:cNvCxnSpPr>
          <p:nvPr/>
        </p:nvCxnSpPr>
        <p:spPr>
          <a:xfrm>
            <a:off x="2403557" y="3016780"/>
            <a:ext cx="1298451" cy="1748044"/>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EA3BD9-50FC-0BC4-FC31-216ACCBFEA88}"/>
              </a:ext>
            </a:extLst>
          </p:cNvPr>
          <p:cNvCxnSpPr>
            <a:cxnSpLocks/>
            <a:stCxn id="83" idx="3"/>
            <a:endCxn id="20" idx="2"/>
          </p:cNvCxnSpPr>
          <p:nvPr/>
        </p:nvCxnSpPr>
        <p:spPr>
          <a:xfrm>
            <a:off x="2410053" y="2065974"/>
            <a:ext cx="1291955" cy="2698850"/>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BA8B8CC-6406-66F5-1E1D-124D496B6692}"/>
              </a:ext>
            </a:extLst>
          </p:cNvPr>
          <p:cNvSpPr/>
          <p:nvPr/>
        </p:nvSpPr>
        <p:spPr>
          <a:xfrm>
            <a:off x="8127983" y="4173114"/>
            <a:ext cx="1039731" cy="1039732"/>
          </a:xfrm>
          <a:prstGeom prst="ellipse">
            <a:avLst/>
          </a:prstGeom>
          <a:solidFill>
            <a:schemeClr val="accent4"/>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defTabSz="457223">
              <a:spcBef>
                <a:spcPts val="1000"/>
              </a:spcBef>
              <a:defRP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Digital</a:t>
            </a:r>
          </a:p>
        </p:txBody>
      </p:sp>
      <p:grpSp>
        <p:nvGrpSpPr>
          <p:cNvPr id="53" name="Group 52">
            <a:extLst>
              <a:ext uri="{FF2B5EF4-FFF2-40B4-BE49-F238E27FC236}">
                <a16:creationId xmlns:a16="http://schemas.microsoft.com/office/drawing/2014/main" id="{1028229B-C338-544D-14A2-A862702F9653}"/>
              </a:ext>
            </a:extLst>
          </p:cNvPr>
          <p:cNvGrpSpPr/>
          <p:nvPr/>
        </p:nvGrpSpPr>
        <p:grpSpPr>
          <a:xfrm>
            <a:off x="9787791" y="3122902"/>
            <a:ext cx="1850576" cy="797923"/>
            <a:chOff x="10234294" y="1766093"/>
            <a:chExt cx="1850576" cy="797923"/>
          </a:xfrm>
        </p:grpSpPr>
        <p:sp>
          <p:nvSpPr>
            <p:cNvPr id="118" name="Rectangle 117">
              <a:extLst>
                <a:ext uri="{FF2B5EF4-FFF2-40B4-BE49-F238E27FC236}">
                  <a16:creationId xmlns:a16="http://schemas.microsoft.com/office/drawing/2014/main" id="{65243644-EA54-6B6D-A232-0F363E6EC0A6}"/>
                </a:ext>
              </a:extLst>
            </p:cNvPr>
            <p:cNvSpPr/>
            <p:nvPr/>
          </p:nvSpPr>
          <p:spPr>
            <a:xfrm>
              <a:off x="10234294" y="1766093"/>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6" name="Picture 20" descr="https://www.cyrene.eu/wp-content/uploads/2021/03/lining-in.eu_-768x213.png">
              <a:extLst>
                <a:ext uri="{FF2B5EF4-FFF2-40B4-BE49-F238E27FC236}">
                  <a16:creationId xmlns:a16="http://schemas.microsoft.com/office/drawing/2014/main" id="{36CF8CCD-9A8C-0567-9C49-DA42A41D8C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308579" y="1929034"/>
              <a:ext cx="1702007" cy="4720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58709058-D5EB-B411-8310-6E7F76CAA3BC}"/>
              </a:ext>
            </a:extLst>
          </p:cNvPr>
          <p:cNvGrpSpPr/>
          <p:nvPr/>
        </p:nvGrpSpPr>
        <p:grpSpPr>
          <a:xfrm>
            <a:off x="9778063" y="4043881"/>
            <a:ext cx="1850576" cy="797923"/>
            <a:chOff x="10234294" y="2639408"/>
            <a:chExt cx="1850576" cy="797923"/>
          </a:xfrm>
        </p:grpSpPr>
        <p:sp>
          <p:nvSpPr>
            <p:cNvPr id="117" name="Rectangle 116">
              <a:extLst>
                <a:ext uri="{FF2B5EF4-FFF2-40B4-BE49-F238E27FC236}">
                  <a16:creationId xmlns:a16="http://schemas.microsoft.com/office/drawing/2014/main" id="{473E6BF1-3610-5640-F46D-41DCEF4CAA3F}"/>
                </a:ext>
              </a:extLst>
            </p:cNvPr>
            <p:cNvSpPr/>
            <p:nvPr/>
          </p:nvSpPr>
          <p:spPr>
            <a:xfrm>
              <a:off x="10234294" y="2639408"/>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 name="Graphic 80">
              <a:extLst>
                <a:ext uri="{FF2B5EF4-FFF2-40B4-BE49-F238E27FC236}">
                  <a16:creationId xmlns:a16="http://schemas.microsoft.com/office/drawing/2014/main" id="{BE244211-4090-E31F-E5B3-D1650D91760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71077" y="2787481"/>
              <a:ext cx="1577011" cy="501776"/>
            </a:xfrm>
            <a:prstGeom prst="rect">
              <a:avLst/>
            </a:prstGeom>
          </p:spPr>
        </p:pic>
      </p:grpSp>
      <p:cxnSp>
        <p:nvCxnSpPr>
          <p:cNvPr id="120" name="Straight Connector 119">
            <a:extLst>
              <a:ext uri="{FF2B5EF4-FFF2-40B4-BE49-F238E27FC236}">
                <a16:creationId xmlns:a16="http://schemas.microsoft.com/office/drawing/2014/main" id="{81F1B395-E05F-70CD-0165-25ECC3C92650}"/>
              </a:ext>
            </a:extLst>
          </p:cNvPr>
          <p:cNvCxnSpPr>
            <a:cxnSpLocks/>
            <a:stCxn id="117" idx="1"/>
            <a:endCxn id="22" idx="6"/>
          </p:cNvCxnSpPr>
          <p:nvPr/>
        </p:nvCxnSpPr>
        <p:spPr>
          <a:xfrm flipH="1">
            <a:off x="9167714" y="4442842"/>
            <a:ext cx="610350" cy="250138"/>
          </a:xfrm>
          <a:prstGeom prst="line">
            <a:avLst/>
          </a:prstGeom>
          <a:ln w="25400">
            <a:solidFill>
              <a:schemeClr val="accent4"/>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041FD57-C365-5AF7-ED34-A3F0557B7D9B}"/>
              </a:ext>
            </a:extLst>
          </p:cNvPr>
          <p:cNvCxnSpPr>
            <a:cxnSpLocks/>
            <a:stCxn id="118" idx="1"/>
            <a:endCxn id="22" idx="6"/>
          </p:cNvCxnSpPr>
          <p:nvPr/>
        </p:nvCxnSpPr>
        <p:spPr>
          <a:xfrm flipH="1">
            <a:off x="9167714" y="3521864"/>
            <a:ext cx="620078" cy="1171117"/>
          </a:xfrm>
          <a:prstGeom prst="line">
            <a:avLst/>
          </a:prstGeom>
          <a:ln w="25400">
            <a:solidFill>
              <a:schemeClr val="accent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84" name="Title 9">
            <a:extLst>
              <a:ext uri="{FF2B5EF4-FFF2-40B4-BE49-F238E27FC236}">
                <a16:creationId xmlns:a16="http://schemas.microsoft.com/office/drawing/2014/main" id="{F8EC167A-F6F7-D547-17A7-3C4F4473C2DD}"/>
              </a:ext>
            </a:extLst>
          </p:cNvPr>
          <p:cNvSpPr>
            <a:spLocks noGrp="1"/>
          </p:cNvSpPr>
          <p:nvPr>
            <p:ph type="title"/>
          </p:nvPr>
        </p:nvSpPr>
        <p:spPr>
          <a:xfrm>
            <a:off x="792000" y="90000"/>
            <a:ext cx="9000000" cy="1182618"/>
          </a:xfrm>
        </p:spPr>
        <p:txBody>
          <a:bodyPr>
            <a:normAutofit/>
          </a:bodyPr>
          <a:lstStyle/>
          <a:p>
            <a:r>
              <a:rPr lang="en-BE" sz="3600" dirty="0">
                <a:solidFill>
                  <a:srgbClr val="FCC300"/>
                </a:solidFill>
              </a:rPr>
              <a:t>S</a:t>
            </a:r>
            <a:r>
              <a:rPr lang="en-GB" sz="3600" dirty="0">
                <a:solidFill>
                  <a:srgbClr val="FCC300"/>
                </a:solidFill>
              </a:rPr>
              <a:t>m</a:t>
            </a:r>
            <a:r>
              <a:rPr lang="en-BE" sz="3600" dirty="0">
                <a:solidFill>
                  <a:srgbClr val="FCC300"/>
                </a:solidFill>
              </a:rPr>
              <a:t>art C</a:t>
            </a:r>
            <a:r>
              <a:rPr lang="en-GB" sz="3600" dirty="0" err="1">
                <a:solidFill>
                  <a:srgbClr val="FCC300"/>
                </a:solidFill>
              </a:rPr>
              <a:t>i</a:t>
            </a:r>
            <a:r>
              <a:rPr lang="en-BE" sz="3600" dirty="0">
                <a:solidFill>
                  <a:srgbClr val="FCC300"/>
                </a:solidFill>
              </a:rPr>
              <a:t>ties Marketplace</a:t>
            </a:r>
            <a:endParaRPr lang="en-GB" dirty="0">
              <a:solidFill>
                <a:srgbClr val="FCC300"/>
              </a:solidFill>
              <a:latin typeface="Open Sans" panose="020B0606030504020204" pitchFamily="34" charset="0"/>
            </a:endParaRPr>
          </a:p>
        </p:txBody>
      </p:sp>
      <p:grpSp>
        <p:nvGrpSpPr>
          <p:cNvPr id="42" name="Group 41">
            <a:extLst>
              <a:ext uri="{FF2B5EF4-FFF2-40B4-BE49-F238E27FC236}">
                <a16:creationId xmlns:a16="http://schemas.microsoft.com/office/drawing/2014/main" id="{4A7B7FFD-A77B-A512-38B1-948C49CD45CB}"/>
              </a:ext>
            </a:extLst>
          </p:cNvPr>
          <p:cNvGrpSpPr/>
          <p:nvPr/>
        </p:nvGrpSpPr>
        <p:grpSpPr>
          <a:xfrm>
            <a:off x="4267884" y="2798654"/>
            <a:ext cx="1558910" cy="1485062"/>
            <a:chOff x="5726599" y="1311275"/>
            <a:chExt cx="1558909" cy="1485062"/>
          </a:xfrm>
        </p:grpSpPr>
        <p:sp>
          <p:nvSpPr>
            <p:cNvPr id="179" name="Oval 178">
              <a:extLst>
                <a:ext uri="{FF2B5EF4-FFF2-40B4-BE49-F238E27FC236}">
                  <a16:creationId xmlns:a16="http://schemas.microsoft.com/office/drawing/2014/main" id="{BDE7A670-AA3B-DB68-35C4-D5615B8D9F87}"/>
                </a:ext>
              </a:extLst>
            </p:cNvPr>
            <p:cNvSpPr/>
            <p:nvPr/>
          </p:nvSpPr>
          <p:spPr>
            <a:xfrm>
              <a:off x="5726599" y="1311275"/>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251999" rtlCol="0" anchor="b" anchorCtr="0">
              <a:noAutofit/>
            </a:bodyPr>
            <a:lstStyle/>
            <a:p>
              <a:pPr algn="ctr" defTabSz="457223">
                <a:spcBef>
                  <a:spcPts val="1000"/>
                </a:spcBef>
                <a:defRPr/>
              </a:pPr>
              <a:endParaRPr lang="en-US" sz="14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background with white text&#10;&#10;Description automatically generated with low confidence">
              <a:extLst>
                <a:ext uri="{FF2B5EF4-FFF2-40B4-BE49-F238E27FC236}">
                  <a16:creationId xmlns:a16="http://schemas.microsoft.com/office/drawing/2014/main" id="{715D16AF-0A94-DD17-4B1F-08E4C2B5FD8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92183" y="1795277"/>
              <a:ext cx="1393325" cy="517058"/>
            </a:xfrm>
            <a:prstGeom prst="rect">
              <a:avLst/>
            </a:prstGeom>
          </p:spPr>
        </p:pic>
      </p:grpSp>
      <p:grpSp>
        <p:nvGrpSpPr>
          <p:cNvPr id="44" name="Group 43">
            <a:extLst>
              <a:ext uri="{FF2B5EF4-FFF2-40B4-BE49-F238E27FC236}">
                <a16:creationId xmlns:a16="http://schemas.microsoft.com/office/drawing/2014/main" id="{69CE23B8-2627-6A0F-FBC9-CB6D2999C54B}"/>
              </a:ext>
            </a:extLst>
          </p:cNvPr>
          <p:cNvGrpSpPr/>
          <p:nvPr/>
        </p:nvGrpSpPr>
        <p:grpSpPr>
          <a:xfrm>
            <a:off x="5667092" y="1667114"/>
            <a:ext cx="1485062" cy="1485062"/>
            <a:chOff x="4084155" y="1706467"/>
            <a:chExt cx="1485062" cy="1485062"/>
          </a:xfrm>
        </p:grpSpPr>
        <p:sp>
          <p:nvSpPr>
            <p:cNvPr id="37" name="Oval 36">
              <a:extLst>
                <a:ext uri="{FF2B5EF4-FFF2-40B4-BE49-F238E27FC236}">
                  <a16:creationId xmlns:a16="http://schemas.microsoft.com/office/drawing/2014/main" id="{F163738B-C094-DD73-2D52-06B162BBE99F}"/>
                </a:ext>
              </a:extLst>
            </p:cNvPr>
            <p:cNvSpPr/>
            <p:nvPr/>
          </p:nvSpPr>
          <p:spPr>
            <a:xfrm>
              <a:off x="4084155" y="1706467"/>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251999" rtlCol="0" anchor="b" anchorCtr="0">
              <a:noAutofit/>
            </a:bodyPr>
            <a:lstStyle/>
            <a:p>
              <a:pPr algn="ctr" defTabSz="457223">
                <a:spcBef>
                  <a:spcPts val="1000"/>
                </a:spcBef>
                <a:defRPr/>
              </a:pPr>
              <a:endParaRPr lang="en-US" sz="14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 descr="Image">
              <a:extLst>
                <a:ext uri="{FF2B5EF4-FFF2-40B4-BE49-F238E27FC236}">
                  <a16:creationId xmlns:a16="http://schemas.microsoft.com/office/drawing/2014/main" id="{20A61442-1431-489A-2D97-28A4A908606B}"/>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314471" y="1968012"/>
              <a:ext cx="1024436" cy="9619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8A20D742-835B-1893-7B0F-F1E14D37C150}"/>
              </a:ext>
            </a:extLst>
          </p:cNvPr>
          <p:cNvGrpSpPr/>
          <p:nvPr/>
        </p:nvGrpSpPr>
        <p:grpSpPr>
          <a:xfrm>
            <a:off x="7132664" y="2798654"/>
            <a:ext cx="1485062" cy="1485062"/>
            <a:chOff x="7327318" y="1535773"/>
            <a:chExt cx="1485062" cy="1485062"/>
          </a:xfrm>
        </p:grpSpPr>
        <p:sp>
          <p:nvSpPr>
            <p:cNvPr id="41" name="Oval 40">
              <a:extLst>
                <a:ext uri="{FF2B5EF4-FFF2-40B4-BE49-F238E27FC236}">
                  <a16:creationId xmlns:a16="http://schemas.microsoft.com/office/drawing/2014/main" id="{5E666C3B-CD41-41F9-4761-37F386A8B3E3}"/>
                </a:ext>
              </a:extLst>
            </p:cNvPr>
            <p:cNvSpPr/>
            <p:nvPr/>
          </p:nvSpPr>
          <p:spPr>
            <a:xfrm>
              <a:off x="7327318" y="1535773"/>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251999" rtlCol="0" anchor="b" anchorCtr="0">
              <a:noAutofit/>
            </a:bodyPr>
            <a:lstStyle/>
            <a:p>
              <a:pPr algn="ctr" defTabSz="457223">
                <a:spcBef>
                  <a:spcPts val="1000"/>
                </a:spcBef>
                <a:defRPr/>
              </a:pPr>
              <a:endParaRPr lang="en-US" sz="14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Picture 2" descr="Image">
              <a:extLst>
                <a:ext uri="{FF2B5EF4-FFF2-40B4-BE49-F238E27FC236}">
                  <a16:creationId xmlns:a16="http://schemas.microsoft.com/office/drawing/2014/main" id="{8F8A0987-156C-F28F-C65B-BECC741DE136}"/>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636974" y="1845429"/>
              <a:ext cx="865750" cy="865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7C2037C5-0FFC-A55C-2FBD-359CF169C093}"/>
              </a:ext>
            </a:extLst>
          </p:cNvPr>
          <p:cNvGrpSpPr/>
          <p:nvPr/>
        </p:nvGrpSpPr>
        <p:grpSpPr>
          <a:xfrm>
            <a:off x="567607" y="5469246"/>
            <a:ext cx="1850576" cy="797923"/>
            <a:chOff x="112029" y="5469245"/>
            <a:chExt cx="1850576" cy="797923"/>
          </a:xfrm>
        </p:grpSpPr>
        <p:sp>
          <p:nvSpPr>
            <p:cNvPr id="143" name="Rectangle 142">
              <a:extLst>
                <a:ext uri="{FF2B5EF4-FFF2-40B4-BE49-F238E27FC236}">
                  <a16:creationId xmlns:a16="http://schemas.microsoft.com/office/drawing/2014/main" id="{6EAFB0ED-FF22-CBC8-91E3-93D277831244}"/>
                </a:ext>
              </a:extLst>
            </p:cNvPr>
            <p:cNvSpPr/>
            <p:nvPr/>
          </p:nvSpPr>
          <p:spPr>
            <a:xfrm>
              <a:off x="112029" y="5469245"/>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457223">
                <a:spcBef>
                  <a:spcPts val="1000"/>
                </a:spcBef>
                <a:defRPr/>
              </a:pPr>
              <a:endParaRPr lang="en-US" sz="14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9" name="Group 58">
              <a:extLst>
                <a:ext uri="{FF2B5EF4-FFF2-40B4-BE49-F238E27FC236}">
                  <a16:creationId xmlns:a16="http://schemas.microsoft.com/office/drawing/2014/main" id="{58E24D68-64C6-6A29-4D6A-43EF06AE446F}"/>
                </a:ext>
              </a:extLst>
            </p:cNvPr>
            <p:cNvGrpSpPr/>
            <p:nvPr/>
          </p:nvGrpSpPr>
          <p:grpSpPr>
            <a:xfrm>
              <a:off x="324509" y="5476938"/>
              <a:ext cx="1425617" cy="782537"/>
              <a:chOff x="310624" y="5481429"/>
              <a:chExt cx="1425617" cy="782537"/>
            </a:xfrm>
          </p:grpSpPr>
          <p:pic>
            <p:nvPicPr>
              <p:cNvPr id="71" name="Picture 18" descr="Image">
                <a:extLst>
                  <a:ext uri="{FF2B5EF4-FFF2-40B4-BE49-F238E27FC236}">
                    <a16:creationId xmlns:a16="http://schemas.microsoft.com/office/drawing/2014/main" id="{D5478A8B-BA44-1E39-6BAD-75C640B9A9E7}"/>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310624" y="5481429"/>
                <a:ext cx="1425617" cy="44970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8AAD1A2-A62E-60C7-9CE6-B17B52DF34A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2193" y="5863258"/>
                <a:ext cx="1402478" cy="400708"/>
              </a:xfrm>
              <a:prstGeom prst="rect">
                <a:avLst/>
              </a:prstGeom>
            </p:spPr>
          </p:pic>
        </p:grpSp>
      </p:grpSp>
      <p:cxnSp>
        <p:nvCxnSpPr>
          <p:cNvPr id="158" name="Straight Connector 157">
            <a:extLst>
              <a:ext uri="{FF2B5EF4-FFF2-40B4-BE49-F238E27FC236}">
                <a16:creationId xmlns:a16="http://schemas.microsoft.com/office/drawing/2014/main" id="{4A75D970-DA0D-DDF4-14B0-33D8BACE5E5B}"/>
              </a:ext>
            </a:extLst>
          </p:cNvPr>
          <p:cNvCxnSpPr>
            <a:cxnSpLocks/>
            <a:stCxn id="143" idx="3"/>
            <a:endCxn id="20" idx="2"/>
          </p:cNvCxnSpPr>
          <p:nvPr/>
        </p:nvCxnSpPr>
        <p:spPr>
          <a:xfrm flipV="1">
            <a:off x="2418183" y="4764825"/>
            <a:ext cx="1283824" cy="1103383"/>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22C1BCD-847A-7C48-D166-2EDB8044E777}"/>
              </a:ext>
            </a:extLst>
          </p:cNvPr>
          <p:cNvSpPr/>
          <p:nvPr/>
        </p:nvSpPr>
        <p:spPr>
          <a:xfrm>
            <a:off x="5737748" y="4676722"/>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251999" rtlCol="0" anchor="b" anchorCtr="0">
            <a:noAutofit/>
          </a:bodyPr>
          <a:lstStyle/>
          <a:p>
            <a:pPr algn="ctr" defTabSz="457223">
              <a:spcBef>
                <a:spcPts val="1000"/>
              </a:spcBef>
              <a:defRPr/>
            </a:pPr>
            <a:endParaRPr lang="en-US" sz="14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4" name="Group 53">
            <a:extLst>
              <a:ext uri="{FF2B5EF4-FFF2-40B4-BE49-F238E27FC236}">
                <a16:creationId xmlns:a16="http://schemas.microsoft.com/office/drawing/2014/main" id="{87142078-C94B-97FB-9292-EF3A4EAEBCAD}"/>
              </a:ext>
            </a:extLst>
          </p:cNvPr>
          <p:cNvGrpSpPr/>
          <p:nvPr/>
        </p:nvGrpSpPr>
        <p:grpSpPr>
          <a:xfrm>
            <a:off x="5838369" y="5064319"/>
            <a:ext cx="1235528" cy="713332"/>
            <a:chOff x="10786120" y="3442648"/>
            <a:chExt cx="1235528" cy="713332"/>
          </a:xfrm>
        </p:grpSpPr>
        <p:pic>
          <p:nvPicPr>
            <p:cNvPr id="66" name="Picture 65">
              <a:extLst>
                <a:ext uri="{FF2B5EF4-FFF2-40B4-BE49-F238E27FC236}">
                  <a16:creationId xmlns:a16="http://schemas.microsoft.com/office/drawing/2014/main" id="{6E651C32-88D5-0A5B-1B3C-4F43842F1E1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159582" y="3442648"/>
              <a:ext cx="862066" cy="700428"/>
            </a:xfrm>
            <a:prstGeom prst="rect">
              <a:avLst/>
            </a:prstGeom>
          </p:spPr>
        </p:pic>
        <p:sp>
          <p:nvSpPr>
            <p:cNvPr id="183" name="TextBox 182">
              <a:extLst>
                <a:ext uri="{FF2B5EF4-FFF2-40B4-BE49-F238E27FC236}">
                  <a16:creationId xmlns:a16="http://schemas.microsoft.com/office/drawing/2014/main" id="{DA13EE78-D85A-EC6B-10A8-A3D7E46DA97D}"/>
                </a:ext>
              </a:extLst>
            </p:cNvPr>
            <p:cNvSpPr txBox="1"/>
            <p:nvPr/>
          </p:nvSpPr>
          <p:spPr>
            <a:xfrm>
              <a:off x="10786120" y="3694315"/>
              <a:ext cx="862066" cy="461665"/>
            </a:xfrm>
            <a:prstGeom prst="rect">
              <a:avLst/>
            </a:prstGeom>
            <a:noFill/>
          </p:spPr>
          <p:txBody>
            <a:bodyPr wrap="square">
              <a:spAutoFit/>
            </a:bodyPr>
            <a:lstStyle/>
            <a:p>
              <a:pPr defTabSz="457223">
                <a:defRPr/>
              </a:pPr>
              <a:r>
                <a:rPr lang="en-GB" sz="1200" b="1" dirty="0">
                  <a:solidFill>
                    <a:srgbClr val="04A69D"/>
                  </a:solidFill>
                  <a:latin typeface="Open Sans" panose="020B0606030504020204" pitchFamily="34" charset="0"/>
                  <a:ea typeface="Open Sans" panose="020B0606030504020204" pitchFamily="34" charset="0"/>
                  <a:cs typeface="Open Sans" panose="020B0606030504020204" pitchFamily="34" charset="0"/>
                </a:rPr>
                <a:t>Scalable</a:t>
              </a:r>
              <a:br>
                <a:rPr lang="en-GB" sz="1200" b="1" dirty="0">
                  <a:solidFill>
                    <a:srgbClr val="04A69D"/>
                  </a:solidFill>
                  <a:latin typeface="Open Sans" panose="020B0606030504020204" pitchFamily="34" charset="0"/>
                  <a:ea typeface="Open Sans" panose="020B0606030504020204" pitchFamily="34" charset="0"/>
                  <a:cs typeface="Open Sans" panose="020B0606030504020204" pitchFamily="34" charset="0"/>
                </a:rPr>
              </a:br>
              <a:r>
                <a:rPr lang="en-GB" sz="1200" b="1" dirty="0">
                  <a:solidFill>
                    <a:srgbClr val="04A69D"/>
                  </a:solidFill>
                  <a:latin typeface="Open Sans" panose="020B0606030504020204" pitchFamily="34" charset="0"/>
                  <a:ea typeface="Open Sans" panose="020B0606030504020204" pitchFamily="34" charset="0"/>
                  <a:cs typeface="Open Sans" panose="020B0606030504020204" pitchFamily="34" charset="0"/>
                </a:rPr>
                <a:t>Cities</a:t>
              </a:r>
            </a:p>
          </p:txBody>
        </p:sp>
      </p:grpSp>
    </p:spTree>
    <p:extLst>
      <p:ext uri="{BB962C8B-B14F-4D97-AF65-F5344CB8AC3E}">
        <p14:creationId xmlns:p14="http://schemas.microsoft.com/office/powerpoint/2010/main" val="335306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9" name="Title 9">
            <a:extLst>
              <a:ext uri="{FF2B5EF4-FFF2-40B4-BE49-F238E27FC236}">
                <a16:creationId xmlns:a16="http://schemas.microsoft.com/office/drawing/2014/main" id="{15942747-4EBD-2942-587D-C42F1AB4E498}"/>
              </a:ext>
            </a:extLst>
          </p:cNvPr>
          <p:cNvSpPr>
            <a:spLocks noGrp="1"/>
          </p:cNvSpPr>
          <p:nvPr>
            <p:ph type="title"/>
          </p:nvPr>
        </p:nvSpPr>
        <p:spPr>
          <a:xfrm>
            <a:off x="792000" y="90000"/>
            <a:ext cx="9000000" cy="1182618"/>
          </a:xfrm>
        </p:spPr>
        <p:txBody>
          <a:bodyPr/>
          <a:lstStyle/>
          <a:p>
            <a:r>
              <a:rPr lang="es-ES" dirty="0"/>
              <a:t>NUESTROS SERVICIOS</a:t>
            </a:r>
            <a:endParaRPr lang="en-GB" dirty="0"/>
          </a:p>
        </p:txBody>
      </p:sp>
      <p:grpSp>
        <p:nvGrpSpPr>
          <p:cNvPr id="2" name="Group 1">
            <a:extLst>
              <a:ext uri="{FF2B5EF4-FFF2-40B4-BE49-F238E27FC236}">
                <a16:creationId xmlns:a16="http://schemas.microsoft.com/office/drawing/2014/main" id="{F2CC08DB-0CDF-98DC-56BA-B31777B75B5E}"/>
              </a:ext>
            </a:extLst>
          </p:cNvPr>
          <p:cNvGrpSpPr/>
          <p:nvPr/>
        </p:nvGrpSpPr>
        <p:grpSpPr>
          <a:xfrm>
            <a:off x="6972438" y="1485852"/>
            <a:ext cx="2992343" cy="2992343"/>
            <a:chOff x="7301622" y="931216"/>
            <a:chExt cx="2992343" cy="2992343"/>
          </a:xfrm>
        </p:grpSpPr>
        <p:pic>
          <p:nvPicPr>
            <p:cNvPr id="21" name="Picture 20">
              <a:extLst>
                <a:ext uri="{FF2B5EF4-FFF2-40B4-BE49-F238E27FC236}">
                  <a16:creationId xmlns:a16="http://schemas.microsoft.com/office/drawing/2014/main" id="{55F55698-38D1-150E-6E8E-6F2E11A6353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01622" y="931216"/>
              <a:ext cx="2992343" cy="2992343"/>
            </a:xfrm>
            <a:prstGeom prst="rect">
              <a:avLst/>
            </a:prstGeom>
          </p:spPr>
        </p:pic>
        <p:sp>
          <p:nvSpPr>
            <p:cNvPr id="27" name="TextBox 26">
              <a:extLst>
                <a:ext uri="{FF2B5EF4-FFF2-40B4-BE49-F238E27FC236}">
                  <a16:creationId xmlns:a16="http://schemas.microsoft.com/office/drawing/2014/main" id="{259E93A0-9688-593A-54DA-DA77C24C4326}"/>
                </a:ext>
              </a:extLst>
            </p:cNvPr>
            <p:cNvSpPr txBox="1"/>
            <p:nvPr/>
          </p:nvSpPr>
          <p:spPr>
            <a:xfrm>
              <a:off x="8091184" y="1836199"/>
              <a:ext cx="1442720" cy="477054"/>
            </a:xfrm>
            <a:prstGeom prst="rect">
              <a:avLst/>
            </a:prstGeom>
            <a:noFill/>
          </p:spPr>
          <p:txBody>
            <a:bodyPr wrap="square">
              <a:spAutoFit/>
            </a:bodyPr>
            <a:lstStyle/>
            <a:p>
              <a:pPr algn="ctr"/>
              <a:r>
                <a:rPr lang="en-GB" sz="2500" b="1">
                  <a:solidFill>
                    <a:schemeClr val="accent5"/>
                  </a:solidFill>
                  <a:latin typeface="EC Square Sans Pro" panose="020B0506040000020004" pitchFamily="34" charset="0"/>
                </a:rPr>
                <a:t>DEAL</a:t>
              </a:r>
            </a:p>
          </p:txBody>
        </p:sp>
        <p:sp>
          <p:nvSpPr>
            <p:cNvPr id="30" name="TextBox 29">
              <a:extLst>
                <a:ext uri="{FF2B5EF4-FFF2-40B4-BE49-F238E27FC236}">
                  <a16:creationId xmlns:a16="http://schemas.microsoft.com/office/drawing/2014/main" id="{58A82BE6-484C-2728-0E88-6AB2A46AA68C}"/>
                </a:ext>
              </a:extLst>
            </p:cNvPr>
            <p:cNvSpPr txBox="1"/>
            <p:nvPr/>
          </p:nvSpPr>
          <p:spPr>
            <a:xfrm>
              <a:off x="7979424" y="2208753"/>
              <a:ext cx="1666240" cy="784830"/>
            </a:xfrm>
            <a:prstGeom prst="rect">
              <a:avLst/>
            </a:prstGeom>
            <a:noFill/>
          </p:spPr>
          <p:txBody>
            <a:bodyPr wrap="square">
              <a:spAutoFit/>
            </a:bodyPr>
            <a:lstStyle/>
            <a:p>
              <a:pPr algn="ctr"/>
              <a:r>
                <a:rPr lang="en-GB" sz="1500">
                  <a:solidFill>
                    <a:schemeClr val="accent5"/>
                  </a:solidFill>
                  <a:latin typeface="EC Square Sans Pro Light" panose="020B0506000000020004" pitchFamily="34" charset="0"/>
                </a:rPr>
                <a:t>Creating relations and opportunities for ﬁnancing</a:t>
              </a:r>
            </a:p>
          </p:txBody>
        </p:sp>
      </p:grpSp>
      <p:grpSp>
        <p:nvGrpSpPr>
          <p:cNvPr id="31" name="Group 30">
            <a:extLst>
              <a:ext uri="{FF2B5EF4-FFF2-40B4-BE49-F238E27FC236}">
                <a16:creationId xmlns:a16="http://schemas.microsoft.com/office/drawing/2014/main" id="{7EFA4718-EFFD-881C-E84E-B077458520E2}"/>
              </a:ext>
            </a:extLst>
          </p:cNvPr>
          <p:cNvGrpSpPr/>
          <p:nvPr/>
        </p:nvGrpSpPr>
        <p:grpSpPr>
          <a:xfrm>
            <a:off x="5001619" y="3521956"/>
            <a:ext cx="3082340" cy="2474871"/>
            <a:chOff x="5330803" y="2967320"/>
            <a:chExt cx="3082340" cy="2474871"/>
          </a:xfrm>
        </p:grpSpPr>
        <p:pic>
          <p:nvPicPr>
            <p:cNvPr id="32" name="Picture 31" descr="Shape, icon, circle&#10;&#10;Description automatically generated">
              <a:extLst>
                <a:ext uri="{FF2B5EF4-FFF2-40B4-BE49-F238E27FC236}">
                  <a16:creationId xmlns:a16="http://schemas.microsoft.com/office/drawing/2014/main" id="{D6CA6D10-BF40-A5F9-0AEB-FF5A3E8691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0803" y="2967320"/>
              <a:ext cx="3082340" cy="2474871"/>
            </a:xfrm>
            <a:prstGeom prst="rect">
              <a:avLst/>
            </a:prstGeom>
          </p:spPr>
        </p:pic>
        <p:sp>
          <p:nvSpPr>
            <p:cNvPr id="33" name="TextBox 32">
              <a:extLst>
                <a:ext uri="{FF2B5EF4-FFF2-40B4-BE49-F238E27FC236}">
                  <a16:creationId xmlns:a16="http://schemas.microsoft.com/office/drawing/2014/main" id="{AB2EA81F-2CA7-CE8E-A04E-6D976B9AF892}"/>
                </a:ext>
              </a:extLst>
            </p:cNvPr>
            <p:cNvSpPr txBox="1"/>
            <p:nvPr/>
          </p:nvSpPr>
          <p:spPr>
            <a:xfrm>
              <a:off x="6113411" y="3583191"/>
              <a:ext cx="1442720" cy="477054"/>
            </a:xfrm>
            <a:prstGeom prst="rect">
              <a:avLst/>
            </a:prstGeom>
            <a:noFill/>
          </p:spPr>
          <p:txBody>
            <a:bodyPr wrap="square">
              <a:spAutoFit/>
            </a:bodyPr>
            <a:lstStyle/>
            <a:p>
              <a:pPr algn="ctr"/>
              <a:r>
                <a:rPr lang="en-GB" sz="2500" b="1">
                  <a:solidFill>
                    <a:schemeClr val="accent2"/>
                  </a:solidFill>
                  <a:latin typeface="EC Square Sans Pro" panose="020B0506040000020004" pitchFamily="34" charset="0"/>
                </a:rPr>
                <a:t>SHAPE</a:t>
              </a:r>
            </a:p>
          </p:txBody>
        </p:sp>
        <p:sp>
          <p:nvSpPr>
            <p:cNvPr id="34" name="TextBox 33">
              <a:extLst>
                <a:ext uri="{FF2B5EF4-FFF2-40B4-BE49-F238E27FC236}">
                  <a16:creationId xmlns:a16="http://schemas.microsoft.com/office/drawing/2014/main" id="{6E6260B4-6DD9-92C2-9F48-85D11C5F4615}"/>
                </a:ext>
              </a:extLst>
            </p:cNvPr>
            <p:cNvSpPr txBox="1"/>
            <p:nvPr/>
          </p:nvSpPr>
          <p:spPr>
            <a:xfrm>
              <a:off x="6001651" y="4006203"/>
              <a:ext cx="1666240" cy="553998"/>
            </a:xfrm>
            <a:prstGeom prst="rect">
              <a:avLst/>
            </a:prstGeom>
            <a:noFill/>
          </p:spPr>
          <p:txBody>
            <a:bodyPr wrap="square">
              <a:spAutoFit/>
            </a:bodyPr>
            <a:lstStyle/>
            <a:p>
              <a:pPr algn="ctr"/>
              <a:r>
                <a:rPr lang="en-GB" sz="1500">
                  <a:solidFill>
                    <a:schemeClr val="accent2"/>
                  </a:solidFill>
                  <a:latin typeface="EC Square Sans Pro Light" panose="020B0506000000020004" pitchFamily="34" charset="0"/>
                </a:rPr>
                <a:t>Fine-tune project and action plans</a:t>
              </a:r>
            </a:p>
          </p:txBody>
        </p:sp>
      </p:grpSp>
      <p:grpSp>
        <p:nvGrpSpPr>
          <p:cNvPr id="35" name="Group 34">
            <a:extLst>
              <a:ext uri="{FF2B5EF4-FFF2-40B4-BE49-F238E27FC236}">
                <a16:creationId xmlns:a16="http://schemas.microsoft.com/office/drawing/2014/main" id="{CDED83AD-6A05-F29A-4CB9-3378ED44E38D}"/>
              </a:ext>
            </a:extLst>
          </p:cNvPr>
          <p:cNvGrpSpPr/>
          <p:nvPr/>
        </p:nvGrpSpPr>
        <p:grpSpPr>
          <a:xfrm>
            <a:off x="3180581" y="1485851"/>
            <a:ext cx="3014841" cy="2992343"/>
            <a:chOff x="3054260" y="1347547"/>
            <a:chExt cx="3014841" cy="2992343"/>
          </a:xfrm>
        </p:grpSpPr>
        <p:pic>
          <p:nvPicPr>
            <p:cNvPr id="36" name="Picture 35">
              <a:extLst>
                <a:ext uri="{FF2B5EF4-FFF2-40B4-BE49-F238E27FC236}">
                  <a16:creationId xmlns:a16="http://schemas.microsoft.com/office/drawing/2014/main" id="{A3615947-BC2C-16AD-F6B3-EDE6C5AD59E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755970">
              <a:off x="3054260" y="1347547"/>
              <a:ext cx="3014841" cy="2992343"/>
            </a:xfrm>
            <a:prstGeom prst="rect">
              <a:avLst/>
            </a:prstGeom>
          </p:spPr>
        </p:pic>
        <p:sp>
          <p:nvSpPr>
            <p:cNvPr id="37" name="TextBox 36">
              <a:extLst>
                <a:ext uri="{FF2B5EF4-FFF2-40B4-BE49-F238E27FC236}">
                  <a16:creationId xmlns:a16="http://schemas.microsoft.com/office/drawing/2014/main" id="{3A8E71F2-BBAD-D43D-7EDB-4EDE1021C96B}"/>
                </a:ext>
              </a:extLst>
            </p:cNvPr>
            <p:cNvSpPr txBox="1"/>
            <p:nvPr/>
          </p:nvSpPr>
          <p:spPr>
            <a:xfrm>
              <a:off x="3646109" y="2279023"/>
              <a:ext cx="1727200" cy="477054"/>
            </a:xfrm>
            <a:prstGeom prst="rect">
              <a:avLst/>
            </a:prstGeom>
            <a:noFill/>
          </p:spPr>
          <p:txBody>
            <a:bodyPr wrap="square">
              <a:spAutoFit/>
            </a:bodyPr>
            <a:lstStyle/>
            <a:p>
              <a:pPr algn="ctr"/>
              <a:r>
                <a:rPr lang="en-GB" sz="2500" b="1">
                  <a:solidFill>
                    <a:schemeClr val="accent1"/>
                  </a:solidFill>
                  <a:latin typeface="EC Square Sans Pro" panose="020B0506040000020004" pitchFamily="34" charset="0"/>
                </a:rPr>
                <a:t>EXPLORE</a:t>
              </a:r>
            </a:p>
          </p:txBody>
        </p:sp>
        <p:sp>
          <p:nvSpPr>
            <p:cNvPr id="38" name="TextBox 37">
              <a:extLst>
                <a:ext uri="{FF2B5EF4-FFF2-40B4-BE49-F238E27FC236}">
                  <a16:creationId xmlns:a16="http://schemas.microsoft.com/office/drawing/2014/main" id="{DCE29EED-2B36-20BA-B3DE-875E72279A59}"/>
                </a:ext>
              </a:extLst>
            </p:cNvPr>
            <p:cNvSpPr txBox="1"/>
            <p:nvPr/>
          </p:nvSpPr>
          <p:spPr>
            <a:xfrm>
              <a:off x="3696909" y="2727290"/>
              <a:ext cx="1666240" cy="553998"/>
            </a:xfrm>
            <a:prstGeom prst="rect">
              <a:avLst/>
            </a:prstGeom>
            <a:noFill/>
          </p:spPr>
          <p:txBody>
            <a:bodyPr wrap="square">
              <a:spAutoFit/>
            </a:bodyPr>
            <a:lstStyle/>
            <a:p>
              <a:pPr algn="ctr"/>
              <a:r>
                <a:rPr lang="en-GB" sz="1500" dirty="0">
                  <a:solidFill>
                    <a:schemeClr val="accent1"/>
                  </a:solidFill>
                  <a:latin typeface="EC Square Sans Pro Light" panose="020B0506000000020004" pitchFamily="34" charset="0"/>
                </a:rPr>
                <a:t>Seeing and learning what’s next</a:t>
              </a:r>
            </a:p>
          </p:txBody>
        </p:sp>
      </p:grpSp>
      <p:grpSp>
        <p:nvGrpSpPr>
          <p:cNvPr id="39" name="Group 38">
            <a:extLst>
              <a:ext uri="{FF2B5EF4-FFF2-40B4-BE49-F238E27FC236}">
                <a16:creationId xmlns:a16="http://schemas.microsoft.com/office/drawing/2014/main" id="{B1B5C6F4-DBE1-7862-2452-B7CF5B485D0A}"/>
              </a:ext>
            </a:extLst>
          </p:cNvPr>
          <p:cNvGrpSpPr/>
          <p:nvPr/>
        </p:nvGrpSpPr>
        <p:grpSpPr>
          <a:xfrm>
            <a:off x="1828941" y="3517349"/>
            <a:ext cx="3037341" cy="2902349"/>
            <a:chOff x="2113104" y="3185398"/>
            <a:chExt cx="3037341" cy="2902349"/>
          </a:xfrm>
        </p:grpSpPr>
        <p:pic>
          <p:nvPicPr>
            <p:cNvPr id="40" name="Picture 39">
              <a:extLst>
                <a:ext uri="{FF2B5EF4-FFF2-40B4-BE49-F238E27FC236}">
                  <a16:creationId xmlns:a16="http://schemas.microsoft.com/office/drawing/2014/main" id="{E53A9A5A-435F-AAD1-F72D-9EBB5EE2095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273853">
              <a:off x="2113104" y="3185398"/>
              <a:ext cx="3037341" cy="2902349"/>
            </a:xfrm>
            <a:prstGeom prst="rect">
              <a:avLst/>
            </a:prstGeom>
          </p:spPr>
        </p:pic>
        <p:sp>
          <p:nvSpPr>
            <p:cNvPr id="41" name="TextBox 40">
              <a:extLst>
                <a:ext uri="{FF2B5EF4-FFF2-40B4-BE49-F238E27FC236}">
                  <a16:creationId xmlns:a16="http://schemas.microsoft.com/office/drawing/2014/main" id="{862AA537-D28C-795C-6FEC-FC00DAAAEA00}"/>
                </a:ext>
              </a:extLst>
            </p:cNvPr>
            <p:cNvSpPr txBox="1"/>
            <p:nvPr/>
          </p:nvSpPr>
          <p:spPr>
            <a:xfrm>
              <a:off x="2873998" y="4398045"/>
              <a:ext cx="1442720" cy="477054"/>
            </a:xfrm>
            <a:prstGeom prst="rect">
              <a:avLst/>
            </a:prstGeom>
            <a:noFill/>
          </p:spPr>
          <p:txBody>
            <a:bodyPr wrap="square">
              <a:spAutoFit/>
            </a:bodyPr>
            <a:lstStyle/>
            <a:p>
              <a:pPr algn="ctr"/>
              <a:r>
                <a:rPr lang="en-GB" sz="2500" b="1" dirty="0">
                  <a:solidFill>
                    <a:schemeClr val="accent4"/>
                  </a:solidFill>
                  <a:latin typeface="EC Square Sans Pro" panose="020B0506040000020004" pitchFamily="34" charset="0"/>
                </a:rPr>
                <a:t>ENGAGE</a:t>
              </a:r>
            </a:p>
          </p:txBody>
        </p:sp>
        <p:sp>
          <p:nvSpPr>
            <p:cNvPr id="42" name="TextBox 41">
              <a:extLst>
                <a:ext uri="{FF2B5EF4-FFF2-40B4-BE49-F238E27FC236}">
                  <a16:creationId xmlns:a16="http://schemas.microsoft.com/office/drawing/2014/main" id="{A5434AD5-F22D-E60A-B1E4-A9D0C6A7D7A0}"/>
                </a:ext>
              </a:extLst>
            </p:cNvPr>
            <p:cNvSpPr txBox="1"/>
            <p:nvPr/>
          </p:nvSpPr>
          <p:spPr>
            <a:xfrm>
              <a:off x="2742282" y="4840906"/>
              <a:ext cx="1666240" cy="323165"/>
            </a:xfrm>
            <a:prstGeom prst="rect">
              <a:avLst/>
            </a:prstGeom>
            <a:noFill/>
          </p:spPr>
          <p:txBody>
            <a:bodyPr wrap="square">
              <a:spAutoFit/>
            </a:bodyPr>
            <a:lstStyle/>
            <a:p>
              <a:pPr algn="ctr"/>
              <a:r>
                <a:rPr lang="en-GB" sz="1500">
                  <a:solidFill>
                    <a:schemeClr val="accent4"/>
                  </a:solidFill>
                  <a:latin typeface="EC Square Sans Pro Light" panose="020B0506000000020004" pitchFamily="34" charset="0"/>
                </a:rPr>
                <a:t>Get in</a:t>
              </a:r>
            </a:p>
          </p:txBody>
        </p:sp>
      </p:grpSp>
    </p:spTree>
    <p:extLst>
      <p:ext uri="{BB962C8B-B14F-4D97-AF65-F5344CB8AC3E}">
        <p14:creationId xmlns:p14="http://schemas.microsoft.com/office/powerpoint/2010/main" val="11574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1000"/>
                            </p:stCondLst>
                            <p:childTnLst>
                              <p:par>
                                <p:cTn id="9" presetID="9" presetClass="entr" presetSubtype="0" fill="hold" nodeType="afterEffect">
                                  <p:stCondLst>
                                    <p:cond delay="500"/>
                                  </p:stCondLst>
                                  <p:childTnLst>
                                    <p:set>
                                      <p:cBhvr>
                                        <p:cTn id="10" dur="1" fill="hold">
                                          <p:stCondLst>
                                            <p:cond delay="0"/>
                                          </p:stCondLst>
                                        </p:cTn>
                                        <p:tgtEl>
                                          <p:spTgt spid="35"/>
                                        </p:tgtEl>
                                        <p:attrNameLst>
                                          <p:attrName>style.visibility</p:attrName>
                                        </p:attrNameLst>
                                      </p:cBhvr>
                                      <p:to>
                                        <p:strVal val="visible"/>
                                      </p:to>
                                    </p:set>
                                    <p:animEffect transition="in" filter="dissolve">
                                      <p:cBhvr>
                                        <p:cTn id="11" dur="500"/>
                                        <p:tgtEl>
                                          <p:spTgt spid="35"/>
                                        </p:tgtEl>
                                      </p:cBhvr>
                                    </p:animEffect>
                                  </p:childTnLst>
                                </p:cTn>
                              </p:par>
                            </p:childTnLst>
                          </p:cTn>
                        </p:par>
                        <p:par>
                          <p:cTn id="12" fill="hold">
                            <p:stCondLst>
                              <p:cond delay="2000"/>
                            </p:stCondLst>
                            <p:childTnLst>
                              <p:par>
                                <p:cTn id="13" presetID="9" presetClass="entr" presetSubtype="0" fill="hold" nodeType="after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childTnLst>
                          </p:cTn>
                        </p:par>
                        <p:par>
                          <p:cTn id="16" fill="hold">
                            <p:stCondLst>
                              <p:cond delay="3000"/>
                            </p:stCondLst>
                            <p:childTnLst>
                              <p:par>
                                <p:cTn id="17" presetID="9"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C7763-76A3-222D-F65D-E2C37CA3F6D8}"/>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7C1B843-C69A-695C-D11A-E42996E6CED5}"/>
              </a:ext>
            </a:extLst>
          </p:cNvPr>
          <p:cNvGrpSpPr/>
          <p:nvPr/>
        </p:nvGrpSpPr>
        <p:grpSpPr>
          <a:xfrm>
            <a:off x="860425" y="1843923"/>
            <a:ext cx="2331715" cy="3828744"/>
            <a:chOff x="860424" y="2343690"/>
            <a:chExt cx="2331715" cy="3400634"/>
          </a:xfrm>
        </p:grpSpPr>
        <p:sp>
          <p:nvSpPr>
            <p:cNvPr id="4" name="Rectangle 3">
              <a:extLst>
                <a:ext uri="{FF2B5EF4-FFF2-40B4-BE49-F238E27FC236}">
                  <a16:creationId xmlns:a16="http://schemas.microsoft.com/office/drawing/2014/main" id="{CCD29DD0-5833-4099-CE33-1DEE477DC5DE}"/>
                </a:ext>
              </a:extLst>
            </p:cNvPr>
            <p:cNvSpPr/>
            <p:nvPr/>
          </p:nvSpPr>
          <p:spPr>
            <a:xfrm>
              <a:off x="860424" y="2343690"/>
              <a:ext cx="2331715" cy="3400634"/>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180000" rtlCol="0" anchor="b" anchorCtr="0"/>
            <a:lstStyle/>
            <a:p>
              <a:pPr algn="ctr">
                <a:lnSpc>
                  <a:spcPct val="110000"/>
                </a:lnSpc>
                <a:spcBef>
                  <a:spcPts val="1000"/>
                </a:spcBef>
              </a:pPr>
              <a:r>
                <a:rPr lang="pt-PT" sz="2000" dirty="0">
                  <a:solidFill>
                    <a:schemeClr val="bg1"/>
                  </a:solidFill>
                  <a:latin typeface="EC Square Sans Pro" panose="020B0506040000020004" pitchFamily="34" charset="0"/>
                </a:rPr>
                <a:t>Una </a:t>
              </a:r>
              <a:r>
                <a:rPr lang="pt-PT" sz="2000" b="1" dirty="0">
                  <a:solidFill>
                    <a:schemeClr val="accent4"/>
                  </a:solidFill>
                  <a:latin typeface="EC Square Sans Pro" panose="020B0506040000020004" pitchFamily="34" charset="0"/>
                </a:rPr>
                <a:t>base de datos</a:t>
              </a:r>
              <a:r>
                <a:rPr lang="pt-PT" sz="2000" dirty="0">
                  <a:solidFill>
                    <a:schemeClr val="bg1"/>
                  </a:solidFill>
                  <a:latin typeface="EC Square Sans Pro" panose="020B0506040000020004" pitchFamily="34" charset="0"/>
                </a:rPr>
                <a:t> de proyectos sobre smart cties</a:t>
              </a:r>
              <a:endParaRPr lang="en-BE" sz="333" dirty="0">
                <a:solidFill>
                  <a:schemeClr val="bg1"/>
                </a:solidFill>
                <a:latin typeface="EC Square Sans Pro" panose="020B0506040000020004" pitchFamily="34" charset="0"/>
              </a:endParaRPr>
            </a:p>
          </p:txBody>
        </p:sp>
        <p:sp>
          <p:nvSpPr>
            <p:cNvPr id="13" name="Freeform 2070">
              <a:extLst>
                <a:ext uri="{FF2B5EF4-FFF2-40B4-BE49-F238E27FC236}">
                  <a16:creationId xmlns:a16="http://schemas.microsoft.com/office/drawing/2014/main" id="{CDCF3EDF-19F1-F8DE-1DB1-B30D9FEF3D44}"/>
                </a:ext>
              </a:extLst>
            </p:cNvPr>
            <p:cNvSpPr>
              <a:spLocks noEditPoints="1"/>
            </p:cNvSpPr>
            <p:nvPr/>
          </p:nvSpPr>
          <p:spPr bwMode="auto">
            <a:xfrm>
              <a:off x="1705534" y="2899509"/>
              <a:ext cx="641496" cy="806518"/>
            </a:xfrm>
            <a:custGeom>
              <a:avLst/>
              <a:gdLst>
                <a:gd name="T0" fmla="*/ 127 w 128"/>
                <a:gd name="T1" fmla="*/ 155 h 160"/>
                <a:gd name="T2" fmla="*/ 120 w 128"/>
                <a:gd name="T3" fmla="*/ 148 h 160"/>
                <a:gd name="T4" fmla="*/ 120 w 128"/>
                <a:gd name="T5" fmla="*/ 55 h 160"/>
                <a:gd name="T6" fmla="*/ 119 w 128"/>
                <a:gd name="T7" fmla="*/ 54 h 160"/>
                <a:gd name="T8" fmla="*/ 107 w 128"/>
                <a:gd name="T9" fmla="*/ 42 h 160"/>
                <a:gd name="T10" fmla="*/ 107 w 128"/>
                <a:gd name="T11" fmla="*/ 0 h 160"/>
                <a:gd name="T12" fmla="*/ 0 w 128"/>
                <a:gd name="T13" fmla="*/ 0 h 160"/>
                <a:gd name="T14" fmla="*/ 0 w 128"/>
                <a:gd name="T15" fmla="*/ 139 h 160"/>
                <a:gd name="T16" fmla="*/ 13 w 128"/>
                <a:gd name="T17" fmla="*/ 139 h 160"/>
                <a:gd name="T18" fmla="*/ 13 w 128"/>
                <a:gd name="T19" fmla="*/ 152 h 160"/>
                <a:gd name="T20" fmla="*/ 116 w 128"/>
                <a:gd name="T21" fmla="*/ 152 h 160"/>
                <a:gd name="T22" fmla="*/ 123 w 128"/>
                <a:gd name="T23" fmla="*/ 159 h 160"/>
                <a:gd name="T24" fmla="*/ 125 w 128"/>
                <a:gd name="T25" fmla="*/ 160 h 160"/>
                <a:gd name="T26" fmla="*/ 127 w 128"/>
                <a:gd name="T27" fmla="*/ 159 h 160"/>
                <a:gd name="T28" fmla="*/ 127 w 128"/>
                <a:gd name="T29" fmla="*/ 155 h 160"/>
                <a:gd name="T30" fmla="*/ 111 w 128"/>
                <a:gd name="T31" fmla="*/ 53 h 160"/>
                <a:gd name="T32" fmla="*/ 80 w 128"/>
                <a:gd name="T33" fmla="*/ 53 h 160"/>
                <a:gd name="T34" fmla="*/ 80 w 128"/>
                <a:gd name="T35" fmla="*/ 22 h 160"/>
                <a:gd name="T36" fmla="*/ 107 w 128"/>
                <a:gd name="T37" fmla="*/ 49 h 160"/>
                <a:gd name="T38" fmla="*/ 111 w 128"/>
                <a:gd name="T39" fmla="*/ 53 h 160"/>
                <a:gd name="T40" fmla="*/ 5 w 128"/>
                <a:gd name="T41" fmla="*/ 133 h 160"/>
                <a:gd name="T42" fmla="*/ 5 w 128"/>
                <a:gd name="T43" fmla="*/ 5 h 160"/>
                <a:gd name="T44" fmla="*/ 101 w 128"/>
                <a:gd name="T45" fmla="*/ 5 h 160"/>
                <a:gd name="T46" fmla="*/ 101 w 128"/>
                <a:gd name="T47" fmla="*/ 36 h 160"/>
                <a:gd name="T48" fmla="*/ 80 w 128"/>
                <a:gd name="T49" fmla="*/ 15 h 160"/>
                <a:gd name="T50" fmla="*/ 78 w 128"/>
                <a:gd name="T51" fmla="*/ 13 h 160"/>
                <a:gd name="T52" fmla="*/ 13 w 128"/>
                <a:gd name="T53" fmla="*/ 13 h 160"/>
                <a:gd name="T54" fmla="*/ 13 w 128"/>
                <a:gd name="T55" fmla="*/ 133 h 160"/>
                <a:gd name="T56" fmla="*/ 5 w 128"/>
                <a:gd name="T57" fmla="*/ 133 h 160"/>
                <a:gd name="T58" fmla="*/ 19 w 128"/>
                <a:gd name="T59" fmla="*/ 147 h 160"/>
                <a:gd name="T60" fmla="*/ 19 w 128"/>
                <a:gd name="T61" fmla="*/ 139 h 160"/>
                <a:gd name="T62" fmla="*/ 19 w 128"/>
                <a:gd name="T63" fmla="*/ 19 h 160"/>
                <a:gd name="T64" fmla="*/ 75 w 128"/>
                <a:gd name="T65" fmla="*/ 19 h 160"/>
                <a:gd name="T66" fmla="*/ 75 w 128"/>
                <a:gd name="T67" fmla="*/ 59 h 160"/>
                <a:gd name="T68" fmla="*/ 115 w 128"/>
                <a:gd name="T69" fmla="*/ 59 h 160"/>
                <a:gd name="T70" fmla="*/ 115 w 128"/>
                <a:gd name="T71" fmla="*/ 143 h 160"/>
                <a:gd name="T72" fmla="*/ 95 w 128"/>
                <a:gd name="T73" fmla="*/ 123 h 160"/>
                <a:gd name="T74" fmla="*/ 102 w 128"/>
                <a:gd name="T75" fmla="*/ 103 h 160"/>
                <a:gd name="T76" fmla="*/ 71 w 128"/>
                <a:gd name="T77" fmla="*/ 71 h 160"/>
                <a:gd name="T78" fmla="*/ 39 w 128"/>
                <a:gd name="T79" fmla="*/ 103 h 160"/>
                <a:gd name="T80" fmla="*/ 71 w 128"/>
                <a:gd name="T81" fmla="*/ 134 h 160"/>
                <a:gd name="T82" fmla="*/ 91 w 128"/>
                <a:gd name="T83" fmla="*/ 127 h 160"/>
                <a:gd name="T84" fmla="*/ 111 w 128"/>
                <a:gd name="T85" fmla="*/ 147 h 160"/>
                <a:gd name="T86" fmla="*/ 19 w 128"/>
                <a:gd name="T87" fmla="*/ 147 h 160"/>
                <a:gd name="T88" fmla="*/ 71 w 128"/>
                <a:gd name="T89" fmla="*/ 129 h 160"/>
                <a:gd name="T90" fmla="*/ 44 w 128"/>
                <a:gd name="T91" fmla="*/ 103 h 160"/>
                <a:gd name="T92" fmla="*/ 71 w 128"/>
                <a:gd name="T93" fmla="*/ 76 h 160"/>
                <a:gd name="T94" fmla="*/ 97 w 128"/>
                <a:gd name="T95" fmla="*/ 103 h 160"/>
                <a:gd name="T96" fmla="*/ 71 w 128"/>
                <a:gd name="T97" fmla="*/ 129 h 160"/>
                <a:gd name="T98" fmla="*/ 52 w 128"/>
                <a:gd name="T99" fmla="*/ 93 h 160"/>
                <a:gd name="T100" fmla="*/ 55 w 128"/>
                <a:gd name="T101" fmla="*/ 91 h 160"/>
                <a:gd name="T102" fmla="*/ 71 w 128"/>
                <a:gd name="T103" fmla="*/ 91 h 160"/>
                <a:gd name="T104" fmla="*/ 74 w 128"/>
                <a:gd name="T105" fmla="*/ 93 h 160"/>
                <a:gd name="T106" fmla="*/ 71 w 128"/>
                <a:gd name="T107" fmla="*/ 96 h 160"/>
                <a:gd name="T108" fmla="*/ 55 w 128"/>
                <a:gd name="T109" fmla="*/ 96 h 160"/>
                <a:gd name="T110" fmla="*/ 52 w 128"/>
                <a:gd name="T111" fmla="*/ 93 h 160"/>
                <a:gd name="T112" fmla="*/ 90 w 128"/>
                <a:gd name="T113" fmla="*/ 109 h 160"/>
                <a:gd name="T114" fmla="*/ 87 w 128"/>
                <a:gd name="T115" fmla="*/ 112 h 160"/>
                <a:gd name="T116" fmla="*/ 55 w 128"/>
                <a:gd name="T117" fmla="*/ 112 h 160"/>
                <a:gd name="T118" fmla="*/ 52 w 128"/>
                <a:gd name="T119" fmla="*/ 109 h 160"/>
                <a:gd name="T120" fmla="*/ 55 w 128"/>
                <a:gd name="T121" fmla="*/ 107 h 160"/>
                <a:gd name="T122" fmla="*/ 87 w 128"/>
                <a:gd name="T123" fmla="*/ 107 h 160"/>
                <a:gd name="T124" fmla="*/ 90 w 128"/>
                <a:gd name="T125"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60">
                  <a:moveTo>
                    <a:pt x="127" y="155"/>
                  </a:moveTo>
                  <a:cubicBezTo>
                    <a:pt x="120" y="148"/>
                    <a:pt x="120" y="148"/>
                    <a:pt x="120" y="148"/>
                  </a:cubicBezTo>
                  <a:cubicBezTo>
                    <a:pt x="120" y="55"/>
                    <a:pt x="120" y="55"/>
                    <a:pt x="120" y="55"/>
                  </a:cubicBezTo>
                  <a:cubicBezTo>
                    <a:pt x="119" y="54"/>
                    <a:pt x="119" y="54"/>
                    <a:pt x="119" y="54"/>
                  </a:cubicBezTo>
                  <a:cubicBezTo>
                    <a:pt x="107" y="42"/>
                    <a:pt x="107" y="42"/>
                    <a:pt x="107" y="42"/>
                  </a:cubicBezTo>
                  <a:cubicBezTo>
                    <a:pt x="107" y="0"/>
                    <a:pt x="107" y="0"/>
                    <a:pt x="107" y="0"/>
                  </a:cubicBezTo>
                  <a:cubicBezTo>
                    <a:pt x="0" y="0"/>
                    <a:pt x="0" y="0"/>
                    <a:pt x="0" y="0"/>
                  </a:cubicBezTo>
                  <a:cubicBezTo>
                    <a:pt x="0" y="139"/>
                    <a:pt x="0" y="139"/>
                    <a:pt x="0" y="139"/>
                  </a:cubicBezTo>
                  <a:cubicBezTo>
                    <a:pt x="13" y="139"/>
                    <a:pt x="13" y="139"/>
                    <a:pt x="13" y="139"/>
                  </a:cubicBezTo>
                  <a:cubicBezTo>
                    <a:pt x="13" y="152"/>
                    <a:pt x="13" y="152"/>
                    <a:pt x="13" y="152"/>
                  </a:cubicBezTo>
                  <a:cubicBezTo>
                    <a:pt x="116" y="152"/>
                    <a:pt x="116" y="152"/>
                    <a:pt x="116" y="152"/>
                  </a:cubicBezTo>
                  <a:cubicBezTo>
                    <a:pt x="123" y="159"/>
                    <a:pt x="123" y="159"/>
                    <a:pt x="123" y="159"/>
                  </a:cubicBezTo>
                  <a:cubicBezTo>
                    <a:pt x="124" y="160"/>
                    <a:pt x="125" y="160"/>
                    <a:pt x="125" y="160"/>
                  </a:cubicBezTo>
                  <a:cubicBezTo>
                    <a:pt x="126" y="160"/>
                    <a:pt x="127" y="160"/>
                    <a:pt x="127" y="159"/>
                  </a:cubicBezTo>
                  <a:cubicBezTo>
                    <a:pt x="128" y="158"/>
                    <a:pt x="128" y="156"/>
                    <a:pt x="127" y="155"/>
                  </a:cubicBezTo>
                  <a:close/>
                  <a:moveTo>
                    <a:pt x="111" y="53"/>
                  </a:moveTo>
                  <a:cubicBezTo>
                    <a:pt x="80" y="53"/>
                    <a:pt x="80" y="53"/>
                    <a:pt x="80" y="53"/>
                  </a:cubicBezTo>
                  <a:cubicBezTo>
                    <a:pt x="80" y="22"/>
                    <a:pt x="80" y="22"/>
                    <a:pt x="80" y="22"/>
                  </a:cubicBezTo>
                  <a:cubicBezTo>
                    <a:pt x="107" y="49"/>
                    <a:pt x="107" y="49"/>
                    <a:pt x="107" y="49"/>
                  </a:cubicBezTo>
                  <a:lnTo>
                    <a:pt x="111" y="53"/>
                  </a:lnTo>
                  <a:close/>
                  <a:moveTo>
                    <a:pt x="5" y="133"/>
                  </a:moveTo>
                  <a:cubicBezTo>
                    <a:pt x="5" y="5"/>
                    <a:pt x="5" y="5"/>
                    <a:pt x="5" y="5"/>
                  </a:cubicBezTo>
                  <a:cubicBezTo>
                    <a:pt x="101" y="5"/>
                    <a:pt x="101" y="5"/>
                    <a:pt x="101" y="5"/>
                  </a:cubicBezTo>
                  <a:cubicBezTo>
                    <a:pt x="101" y="36"/>
                    <a:pt x="101" y="36"/>
                    <a:pt x="101" y="36"/>
                  </a:cubicBezTo>
                  <a:cubicBezTo>
                    <a:pt x="80" y="15"/>
                    <a:pt x="80" y="15"/>
                    <a:pt x="80" y="15"/>
                  </a:cubicBezTo>
                  <a:cubicBezTo>
                    <a:pt x="78" y="13"/>
                    <a:pt x="78" y="13"/>
                    <a:pt x="78" y="13"/>
                  </a:cubicBezTo>
                  <a:cubicBezTo>
                    <a:pt x="13" y="13"/>
                    <a:pt x="13" y="13"/>
                    <a:pt x="13" y="13"/>
                  </a:cubicBezTo>
                  <a:cubicBezTo>
                    <a:pt x="13" y="133"/>
                    <a:pt x="13" y="133"/>
                    <a:pt x="13" y="133"/>
                  </a:cubicBezTo>
                  <a:lnTo>
                    <a:pt x="5" y="133"/>
                  </a:lnTo>
                  <a:close/>
                  <a:moveTo>
                    <a:pt x="19" y="147"/>
                  </a:moveTo>
                  <a:cubicBezTo>
                    <a:pt x="19" y="139"/>
                    <a:pt x="19" y="139"/>
                    <a:pt x="19" y="139"/>
                  </a:cubicBezTo>
                  <a:cubicBezTo>
                    <a:pt x="19" y="19"/>
                    <a:pt x="19" y="19"/>
                    <a:pt x="19" y="19"/>
                  </a:cubicBezTo>
                  <a:cubicBezTo>
                    <a:pt x="75" y="19"/>
                    <a:pt x="75" y="19"/>
                    <a:pt x="75" y="19"/>
                  </a:cubicBezTo>
                  <a:cubicBezTo>
                    <a:pt x="75" y="59"/>
                    <a:pt x="75" y="59"/>
                    <a:pt x="75" y="59"/>
                  </a:cubicBezTo>
                  <a:cubicBezTo>
                    <a:pt x="115" y="59"/>
                    <a:pt x="115" y="59"/>
                    <a:pt x="115" y="59"/>
                  </a:cubicBezTo>
                  <a:cubicBezTo>
                    <a:pt x="115" y="143"/>
                    <a:pt x="115" y="143"/>
                    <a:pt x="115" y="143"/>
                  </a:cubicBezTo>
                  <a:cubicBezTo>
                    <a:pt x="95" y="123"/>
                    <a:pt x="95" y="123"/>
                    <a:pt x="95" y="123"/>
                  </a:cubicBezTo>
                  <a:cubicBezTo>
                    <a:pt x="99" y="117"/>
                    <a:pt x="102" y="110"/>
                    <a:pt x="102" y="103"/>
                  </a:cubicBezTo>
                  <a:cubicBezTo>
                    <a:pt x="102" y="85"/>
                    <a:pt x="88" y="71"/>
                    <a:pt x="71" y="71"/>
                  </a:cubicBezTo>
                  <a:cubicBezTo>
                    <a:pt x="53" y="71"/>
                    <a:pt x="39" y="85"/>
                    <a:pt x="39" y="103"/>
                  </a:cubicBezTo>
                  <a:cubicBezTo>
                    <a:pt x="39" y="120"/>
                    <a:pt x="53" y="134"/>
                    <a:pt x="71" y="134"/>
                  </a:cubicBezTo>
                  <a:cubicBezTo>
                    <a:pt x="78" y="134"/>
                    <a:pt x="85" y="131"/>
                    <a:pt x="91" y="127"/>
                  </a:cubicBezTo>
                  <a:cubicBezTo>
                    <a:pt x="111" y="147"/>
                    <a:pt x="111" y="147"/>
                    <a:pt x="111" y="147"/>
                  </a:cubicBezTo>
                  <a:lnTo>
                    <a:pt x="19" y="147"/>
                  </a:lnTo>
                  <a:close/>
                  <a:moveTo>
                    <a:pt x="71" y="129"/>
                  </a:moveTo>
                  <a:cubicBezTo>
                    <a:pt x="56" y="129"/>
                    <a:pt x="44" y="117"/>
                    <a:pt x="44" y="103"/>
                  </a:cubicBezTo>
                  <a:cubicBezTo>
                    <a:pt x="44" y="88"/>
                    <a:pt x="56" y="76"/>
                    <a:pt x="71" y="76"/>
                  </a:cubicBezTo>
                  <a:cubicBezTo>
                    <a:pt x="85" y="76"/>
                    <a:pt x="97" y="88"/>
                    <a:pt x="97" y="103"/>
                  </a:cubicBezTo>
                  <a:cubicBezTo>
                    <a:pt x="97" y="117"/>
                    <a:pt x="85" y="129"/>
                    <a:pt x="71" y="129"/>
                  </a:cubicBezTo>
                  <a:close/>
                  <a:moveTo>
                    <a:pt x="52" y="93"/>
                  </a:moveTo>
                  <a:cubicBezTo>
                    <a:pt x="52" y="92"/>
                    <a:pt x="54" y="91"/>
                    <a:pt x="55" y="91"/>
                  </a:cubicBezTo>
                  <a:cubicBezTo>
                    <a:pt x="71" y="91"/>
                    <a:pt x="71" y="91"/>
                    <a:pt x="71" y="91"/>
                  </a:cubicBezTo>
                  <a:cubicBezTo>
                    <a:pt x="72" y="91"/>
                    <a:pt x="74" y="92"/>
                    <a:pt x="74" y="93"/>
                  </a:cubicBezTo>
                  <a:cubicBezTo>
                    <a:pt x="74" y="95"/>
                    <a:pt x="72" y="96"/>
                    <a:pt x="71" y="96"/>
                  </a:cubicBezTo>
                  <a:cubicBezTo>
                    <a:pt x="55" y="96"/>
                    <a:pt x="55" y="96"/>
                    <a:pt x="55" y="96"/>
                  </a:cubicBezTo>
                  <a:cubicBezTo>
                    <a:pt x="54" y="96"/>
                    <a:pt x="52" y="95"/>
                    <a:pt x="52" y="93"/>
                  </a:cubicBezTo>
                  <a:close/>
                  <a:moveTo>
                    <a:pt x="90" y="109"/>
                  </a:moveTo>
                  <a:cubicBezTo>
                    <a:pt x="90" y="111"/>
                    <a:pt x="88" y="112"/>
                    <a:pt x="87" y="112"/>
                  </a:cubicBezTo>
                  <a:cubicBezTo>
                    <a:pt x="55" y="112"/>
                    <a:pt x="55" y="112"/>
                    <a:pt x="55" y="112"/>
                  </a:cubicBezTo>
                  <a:cubicBezTo>
                    <a:pt x="54" y="112"/>
                    <a:pt x="52" y="111"/>
                    <a:pt x="52" y="109"/>
                  </a:cubicBezTo>
                  <a:cubicBezTo>
                    <a:pt x="52" y="108"/>
                    <a:pt x="54" y="107"/>
                    <a:pt x="55" y="107"/>
                  </a:cubicBezTo>
                  <a:cubicBezTo>
                    <a:pt x="87" y="107"/>
                    <a:pt x="87" y="107"/>
                    <a:pt x="87" y="107"/>
                  </a:cubicBezTo>
                  <a:cubicBezTo>
                    <a:pt x="88" y="107"/>
                    <a:pt x="90" y="108"/>
                    <a:pt x="90" y="1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latin typeface="EC Square Sans Pro" panose="020B0506040000020004" pitchFamily="34" charset="0"/>
              </a:endParaRPr>
            </a:p>
          </p:txBody>
        </p:sp>
      </p:grpSp>
      <p:grpSp>
        <p:nvGrpSpPr>
          <p:cNvPr id="18" name="Group 17">
            <a:extLst>
              <a:ext uri="{FF2B5EF4-FFF2-40B4-BE49-F238E27FC236}">
                <a16:creationId xmlns:a16="http://schemas.microsoft.com/office/drawing/2014/main" id="{2EDF4726-6995-4E81-8CCC-D658B251D7EA}"/>
              </a:ext>
            </a:extLst>
          </p:cNvPr>
          <p:cNvGrpSpPr/>
          <p:nvPr/>
        </p:nvGrpSpPr>
        <p:grpSpPr>
          <a:xfrm>
            <a:off x="3540125" y="1843923"/>
            <a:ext cx="2331715" cy="3828744"/>
            <a:chOff x="3540124" y="2343690"/>
            <a:chExt cx="2331715" cy="3828744"/>
          </a:xfrm>
        </p:grpSpPr>
        <p:sp>
          <p:nvSpPr>
            <p:cNvPr id="6" name="Rectangle 5">
              <a:extLst>
                <a:ext uri="{FF2B5EF4-FFF2-40B4-BE49-F238E27FC236}">
                  <a16:creationId xmlns:a16="http://schemas.microsoft.com/office/drawing/2014/main" id="{05491C38-5620-AEE5-6285-8F1BBF1C5E11}"/>
                </a:ext>
              </a:extLst>
            </p:cNvPr>
            <p:cNvSpPr/>
            <p:nvPr/>
          </p:nvSpPr>
          <p:spPr>
            <a:xfrm>
              <a:off x="3540124" y="2343690"/>
              <a:ext cx="2331715" cy="3828744"/>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180000" rtlCol="0" anchor="b" anchorCtr="0"/>
            <a:lstStyle/>
            <a:p>
              <a:pPr algn="ctr">
                <a:lnSpc>
                  <a:spcPct val="110000"/>
                </a:lnSpc>
                <a:spcBef>
                  <a:spcPts val="1000"/>
                </a:spcBef>
              </a:pPr>
              <a:r>
                <a:rPr lang="es-ES" dirty="0">
                  <a:solidFill>
                    <a:schemeClr val="bg1"/>
                  </a:solidFill>
                  <a:latin typeface="EC Square Sans Pro" panose="020B0506040000020004" pitchFamily="34" charset="0"/>
                </a:rPr>
                <a:t>Un </a:t>
              </a:r>
              <a:r>
                <a:rPr lang="es-ES" b="1" dirty="0">
                  <a:solidFill>
                    <a:srgbClr val="FCC300"/>
                  </a:solidFill>
                  <a:latin typeface="EC Square Sans Pro" panose="020B0506040000020004" pitchFamily="34" charset="0"/>
                </a:rPr>
                <a:t>hub</a:t>
              </a:r>
              <a:r>
                <a:rPr lang="es-ES" dirty="0">
                  <a:solidFill>
                    <a:schemeClr val="bg1"/>
                  </a:solidFill>
                  <a:latin typeface="EC Square Sans Pro" panose="020B0506040000020004" pitchFamily="34" charset="0"/>
                </a:rPr>
                <a:t>  para quienes deseen introducir en el mercado soluciones y proyectos para ciudades inteligentes</a:t>
              </a:r>
              <a:endParaRPr lang="en-US" dirty="0">
                <a:solidFill>
                  <a:schemeClr val="bg1"/>
                </a:solidFill>
                <a:latin typeface="EC Square Sans Pro" panose="020B0506040000020004" pitchFamily="34" charset="0"/>
              </a:endParaRPr>
            </a:p>
          </p:txBody>
        </p:sp>
        <p:sp>
          <p:nvSpPr>
            <p:cNvPr id="14" name="Freeform 2154">
              <a:extLst>
                <a:ext uri="{FF2B5EF4-FFF2-40B4-BE49-F238E27FC236}">
                  <a16:creationId xmlns:a16="http://schemas.microsoft.com/office/drawing/2014/main" id="{D77A6FA7-F2F9-E3CC-5230-B79759D33AA3}"/>
                </a:ext>
              </a:extLst>
            </p:cNvPr>
            <p:cNvSpPr>
              <a:spLocks noEditPoints="1"/>
            </p:cNvSpPr>
            <p:nvPr/>
          </p:nvSpPr>
          <p:spPr bwMode="auto">
            <a:xfrm>
              <a:off x="4342552" y="2888220"/>
              <a:ext cx="726859" cy="703617"/>
            </a:xfrm>
            <a:custGeom>
              <a:avLst/>
              <a:gdLst>
                <a:gd name="T0" fmla="*/ 11 w 160"/>
                <a:gd name="T1" fmla="*/ 64 h 154"/>
                <a:gd name="T2" fmla="*/ 43 w 160"/>
                <a:gd name="T3" fmla="*/ 70 h 154"/>
                <a:gd name="T4" fmla="*/ 154 w 160"/>
                <a:gd name="T5" fmla="*/ 148 h 154"/>
                <a:gd name="T6" fmla="*/ 116 w 160"/>
                <a:gd name="T7" fmla="*/ 67 h 154"/>
                <a:gd name="T8" fmla="*/ 160 w 160"/>
                <a:gd name="T9" fmla="*/ 154 h 154"/>
                <a:gd name="T10" fmla="*/ 81 w 160"/>
                <a:gd name="T11" fmla="*/ 0 h 154"/>
                <a:gd name="T12" fmla="*/ 84 w 160"/>
                <a:gd name="T13" fmla="*/ 111 h 154"/>
                <a:gd name="T14" fmla="*/ 79 w 160"/>
                <a:gd name="T15" fmla="*/ 116 h 154"/>
                <a:gd name="T16" fmla="*/ 74 w 160"/>
                <a:gd name="T17" fmla="*/ 117 h 154"/>
                <a:gd name="T18" fmla="*/ 78 w 160"/>
                <a:gd name="T19" fmla="*/ 110 h 154"/>
                <a:gd name="T20" fmla="*/ 81 w 160"/>
                <a:gd name="T21" fmla="*/ 105 h 154"/>
                <a:gd name="T22" fmla="*/ 81 w 160"/>
                <a:gd name="T23" fmla="*/ 6 h 154"/>
                <a:gd name="T24" fmla="*/ 59 w 160"/>
                <a:gd name="T25" fmla="*/ 34 h 154"/>
                <a:gd name="T26" fmla="*/ 81 w 160"/>
                <a:gd name="T27" fmla="*/ 55 h 154"/>
                <a:gd name="T28" fmla="*/ 81 w 160"/>
                <a:gd name="T29" fmla="*/ 49 h 154"/>
                <a:gd name="T30" fmla="*/ 65 w 160"/>
                <a:gd name="T31" fmla="*/ 34 h 154"/>
                <a:gd name="T32" fmla="*/ 92 w 160"/>
                <a:gd name="T33" fmla="*/ 111 h 154"/>
                <a:gd name="T34" fmla="*/ 101 w 160"/>
                <a:gd name="T35" fmla="*/ 107 h 154"/>
                <a:gd name="T36" fmla="*/ 106 w 160"/>
                <a:gd name="T37" fmla="*/ 106 h 154"/>
                <a:gd name="T38" fmla="*/ 115 w 160"/>
                <a:gd name="T39" fmla="*/ 109 h 154"/>
                <a:gd name="T40" fmla="*/ 109 w 160"/>
                <a:gd name="T41" fmla="*/ 103 h 154"/>
                <a:gd name="T42" fmla="*/ 61 w 160"/>
                <a:gd name="T43" fmla="*/ 123 h 154"/>
                <a:gd name="T44" fmla="*/ 64 w 160"/>
                <a:gd name="T45" fmla="*/ 128 h 154"/>
                <a:gd name="T46" fmla="*/ 65 w 160"/>
                <a:gd name="T47" fmla="*/ 120 h 154"/>
                <a:gd name="T48" fmla="*/ 124 w 160"/>
                <a:gd name="T49" fmla="*/ 106 h 154"/>
                <a:gd name="T50" fmla="*/ 133 w 160"/>
                <a:gd name="T51" fmla="*/ 105 h 154"/>
                <a:gd name="T52" fmla="*/ 130 w 160"/>
                <a:gd name="T53" fmla="*/ 100 h 154"/>
                <a:gd name="T54" fmla="*/ 24 w 160"/>
                <a:gd name="T55" fmla="*/ 120 h 154"/>
                <a:gd name="T56" fmla="*/ 19 w 160"/>
                <a:gd name="T57" fmla="*/ 127 h 154"/>
                <a:gd name="T58" fmla="*/ 23 w 160"/>
                <a:gd name="T59" fmla="*/ 131 h 154"/>
                <a:gd name="T60" fmla="*/ 25 w 160"/>
                <a:gd name="T61" fmla="*/ 126 h 154"/>
                <a:gd name="T62" fmla="*/ 123 w 160"/>
                <a:gd name="T63" fmla="*/ 78 h 154"/>
                <a:gd name="T64" fmla="*/ 125 w 160"/>
                <a:gd name="T65" fmla="*/ 84 h 154"/>
                <a:gd name="T66" fmla="*/ 130 w 160"/>
                <a:gd name="T67" fmla="*/ 78 h 154"/>
                <a:gd name="T68" fmla="*/ 139 w 160"/>
                <a:gd name="T69" fmla="*/ 96 h 154"/>
                <a:gd name="T70" fmla="*/ 142 w 160"/>
                <a:gd name="T71" fmla="*/ 91 h 154"/>
                <a:gd name="T72" fmla="*/ 136 w 160"/>
                <a:gd name="T73" fmla="*/ 89 h 154"/>
                <a:gd name="T74" fmla="*/ 136 w 160"/>
                <a:gd name="T75" fmla="*/ 92 h 154"/>
                <a:gd name="T76" fmla="*/ 44 w 160"/>
                <a:gd name="T77" fmla="*/ 134 h 154"/>
                <a:gd name="T78" fmla="*/ 53 w 160"/>
                <a:gd name="T79" fmla="*/ 134 h 154"/>
                <a:gd name="T80" fmla="*/ 30 w 160"/>
                <a:gd name="T81" fmla="*/ 116 h 154"/>
                <a:gd name="T82" fmla="*/ 35 w 160"/>
                <a:gd name="T83" fmla="*/ 115 h 154"/>
                <a:gd name="T84" fmla="*/ 33 w 160"/>
                <a:gd name="T85" fmla="*/ 109 h 154"/>
                <a:gd name="T86" fmla="*/ 30 w 160"/>
                <a:gd name="T87" fmla="*/ 116 h 154"/>
                <a:gd name="T88" fmla="*/ 33 w 160"/>
                <a:gd name="T89" fmla="*/ 140 h 154"/>
                <a:gd name="T90" fmla="*/ 35 w 160"/>
                <a:gd name="T91" fmla="*/ 134 h 154"/>
                <a:gd name="T92" fmla="*/ 27 w 160"/>
                <a:gd name="T93" fmla="*/ 13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54">
                  <a:moveTo>
                    <a:pt x="160" y="154"/>
                  </a:moveTo>
                  <a:cubicBezTo>
                    <a:pt x="0" y="154"/>
                    <a:pt x="0" y="154"/>
                    <a:pt x="0" y="154"/>
                  </a:cubicBezTo>
                  <a:cubicBezTo>
                    <a:pt x="11" y="64"/>
                    <a:pt x="11" y="64"/>
                    <a:pt x="11" y="64"/>
                  </a:cubicBezTo>
                  <a:cubicBezTo>
                    <a:pt x="43" y="64"/>
                    <a:pt x="43" y="64"/>
                    <a:pt x="43" y="64"/>
                  </a:cubicBezTo>
                  <a:cubicBezTo>
                    <a:pt x="45" y="64"/>
                    <a:pt x="46" y="65"/>
                    <a:pt x="46" y="67"/>
                  </a:cubicBezTo>
                  <a:cubicBezTo>
                    <a:pt x="46" y="69"/>
                    <a:pt x="45" y="70"/>
                    <a:pt x="43" y="70"/>
                  </a:cubicBezTo>
                  <a:cubicBezTo>
                    <a:pt x="16" y="70"/>
                    <a:pt x="16" y="70"/>
                    <a:pt x="16" y="70"/>
                  </a:cubicBezTo>
                  <a:cubicBezTo>
                    <a:pt x="7" y="148"/>
                    <a:pt x="7" y="148"/>
                    <a:pt x="7" y="148"/>
                  </a:cubicBezTo>
                  <a:cubicBezTo>
                    <a:pt x="154" y="148"/>
                    <a:pt x="154" y="148"/>
                    <a:pt x="154" y="148"/>
                  </a:cubicBezTo>
                  <a:cubicBezTo>
                    <a:pt x="145" y="70"/>
                    <a:pt x="145" y="70"/>
                    <a:pt x="145" y="70"/>
                  </a:cubicBezTo>
                  <a:cubicBezTo>
                    <a:pt x="119" y="70"/>
                    <a:pt x="119" y="70"/>
                    <a:pt x="119" y="70"/>
                  </a:cubicBezTo>
                  <a:cubicBezTo>
                    <a:pt x="117" y="70"/>
                    <a:pt x="116" y="69"/>
                    <a:pt x="116" y="67"/>
                  </a:cubicBezTo>
                  <a:cubicBezTo>
                    <a:pt x="116" y="65"/>
                    <a:pt x="117" y="64"/>
                    <a:pt x="119" y="64"/>
                  </a:cubicBezTo>
                  <a:cubicBezTo>
                    <a:pt x="150" y="64"/>
                    <a:pt x="150" y="64"/>
                    <a:pt x="150" y="64"/>
                  </a:cubicBezTo>
                  <a:lnTo>
                    <a:pt x="160" y="154"/>
                  </a:lnTo>
                  <a:close/>
                  <a:moveTo>
                    <a:pt x="47" y="49"/>
                  </a:moveTo>
                  <a:cubicBezTo>
                    <a:pt x="46" y="42"/>
                    <a:pt x="46" y="36"/>
                    <a:pt x="46" y="29"/>
                  </a:cubicBezTo>
                  <a:cubicBezTo>
                    <a:pt x="49" y="10"/>
                    <a:pt x="61" y="0"/>
                    <a:pt x="81" y="0"/>
                  </a:cubicBezTo>
                  <a:cubicBezTo>
                    <a:pt x="101" y="0"/>
                    <a:pt x="113" y="10"/>
                    <a:pt x="115" y="29"/>
                  </a:cubicBezTo>
                  <a:cubicBezTo>
                    <a:pt x="116" y="36"/>
                    <a:pt x="116" y="42"/>
                    <a:pt x="114" y="49"/>
                  </a:cubicBezTo>
                  <a:cubicBezTo>
                    <a:pt x="107" y="84"/>
                    <a:pt x="89" y="105"/>
                    <a:pt x="84" y="111"/>
                  </a:cubicBezTo>
                  <a:cubicBezTo>
                    <a:pt x="84" y="111"/>
                    <a:pt x="84" y="111"/>
                    <a:pt x="84" y="111"/>
                  </a:cubicBezTo>
                  <a:cubicBezTo>
                    <a:pt x="84" y="112"/>
                    <a:pt x="84" y="114"/>
                    <a:pt x="82" y="114"/>
                  </a:cubicBezTo>
                  <a:cubicBezTo>
                    <a:pt x="81" y="115"/>
                    <a:pt x="80" y="115"/>
                    <a:pt x="79" y="116"/>
                  </a:cubicBezTo>
                  <a:cubicBezTo>
                    <a:pt x="79" y="116"/>
                    <a:pt x="78" y="117"/>
                    <a:pt x="78" y="117"/>
                  </a:cubicBezTo>
                  <a:cubicBezTo>
                    <a:pt x="77" y="118"/>
                    <a:pt x="77" y="118"/>
                    <a:pt x="76" y="118"/>
                  </a:cubicBezTo>
                  <a:cubicBezTo>
                    <a:pt x="75" y="118"/>
                    <a:pt x="74" y="117"/>
                    <a:pt x="74" y="117"/>
                  </a:cubicBezTo>
                  <a:cubicBezTo>
                    <a:pt x="73" y="115"/>
                    <a:pt x="73" y="113"/>
                    <a:pt x="74" y="112"/>
                  </a:cubicBezTo>
                  <a:cubicBezTo>
                    <a:pt x="75" y="112"/>
                    <a:pt x="76" y="112"/>
                    <a:pt x="76" y="111"/>
                  </a:cubicBezTo>
                  <a:cubicBezTo>
                    <a:pt x="77" y="111"/>
                    <a:pt x="77" y="111"/>
                    <a:pt x="78" y="110"/>
                  </a:cubicBezTo>
                  <a:cubicBezTo>
                    <a:pt x="72" y="105"/>
                    <a:pt x="55" y="84"/>
                    <a:pt x="47" y="49"/>
                  </a:cubicBezTo>
                  <a:close/>
                  <a:moveTo>
                    <a:pt x="53" y="48"/>
                  </a:moveTo>
                  <a:cubicBezTo>
                    <a:pt x="60" y="79"/>
                    <a:pt x="75" y="99"/>
                    <a:pt x="81" y="105"/>
                  </a:cubicBezTo>
                  <a:cubicBezTo>
                    <a:pt x="86" y="99"/>
                    <a:pt x="102" y="79"/>
                    <a:pt x="108" y="48"/>
                  </a:cubicBezTo>
                  <a:cubicBezTo>
                    <a:pt x="110" y="42"/>
                    <a:pt x="110" y="36"/>
                    <a:pt x="109" y="30"/>
                  </a:cubicBezTo>
                  <a:cubicBezTo>
                    <a:pt x="107" y="14"/>
                    <a:pt x="98" y="6"/>
                    <a:pt x="81" y="6"/>
                  </a:cubicBezTo>
                  <a:cubicBezTo>
                    <a:pt x="64" y="6"/>
                    <a:pt x="54" y="14"/>
                    <a:pt x="52" y="30"/>
                  </a:cubicBezTo>
                  <a:cubicBezTo>
                    <a:pt x="51" y="36"/>
                    <a:pt x="52" y="42"/>
                    <a:pt x="53" y="48"/>
                  </a:cubicBezTo>
                  <a:close/>
                  <a:moveTo>
                    <a:pt x="59" y="34"/>
                  </a:moveTo>
                  <a:cubicBezTo>
                    <a:pt x="59" y="22"/>
                    <a:pt x="69" y="12"/>
                    <a:pt x="81" y="12"/>
                  </a:cubicBezTo>
                  <a:cubicBezTo>
                    <a:pt x="92" y="12"/>
                    <a:pt x="102" y="22"/>
                    <a:pt x="102" y="34"/>
                  </a:cubicBezTo>
                  <a:cubicBezTo>
                    <a:pt x="102" y="45"/>
                    <a:pt x="92" y="55"/>
                    <a:pt x="81" y="55"/>
                  </a:cubicBezTo>
                  <a:cubicBezTo>
                    <a:pt x="69" y="55"/>
                    <a:pt x="59" y="45"/>
                    <a:pt x="59" y="34"/>
                  </a:cubicBezTo>
                  <a:close/>
                  <a:moveTo>
                    <a:pt x="65" y="34"/>
                  </a:moveTo>
                  <a:cubicBezTo>
                    <a:pt x="65" y="42"/>
                    <a:pt x="72" y="49"/>
                    <a:pt x="81" y="49"/>
                  </a:cubicBezTo>
                  <a:cubicBezTo>
                    <a:pt x="89" y="49"/>
                    <a:pt x="96" y="42"/>
                    <a:pt x="96" y="34"/>
                  </a:cubicBezTo>
                  <a:cubicBezTo>
                    <a:pt x="96" y="25"/>
                    <a:pt x="89" y="18"/>
                    <a:pt x="81" y="18"/>
                  </a:cubicBezTo>
                  <a:cubicBezTo>
                    <a:pt x="72" y="18"/>
                    <a:pt x="65" y="25"/>
                    <a:pt x="65" y="34"/>
                  </a:cubicBezTo>
                  <a:close/>
                  <a:moveTo>
                    <a:pt x="91" y="105"/>
                  </a:moveTo>
                  <a:cubicBezTo>
                    <a:pt x="90" y="106"/>
                    <a:pt x="89" y="107"/>
                    <a:pt x="89" y="109"/>
                  </a:cubicBezTo>
                  <a:cubicBezTo>
                    <a:pt x="89" y="110"/>
                    <a:pt x="91" y="111"/>
                    <a:pt x="92" y="111"/>
                  </a:cubicBezTo>
                  <a:cubicBezTo>
                    <a:pt x="92" y="111"/>
                    <a:pt x="92" y="111"/>
                    <a:pt x="93" y="111"/>
                  </a:cubicBezTo>
                  <a:cubicBezTo>
                    <a:pt x="94" y="111"/>
                    <a:pt x="96" y="110"/>
                    <a:pt x="98" y="110"/>
                  </a:cubicBezTo>
                  <a:cubicBezTo>
                    <a:pt x="100" y="110"/>
                    <a:pt x="101" y="108"/>
                    <a:pt x="101" y="107"/>
                  </a:cubicBezTo>
                  <a:cubicBezTo>
                    <a:pt x="100" y="105"/>
                    <a:pt x="99" y="104"/>
                    <a:pt x="97" y="104"/>
                  </a:cubicBezTo>
                  <a:cubicBezTo>
                    <a:pt x="95" y="104"/>
                    <a:pt x="93" y="105"/>
                    <a:pt x="91" y="105"/>
                  </a:cubicBezTo>
                  <a:close/>
                  <a:moveTo>
                    <a:pt x="106" y="106"/>
                  </a:moveTo>
                  <a:cubicBezTo>
                    <a:pt x="107" y="108"/>
                    <a:pt x="108" y="109"/>
                    <a:pt x="109" y="109"/>
                  </a:cubicBezTo>
                  <a:cubicBezTo>
                    <a:pt x="109" y="109"/>
                    <a:pt x="109" y="109"/>
                    <a:pt x="109" y="109"/>
                  </a:cubicBezTo>
                  <a:cubicBezTo>
                    <a:pt x="115" y="109"/>
                    <a:pt x="115" y="109"/>
                    <a:pt x="115" y="109"/>
                  </a:cubicBezTo>
                  <a:cubicBezTo>
                    <a:pt x="117" y="109"/>
                    <a:pt x="118" y="107"/>
                    <a:pt x="118" y="106"/>
                  </a:cubicBezTo>
                  <a:cubicBezTo>
                    <a:pt x="118" y="104"/>
                    <a:pt x="116" y="103"/>
                    <a:pt x="115" y="103"/>
                  </a:cubicBezTo>
                  <a:cubicBezTo>
                    <a:pt x="109" y="103"/>
                    <a:pt x="109" y="103"/>
                    <a:pt x="109" y="103"/>
                  </a:cubicBezTo>
                  <a:cubicBezTo>
                    <a:pt x="108" y="103"/>
                    <a:pt x="106" y="105"/>
                    <a:pt x="106" y="106"/>
                  </a:cubicBezTo>
                  <a:close/>
                  <a:moveTo>
                    <a:pt x="65" y="120"/>
                  </a:moveTo>
                  <a:cubicBezTo>
                    <a:pt x="64" y="121"/>
                    <a:pt x="62" y="122"/>
                    <a:pt x="61" y="123"/>
                  </a:cubicBezTo>
                  <a:cubicBezTo>
                    <a:pt x="59" y="124"/>
                    <a:pt x="59" y="126"/>
                    <a:pt x="60" y="127"/>
                  </a:cubicBezTo>
                  <a:cubicBezTo>
                    <a:pt x="60" y="128"/>
                    <a:pt x="61" y="128"/>
                    <a:pt x="62" y="128"/>
                  </a:cubicBezTo>
                  <a:cubicBezTo>
                    <a:pt x="63" y="128"/>
                    <a:pt x="63" y="128"/>
                    <a:pt x="64" y="128"/>
                  </a:cubicBezTo>
                  <a:cubicBezTo>
                    <a:pt x="65" y="127"/>
                    <a:pt x="67" y="126"/>
                    <a:pt x="69" y="124"/>
                  </a:cubicBezTo>
                  <a:cubicBezTo>
                    <a:pt x="70" y="123"/>
                    <a:pt x="70" y="122"/>
                    <a:pt x="69" y="120"/>
                  </a:cubicBezTo>
                  <a:cubicBezTo>
                    <a:pt x="68" y="119"/>
                    <a:pt x="67" y="119"/>
                    <a:pt x="65" y="120"/>
                  </a:cubicBezTo>
                  <a:close/>
                  <a:moveTo>
                    <a:pt x="130" y="101"/>
                  </a:moveTo>
                  <a:cubicBezTo>
                    <a:pt x="129" y="101"/>
                    <a:pt x="128" y="102"/>
                    <a:pt x="126" y="102"/>
                  </a:cubicBezTo>
                  <a:cubicBezTo>
                    <a:pt x="125" y="102"/>
                    <a:pt x="124" y="104"/>
                    <a:pt x="124" y="106"/>
                  </a:cubicBezTo>
                  <a:cubicBezTo>
                    <a:pt x="124" y="107"/>
                    <a:pt x="125" y="108"/>
                    <a:pt x="127" y="108"/>
                  </a:cubicBezTo>
                  <a:cubicBezTo>
                    <a:pt x="127" y="108"/>
                    <a:pt x="127" y="108"/>
                    <a:pt x="127" y="108"/>
                  </a:cubicBezTo>
                  <a:cubicBezTo>
                    <a:pt x="130" y="107"/>
                    <a:pt x="132" y="106"/>
                    <a:pt x="133" y="105"/>
                  </a:cubicBezTo>
                  <a:cubicBezTo>
                    <a:pt x="134" y="105"/>
                    <a:pt x="134" y="105"/>
                    <a:pt x="134" y="105"/>
                  </a:cubicBezTo>
                  <a:cubicBezTo>
                    <a:pt x="135" y="104"/>
                    <a:pt x="135" y="102"/>
                    <a:pt x="134" y="101"/>
                  </a:cubicBezTo>
                  <a:cubicBezTo>
                    <a:pt x="133" y="100"/>
                    <a:pt x="132" y="99"/>
                    <a:pt x="130" y="100"/>
                  </a:cubicBezTo>
                  <a:lnTo>
                    <a:pt x="130" y="101"/>
                  </a:lnTo>
                  <a:close/>
                  <a:moveTo>
                    <a:pt x="26" y="123"/>
                  </a:moveTo>
                  <a:cubicBezTo>
                    <a:pt x="26" y="122"/>
                    <a:pt x="25" y="120"/>
                    <a:pt x="24" y="120"/>
                  </a:cubicBezTo>
                  <a:cubicBezTo>
                    <a:pt x="22" y="119"/>
                    <a:pt x="21" y="120"/>
                    <a:pt x="20" y="122"/>
                  </a:cubicBezTo>
                  <a:cubicBezTo>
                    <a:pt x="20" y="123"/>
                    <a:pt x="20" y="125"/>
                    <a:pt x="20" y="126"/>
                  </a:cubicBezTo>
                  <a:cubicBezTo>
                    <a:pt x="19" y="126"/>
                    <a:pt x="19" y="127"/>
                    <a:pt x="19" y="127"/>
                  </a:cubicBezTo>
                  <a:cubicBezTo>
                    <a:pt x="19" y="127"/>
                    <a:pt x="20" y="128"/>
                    <a:pt x="20" y="129"/>
                  </a:cubicBezTo>
                  <a:cubicBezTo>
                    <a:pt x="20" y="130"/>
                    <a:pt x="21" y="131"/>
                    <a:pt x="22" y="131"/>
                  </a:cubicBezTo>
                  <a:cubicBezTo>
                    <a:pt x="23" y="131"/>
                    <a:pt x="23" y="131"/>
                    <a:pt x="23" y="131"/>
                  </a:cubicBezTo>
                  <a:cubicBezTo>
                    <a:pt x="24" y="131"/>
                    <a:pt x="26" y="130"/>
                    <a:pt x="25" y="128"/>
                  </a:cubicBezTo>
                  <a:cubicBezTo>
                    <a:pt x="25" y="128"/>
                    <a:pt x="25" y="127"/>
                    <a:pt x="25" y="127"/>
                  </a:cubicBezTo>
                  <a:cubicBezTo>
                    <a:pt x="25" y="127"/>
                    <a:pt x="25" y="126"/>
                    <a:pt x="25" y="126"/>
                  </a:cubicBezTo>
                  <a:cubicBezTo>
                    <a:pt x="25" y="125"/>
                    <a:pt x="26" y="124"/>
                    <a:pt x="26" y="123"/>
                  </a:cubicBezTo>
                  <a:close/>
                  <a:moveTo>
                    <a:pt x="130" y="78"/>
                  </a:moveTo>
                  <a:cubicBezTo>
                    <a:pt x="128" y="78"/>
                    <a:pt x="125" y="78"/>
                    <a:pt x="123" y="78"/>
                  </a:cubicBezTo>
                  <a:cubicBezTo>
                    <a:pt x="122" y="79"/>
                    <a:pt x="121" y="81"/>
                    <a:pt x="121" y="82"/>
                  </a:cubicBezTo>
                  <a:cubicBezTo>
                    <a:pt x="121" y="83"/>
                    <a:pt x="123" y="84"/>
                    <a:pt x="124" y="84"/>
                  </a:cubicBezTo>
                  <a:cubicBezTo>
                    <a:pt x="124" y="84"/>
                    <a:pt x="124" y="84"/>
                    <a:pt x="125" y="84"/>
                  </a:cubicBezTo>
                  <a:cubicBezTo>
                    <a:pt x="126" y="84"/>
                    <a:pt x="128" y="84"/>
                    <a:pt x="129" y="84"/>
                  </a:cubicBezTo>
                  <a:cubicBezTo>
                    <a:pt x="131" y="84"/>
                    <a:pt x="132" y="83"/>
                    <a:pt x="132" y="81"/>
                  </a:cubicBezTo>
                  <a:cubicBezTo>
                    <a:pt x="133" y="80"/>
                    <a:pt x="132" y="78"/>
                    <a:pt x="130" y="78"/>
                  </a:cubicBezTo>
                  <a:close/>
                  <a:moveTo>
                    <a:pt x="136" y="92"/>
                  </a:moveTo>
                  <a:cubicBezTo>
                    <a:pt x="135" y="94"/>
                    <a:pt x="136" y="96"/>
                    <a:pt x="138" y="96"/>
                  </a:cubicBezTo>
                  <a:cubicBezTo>
                    <a:pt x="138" y="96"/>
                    <a:pt x="138" y="96"/>
                    <a:pt x="139" y="96"/>
                  </a:cubicBezTo>
                  <a:cubicBezTo>
                    <a:pt x="140" y="96"/>
                    <a:pt x="141" y="95"/>
                    <a:pt x="141" y="94"/>
                  </a:cubicBezTo>
                  <a:cubicBezTo>
                    <a:pt x="142" y="93"/>
                    <a:pt x="142" y="92"/>
                    <a:pt x="142" y="91"/>
                  </a:cubicBezTo>
                  <a:cubicBezTo>
                    <a:pt x="142" y="91"/>
                    <a:pt x="142" y="91"/>
                    <a:pt x="142" y="91"/>
                  </a:cubicBezTo>
                  <a:cubicBezTo>
                    <a:pt x="142" y="89"/>
                    <a:pt x="142" y="88"/>
                    <a:pt x="141" y="87"/>
                  </a:cubicBezTo>
                  <a:cubicBezTo>
                    <a:pt x="141" y="85"/>
                    <a:pt x="139" y="84"/>
                    <a:pt x="137" y="85"/>
                  </a:cubicBezTo>
                  <a:cubicBezTo>
                    <a:pt x="136" y="85"/>
                    <a:pt x="135" y="87"/>
                    <a:pt x="136" y="89"/>
                  </a:cubicBezTo>
                  <a:cubicBezTo>
                    <a:pt x="136" y="89"/>
                    <a:pt x="136" y="90"/>
                    <a:pt x="136" y="91"/>
                  </a:cubicBezTo>
                  <a:cubicBezTo>
                    <a:pt x="136" y="91"/>
                    <a:pt x="136" y="91"/>
                    <a:pt x="136" y="91"/>
                  </a:cubicBezTo>
                  <a:cubicBezTo>
                    <a:pt x="136" y="91"/>
                    <a:pt x="136" y="92"/>
                    <a:pt x="136" y="92"/>
                  </a:cubicBezTo>
                  <a:close/>
                  <a:moveTo>
                    <a:pt x="51" y="128"/>
                  </a:moveTo>
                  <a:cubicBezTo>
                    <a:pt x="49" y="129"/>
                    <a:pt x="47" y="130"/>
                    <a:pt x="46" y="131"/>
                  </a:cubicBezTo>
                  <a:cubicBezTo>
                    <a:pt x="44" y="131"/>
                    <a:pt x="43" y="133"/>
                    <a:pt x="44" y="134"/>
                  </a:cubicBezTo>
                  <a:cubicBezTo>
                    <a:pt x="44" y="136"/>
                    <a:pt x="46" y="136"/>
                    <a:pt x="47" y="136"/>
                  </a:cubicBezTo>
                  <a:cubicBezTo>
                    <a:pt x="47" y="136"/>
                    <a:pt x="47" y="136"/>
                    <a:pt x="48" y="136"/>
                  </a:cubicBezTo>
                  <a:cubicBezTo>
                    <a:pt x="50" y="135"/>
                    <a:pt x="51" y="135"/>
                    <a:pt x="53" y="134"/>
                  </a:cubicBezTo>
                  <a:cubicBezTo>
                    <a:pt x="55" y="133"/>
                    <a:pt x="55" y="131"/>
                    <a:pt x="55" y="130"/>
                  </a:cubicBezTo>
                  <a:cubicBezTo>
                    <a:pt x="54" y="128"/>
                    <a:pt x="52" y="128"/>
                    <a:pt x="51" y="128"/>
                  </a:cubicBezTo>
                  <a:close/>
                  <a:moveTo>
                    <a:pt x="30" y="116"/>
                  </a:moveTo>
                  <a:cubicBezTo>
                    <a:pt x="30" y="116"/>
                    <a:pt x="31" y="116"/>
                    <a:pt x="31" y="116"/>
                  </a:cubicBezTo>
                  <a:cubicBezTo>
                    <a:pt x="32" y="116"/>
                    <a:pt x="33" y="115"/>
                    <a:pt x="34" y="115"/>
                  </a:cubicBezTo>
                  <a:cubicBezTo>
                    <a:pt x="34" y="115"/>
                    <a:pt x="35" y="115"/>
                    <a:pt x="35" y="115"/>
                  </a:cubicBezTo>
                  <a:cubicBezTo>
                    <a:pt x="37" y="115"/>
                    <a:pt x="38" y="114"/>
                    <a:pt x="38" y="113"/>
                  </a:cubicBezTo>
                  <a:cubicBezTo>
                    <a:pt x="38" y="111"/>
                    <a:pt x="37" y="110"/>
                    <a:pt x="36" y="109"/>
                  </a:cubicBezTo>
                  <a:cubicBezTo>
                    <a:pt x="35" y="109"/>
                    <a:pt x="34" y="109"/>
                    <a:pt x="33" y="109"/>
                  </a:cubicBezTo>
                  <a:cubicBezTo>
                    <a:pt x="31" y="110"/>
                    <a:pt x="30" y="110"/>
                    <a:pt x="28" y="111"/>
                  </a:cubicBezTo>
                  <a:cubicBezTo>
                    <a:pt x="27" y="112"/>
                    <a:pt x="26" y="113"/>
                    <a:pt x="27" y="115"/>
                  </a:cubicBezTo>
                  <a:cubicBezTo>
                    <a:pt x="28" y="116"/>
                    <a:pt x="29" y="116"/>
                    <a:pt x="30" y="116"/>
                  </a:cubicBezTo>
                  <a:close/>
                  <a:moveTo>
                    <a:pt x="29" y="139"/>
                  </a:moveTo>
                  <a:cubicBezTo>
                    <a:pt x="30" y="139"/>
                    <a:pt x="30" y="139"/>
                    <a:pt x="31" y="139"/>
                  </a:cubicBezTo>
                  <a:cubicBezTo>
                    <a:pt x="32" y="140"/>
                    <a:pt x="32" y="140"/>
                    <a:pt x="33" y="140"/>
                  </a:cubicBezTo>
                  <a:cubicBezTo>
                    <a:pt x="34" y="140"/>
                    <a:pt x="35" y="140"/>
                    <a:pt x="36" y="139"/>
                  </a:cubicBezTo>
                  <a:cubicBezTo>
                    <a:pt x="38" y="139"/>
                    <a:pt x="39" y="138"/>
                    <a:pt x="38" y="136"/>
                  </a:cubicBezTo>
                  <a:cubicBezTo>
                    <a:pt x="38" y="135"/>
                    <a:pt x="37" y="133"/>
                    <a:pt x="35" y="134"/>
                  </a:cubicBezTo>
                  <a:cubicBezTo>
                    <a:pt x="34" y="134"/>
                    <a:pt x="33" y="134"/>
                    <a:pt x="32" y="134"/>
                  </a:cubicBezTo>
                  <a:cubicBezTo>
                    <a:pt x="31" y="134"/>
                    <a:pt x="31" y="134"/>
                    <a:pt x="31" y="134"/>
                  </a:cubicBezTo>
                  <a:cubicBezTo>
                    <a:pt x="29" y="133"/>
                    <a:pt x="27" y="134"/>
                    <a:pt x="27" y="136"/>
                  </a:cubicBezTo>
                  <a:cubicBezTo>
                    <a:pt x="27" y="137"/>
                    <a:pt x="28" y="139"/>
                    <a:pt x="29" y="1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dirty="0">
                <a:latin typeface="EC Square Sans Pro" panose="020B0506040000020004" pitchFamily="34" charset="0"/>
              </a:endParaRPr>
            </a:p>
          </p:txBody>
        </p:sp>
      </p:grpSp>
      <p:grpSp>
        <p:nvGrpSpPr>
          <p:cNvPr id="19" name="Group 18">
            <a:extLst>
              <a:ext uri="{FF2B5EF4-FFF2-40B4-BE49-F238E27FC236}">
                <a16:creationId xmlns:a16="http://schemas.microsoft.com/office/drawing/2014/main" id="{0F4F860A-F7D6-2F8B-6653-AC346307D696}"/>
              </a:ext>
            </a:extLst>
          </p:cNvPr>
          <p:cNvGrpSpPr/>
          <p:nvPr/>
        </p:nvGrpSpPr>
        <p:grpSpPr>
          <a:xfrm>
            <a:off x="8999861" y="1843923"/>
            <a:ext cx="2331715" cy="3828744"/>
            <a:chOff x="6219824" y="2343690"/>
            <a:chExt cx="2331715" cy="3828744"/>
          </a:xfrm>
        </p:grpSpPr>
        <p:sp>
          <p:nvSpPr>
            <p:cNvPr id="7" name="Rectangle 6">
              <a:extLst>
                <a:ext uri="{FF2B5EF4-FFF2-40B4-BE49-F238E27FC236}">
                  <a16:creationId xmlns:a16="http://schemas.microsoft.com/office/drawing/2014/main" id="{BAF22A44-320B-9182-1861-163F146C8DBD}"/>
                </a:ext>
              </a:extLst>
            </p:cNvPr>
            <p:cNvSpPr/>
            <p:nvPr/>
          </p:nvSpPr>
          <p:spPr>
            <a:xfrm>
              <a:off x="6219824" y="2343690"/>
              <a:ext cx="2331715" cy="3828744"/>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180000" rtlCol="0" anchor="b" anchorCtr="0"/>
            <a:lstStyle/>
            <a:p>
              <a:pPr algn="ctr">
                <a:lnSpc>
                  <a:spcPct val="110000"/>
                </a:lnSpc>
                <a:spcBef>
                  <a:spcPts val="1000"/>
                </a:spcBef>
              </a:pPr>
              <a:r>
                <a:rPr lang="en-US" sz="2000" b="1" dirty="0">
                  <a:solidFill>
                    <a:schemeClr val="accent4"/>
                  </a:solidFill>
                  <a:latin typeface="EC Square Sans Pro" panose="020B0506040000020004" pitchFamily="34" charset="0"/>
                </a:rPr>
                <a:t>Matchmaking</a:t>
              </a:r>
              <a:r>
                <a:rPr lang="en-US" sz="2000" dirty="0">
                  <a:solidFill>
                    <a:schemeClr val="bg1"/>
                  </a:solidFill>
                  <a:latin typeface="EC Square Sans Pro" panose="020B0506040000020004" pitchFamily="34" charset="0"/>
                </a:rPr>
                <a:t> </a:t>
              </a:r>
              <a:r>
                <a:rPr lang="pt-PT" sz="2000" dirty="0">
                  <a:solidFill>
                    <a:schemeClr val="bg1"/>
                  </a:solidFill>
                  <a:latin typeface="EC Square Sans Pro" panose="020B0506040000020004" pitchFamily="34" charset="0"/>
                </a:rPr>
                <a:t>para </a:t>
              </a:r>
              <a:r>
                <a:rPr lang="es-ES" sz="2000" dirty="0">
                  <a:solidFill>
                    <a:schemeClr val="bg1"/>
                  </a:solidFill>
                  <a:latin typeface="EC Square Sans Pro" panose="020B0506040000020004" pitchFamily="34" charset="0"/>
                </a:rPr>
                <a:t>permitir la inversión en proyectos inteligentes, sostenibles e integradores</a:t>
              </a:r>
              <a:endParaRPr lang="en-US" sz="2000" dirty="0">
                <a:solidFill>
                  <a:schemeClr val="bg1"/>
                </a:solidFill>
                <a:latin typeface="EC Square Sans Pro" panose="020B0506040000020004" pitchFamily="34" charset="0"/>
              </a:endParaRPr>
            </a:p>
          </p:txBody>
        </p:sp>
        <p:sp>
          <p:nvSpPr>
            <p:cNvPr id="15" name="Freeform 14">
              <a:extLst>
                <a:ext uri="{FF2B5EF4-FFF2-40B4-BE49-F238E27FC236}">
                  <a16:creationId xmlns:a16="http://schemas.microsoft.com/office/drawing/2014/main" id="{79F8DD1F-99C4-5F4D-ABEE-E0041382FAF9}"/>
                </a:ext>
              </a:extLst>
            </p:cNvPr>
            <p:cNvSpPr>
              <a:spLocks noEditPoints="1"/>
            </p:cNvSpPr>
            <p:nvPr/>
          </p:nvSpPr>
          <p:spPr bwMode="auto">
            <a:xfrm>
              <a:off x="7051675" y="3107968"/>
              <a:ext cx="728973" cy="483869"/>
            </a:xfrm>
            <a:custGeom>
              <a:avLst/>
              <a:gdLst>
                <a:gd name="T0" fmla="*/ 2 w 160"/>
                <a:gd name="T1" fmla="*/ 56 h 105"/>
                <a:gd name="T2" fmla="*/ 24 w 160"/>
                <a:gd name="T3" fmla="*/ 63 h 105"/>
                <a:gd name="T4" fmla="*/ 43 w 160"/>
                <a:gd name="T5" fmla="*/ 14 h 105"/>
                <a:gd name="T6" fmla="*/ 56 w 160"/>
                <a:gd name="T7" fmla="*/ 14 h 105"/>
                <a:gd name="T8" fmla="*/ 66 w 160"/>
                <a:gd name="T9" fmla="*/ 13 h 105"/>
                <a:gd name="T10" fmla="*/ 101 w 160"/>
                <a:gd name="T11" fmla="*/ 29 h 105"/>
                <a:gd name="T12" fmla="*/ 77 w 160"/>
                <a:gd name="T13" fmla="*/ 24 h 105"/>
                <a:gd name="T14" fmla="*/ 73 w 160"/>
                <a:gd name="T15" fmla="*/ 26 h 105"/>
                <a:gd name="T16" fmla="*/ 46 w 160"/>
                <a:gd name="T17" fmla="*/ 39 h 105"/>
                <a:gd name="T18" fmla="*/ 44 w 160"/>
                <a:gd name="T19" fmla="*/ 45 h 105"/>
                <a:gd name="T20" fmla="*/ 67 w 160"/>
                <a:gd name="T21" fmla="*/ 44 h 105"/>
                <a:gd name="T22" fmla="*/ 92 w 160"/>
                <a:gd name="T23" fmla="*/ 36 h 105"/>
                <a:gd name="T24" fmla="*/ 110 w 160"/>
                <a:gd name="T25" fmla="*/ 23 h 105"/>
                <a:gd name="T26" fmla="*/ 68 w 160"/>
                <a:gd name="T27" fmla="*/ 7 h 105"/>
                <a:gd name="T28" fmla="*/ 53 w 160"/>
                <a:gd name="T29" fmla="*/ 8 h 105"/>
                <a:gd name="T30" fmla="*/ 42 w 160"/>
                <a:gd name="T31" fmla="*/ 8 h 105"/>
                <a:gd name="T32" fmla="*/ 21 w 160"/>
                <a:gd name="T33" fmla="*/ 0 h 105"/>
                <a:gd name="T34" fmla="*/ 0 w 160"/>
                <a:gd name="T35" fmla="*/ 52 h 105"/>
                <a:gd name="T36" fmla="*/ 22 w 160"/>
                <a:gd name="T37" fmla="*/ 7 h 105"/>
                <a:gd name="T38" fmla="*/ 22 w 160"/>
                <a:gd name="T39" fmla="*/ 56 h 105"/>
                <a:gd name="T40" fmla="*/ 22 w 160"/>
                <a:gd name="T41" fmla="*/ 7 h 105"/>
                <a:gd name="T42" fmla="*/ 42 w 160"/>
                <a:gd name="T43" fmla="*/ 90 h 105"/>
                <a:gd name="T44" fmla="*/ 49 w 160"/>
                <a:gd name="T45" fmla="*/ 98 h 105"/>
                <a:gd name="T46" fmla="*/ 56 w 160"/>
                <a:gd name="T47" fmla="*/ 98 h 105"/>
                <a:gd name="T48" fmla="*/ 58 w 160"/>
                <a:gd name="T49" fmla="*/ 100 h 105"/>
                <a:gd name="T50" fmla="*/ 67 w 160"/>
                <a:gd name="T51" fmla="*/ 105 h 105"/>
                <a:gd name="T52" fmla="*/ 108 w 160"/>
                <a:gd name="T53" fmla="*/ 86 h 105"/>
                <a:gd name="T54" fmla="*/ 139 w 160"/>
                <a:gd name="T55" fmla="*/ 63 h 105"/>
                <a:gd name="T56" fmla="*/ 160 w 160"/>
                <a:gd name="T57" fmla="*/ 50 h 105"/>
                <a:gd name="T58" fmla="*/ 135 w 160"/>
                <a:gd name="T59" fmla="*/ 0 h 105"/>
                <a:gd name="T60" fmla="*/ 113 w 160"/>
                <a:gd name="T61" fmla="*/ 10 h 105"/>
                <a:gd name="T62" fmla="*/ 133 w 160"/>
                <a:gd name="T63" fmla="*/ 60 h 105"/>
                <a:gd name="T64" fmla="*/ 105 w 160"/>
                <a:gd name="T65" fmla="*/ 80 h 105"/>
                <a:gd name="T66" fmla="*/ 66 w 160"/>
                <a:gd name="T67" fmla="*/ 99 h 105"/>
                <a:gd name="T68" fmla="*/ 64 w 160"/>
                <a:gd name="T69" fmla="*/ 95 h 105"/>
                <a:gd name="T70" fmla="*/ 86 w 160"/>
                <a:gd name="T71" fmla="*/ 83 h 105"/>
                <a:gd name="T72" fmla="*/ 84 w 160"/>
                <a:gd name="T73" fmla="*/ 77 h 105"/>
                <a:gd name="T74" fmla="*/ 63 w 160"/>
                <a:gd name="T75" fmla="*/ 87 h 105"/>
                <a:gd name="T76" fmla="*/ 51 w 160"/>
                <a:gd name="T77" fmla="*/ 92 h 105"/>
                <a:gd name="T78" fmla="*/ 49 w 160"/>
                <a:gd name="T79" fmla="*/ 89 h 105"/>
                <a:gd name="T80" fmla="*/ 80 w 160"/>
                <a:gd name="T81" fmla="*/ 72 h 105"/>
                <a:gd name="T82" fmla="*/ 77 w 160"/>
                <a:gd name="T83" fmla="*/ 66 h 105"/>
                <a:gd name="T84" fmla="*/ 40 w 160"/>
                <a:gd name="T85" fmla="*/ 81 h 105"/>
                <a:gd name="T86" fmla="*/ 41 w 160"/>
                <a:gd name="T87" fmla="*/ 77 h 105"/>
                <a:gd name="T88" fmla="*/ 54 w 160"/>
                <a:gd name="T89" fmla="*/ 71 h 105"/>
                <a:gd name="T90" fmla="*/ 73 w 160"/>
                <a:gd name="T91" fmla="*/ 58 h 105"/>
                <a:gd name="T92" fmla="*/ 42 w 160"/>
                <a:gd name="T93" fmla="*/ 70 h 105"/>
                <a:gd name="T94" fmla="*/ 39 w 160"/>
                <a:gd name="T95" fmla="*/ 64 h 105"/>
                <a:gd name="T96" fmla="*/ 55 w 160"/>
                <a:gd name="T97" fmla="*/ 53 h 105"/>
                <a:gd name="T98" fmla="*/ 36 w 160"/>
                <a:gd name="T99" fmla="*/ 59 h 105"/>
                <a:gd name="T100" fmla="*/ 35 w 160"/>
                <a:gd name="T101" fmla="*/ 75 h 105"/>
                <a:gd name="T102" fmla="*/ 119 w 160"/>
                <a:gd name="T103" fmla="*/ 15 h 105"/>
                <a:gd name="T104" fmla="*/ 153 w 160"/>
                <a:gd name="T105" fmla="*/ 49 h 105"/>
                <a:gd name="T106" fmla="*/ 119 w 160"/>
                <a:gd name="T107" fmla="*/ 1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05">
                  <a:moveTo>
                    <a:pt x="0" y="55"/>
                  </a:moveTo>
                  <a:cubicBezTo>
                    <a:pt x="1" y="55"/>
                    <a:pt x="1" y="56"/>
                    <a:pt x="2" y="56"/>
                  </a:cubicBezTo>
                  <a:cubicBezTo>
                    <a:pt x="23" y="63"/>
                    <a:pt x="23" y="63"/>
                    <a:pt x="23" y="63"/>
                  </a:cubicBezTo>
                  <a:cubicBezTo>
                    <a:pt x="23" y="63"/>
                    <a:pt x="23" y="63"/>
                    <a:pt x="24" y="63"/>
                  </a:cubicBezTo>
                  <a:cubicBezTo>
                    <a:pt x="25" y="63"/>
                    <a:pt x="26" y="63"/>
                    <a:pt x="27" y="61"/>
                  </a:cubicBezTo>
                  <a:cubicBezTo>
                    <a:pt x="43" y="14"/>
                    <a:pt x="43" y="14"/>
                    <a:pt x="43" y="14"/>
                  </a:cubicBezTo>
                  <a:cubicBezTo>
                    <a:pt x="44" y="15"/>
                    <a:pt x="44" y="15"/>
                    <a:pt x="44" y="15"/>
                  </a:cubicBezTo>
                  <a:cubicBezTo>
                    <a:pt x="48" y="16"/>
                    <a:pt x="52" y="16"/>
                    <a:pt x="56" y="14"/>
                  </a:cubicBezTo>
                  <a:cubicBezTo>
                    <a:pt x="58" y="13"/>
                    <a:pt x="58" y="13"/>
                    <a:pt x="58" y="13"/>
                  </a:cubicBezTo>
                  <a:cubicBezTo>
                    <a:pt x="61" y="12"/>
                    <a:pt x="63" y="12"/>
                    <a:pt x="66" y="13"/>
                  </a:cubicBezTo>
                  <a:cubicBezTo>
                    <a:pt x="103" y="25"/>
                    <a:pt x="103" y="25"/>
                    <a:pt x="103" y="25"/>
                  </a:cubicBezTo>
                  <a:cubicBezTo>
                    <a:pt x="103" y="27"/>
                    <a:pt x="102" y="29"/>
                    <a:pt x="101" y="29"/>
                  </a:cubicBezTo>
                  <a:cubicBezTo>
                    <a:pt x="99" y="31"/>
                    <a:pt x="97" y="31"/>
                    <a:pt x="94" y="29"/>
                  </a:cubicBezTo>
                  <a:cubicBezTo>
                    <a:pt x="77" y="24"/>
                    <a:pt x="77" y="24"/>
                    <a:pt x="77" y="24"/>
                  </a:cubicBezTo>
                  <a:cubicBezTo>
                    <a:pt x="76" y="23"/>
                    <a:pt x="75" y="24"/>
                    <a:pt x="75" y="24"/>
                  </a:cubicBezTo>
                  <a:cubicBezTo>
                    <a:pt x="74" y="24"/>
                    <a:pt x="73" y="25"/>
                    <a:pt x="73" y="26"/>
                  </a:cubicBezTo>
                  <a:cubicBezTo>
                    <a:pt x="73" y="26"/>
                    <a:pt x="71" y="35"/>
                    <a:pt x="63" y="39"/>
                  </a:cubicBezTo>
                  <a:cubicBezTo>
                    <a:pt x="59" y="41"/>
                    <a:pt x="53" y="41"/>
                    <a:pt x="46" y="39"/>
                  </a:cubicBezTo>
                  <a:cubicBezTo>
                    <a:pt x="45" y="38"/>
                    <a:pt x="43" y="39"/>
                    <a:pt x="42" y="41"/>
                  </a:cubicBezTo>
                  <a:cubicBezTo>
                    <a:pt x="42" y="43"/>
                    <a:pt x="43" y="44"/>
                    <a:pt x="44" y="45"/>
                  </a:cubicBezTo>
                  <a:cubicBezTo>
                    <a:pt x="48" y="46"/>
                    <a:pt x="52" y="47"/>
                    <a:pt x="55" y="47"/>
                  </a:cubicBezTo>
                  <a:cubicBezTo>
                    <a:pt x="59" y="47"/>
                    <a:pt x="63" y="46"/>
                    <a:pt x="67" y="44"/>
                  </a:cubicBezTo>
                  <a:cubicBezTo>
                    <a:pt x="73" y="41"/>
                    <a:pt x="77" y="35"/>
                    <a:pt x="78" y="31"/>
                  </a:cubicBezTo>
                  <a:cubicBezTo>
                    <a:pt x="92" y="36"/>
                    <a:pt x="92" y="36"/>
                    <a:pt x="92" y="36"/>
                  </a:cubicBezTo>
                  <a:cubicBezTo>
                    <a:pt x="97" y="37"/>
                    <a:pt x="101" y="37"/>
                    <a:pt x="104" y="35"/>
                  </a:cubicBezTo>
                  <a:cubicBezTo>
                    <a:pt x="110" y="31"/>
                    <a:pt x="110" y="24"/>
                    <a:pt x="110" y="23"/>
                  </a:cubicBezTo>
                  <a:cubicBezTo>
                    <a:pt x="110" y="22"/>
                    <a:pt x="109" y="21"/>
                    <a:pt x="108" y="20"/>
                  </a:cubicBezTo>
                  <a:cubicBezTo>
                    <a:pt x="68" y="7"/>
                    <a:pt x="68" y="7"/>
                    <a:pt x="68" y="7"/>
                  </a:cubicBezTo>
                  <a:cubicBezTo>
                    <a:pt x="64" y="5"/>
                    <a:pt x="59" y="5"/>
                    <a:pt x="55" y="7"/>
                  </a:cubicBezTo>
                  <a:cubicBezTo>
                    <a:pt x="53" y="8"/>
                    <a:pt x="53" y="8"/>
                    <a:pt x="53" y="8"/>
                  </a:cubicBezTo>
                  <a:cubicBezTo>
                    <a:pt x="51" y="9"/>
                    <a:pt x="48" y="10"/>
                    <a:pt x="46" y="9"/>
                  </a:cubicBezTo>
                  <a:cubicBezTo>
                    <a:pt x="42" y="8"/>
                    <a:pt x="42" y="8"/>
                    <a:pt x="42" y="8"/>
                  </a:cubicBezTo>
                  <a:cubicBezTo>
                    <a:pt x="42" y="7"/>
                    <a:pt x="42" y="7"/>
                    <a:pt x="42" y="7"/>
                  </a:cubicBezTo>
                  <a:cubicBezTo>
                    <a:pt x="21" y="0"/>
                    <a:pt x="21" y="0"/>
                    <a:pt x="21" y="0"/>
                  </a:cubicBezTo>
                  <a:cubicBezTo>
                    <a:pt x="20" y="0"/>
                    <a:pt x="18" y="1"/>
                    <a:pt x="17" y="2"/>
                  </a:cubicBezTo>
                  <a:cubicBezTo>
                    <a:pt x="0" y="52"/>
                    <a:pt x="0" y="52"/>
                    <a:pt x="0" y="52"/>
                  </a:cubicBezTo>
                  <a:cubicBezTo>
                    <a:pt x="0" y="53"/>
                    <a:pt x="0" y="54"/>
                    <a:pt x="0" y="55"/>
                  </a:cubicBezTo>
                  <a:close/>
                  <a:moveTo>
                    <a:pt x="22" y="7"/>
                  </a:moveTo>
                  <a:cubicBezTo>
                    <a:pt x="37" y="12"/>
                    <a:pt x="37" y="12"/>
                    <a:pt x="37" y="12"/>
                  </a:cubicBezTo>
                  <a:cubicBezTo>
                    <a:pt x="22" y="56"/>
                    <a:pt x="22" y="56"/>
                    <a:pt x="22" y="56"/>
                  </a:cubicBezTo>
                  <a:cubicBezTo>
                    <a:pt x="7" y="51"/>
                    <a:pt x="7" y="51"/>
                    <a:pt x="7" y="51"/>
                  </a:cubicBezTo>
                  <a:lnTo>
                    <a:pt x="22" y="7"/>
                  </a:lnTo>
                  <a:close/>
                  <a:moveTo>
                    <a:pt x="34" y="84"/>
                  </a:moveTo>
                  <a:cubicBezTo>
                    <a:pt x="36" y="88"/>
                    <a:pt x="39" y="89"/>
                    <a:pt x="42" y="90"/>
                  </a:cubicBezTo>
                  <a:cubicBezTo>
                    <a:pt x="42" y="91"/>
                    <a:pt x="43" y="92"/>
                    <a:pt x="43" y="94"/>
                  </a:cubicBezTo>
                  <a:cubicBezTo>
                    <a:pt x="44" y="96"/>
                    <a:pt x="46" y="98"/>
                    <a:pt x="49" y="98"/>
                  </a:cubicBezTo>
                  <a:cubicBezTo>
                    <a:pt x="50" y="99"/>
                    <a:pt x="51" y="99"/>
                    <a:pt x="52" y="99"/>
                  </a:cubicBezTo>
                  <a:cubicBezTo>
                    <a:pt x="53" y="99"/>
                    <a:pt x="55" y="99"/>
                    <a:pt x="56" y="98"/>
                  </a:cubicBezTo>
                  <a:cubicBezTo>
                    <a:pt x="58" y="97"/>
                    <a:pt x="58" y="97"/>
                    <a:pt x="58" y="97"/>
                  </a:cubicBezTo>
                  <a:cubicBezTo>
                    <a:pt x="58" y="98"/>
                    <a:pt x="58" y="99"/>
                    <a:pt x="58" y="100"/>
                  </a:cubicBezTo>
                  <a:cubicBezTo>
                    <a:pt x="60" y="102"/>
                    <a:pt x="61" y="104"/>
                    <a:pt x="64" y="105"/>
                  </a:cubicBezTo>
                  <a:cubicBezTo>
                    <a:pt x="65" y="105"/>
                    <a:pt x="66" y="105"/>
                    <a:pt x="67" y="105"/>
                  </a:cubicBezTo>
                  <a:cubicBezTo>
                    <a:pt x="68" y="105"/>
                    <a:pt x="70" y="105"/>
                    <a:pt x="71" y="104"/>
                  </a:cubicBezTo>
                  <a:cubicBezTo>
                    <a:pt x="108" y="86"/>
                    <a:pt x="108" y="86"/>
                    <a:pt x="108" y="86"/>
                  </a:cubicBezTo>
                  <a:cubicBezTo>
                    <a:pt x="116" y="82"/>
                    <a:pt x="124" y="77"/>
                    <a:pt x="131" y="71"/>
                  </a:cubicBezTo>
                  <a:cubicBezTo>
                    <a:pt x="139" y="63"/>
                    <a:pt x="139" y="63"/>
                    <a:pt x="139" y="63"/>
                  </a:cubicBezTo>
                  <a:cubicBezTo>
                    <a:pt x="158" y="54"/>
                    <a:pt x="158" y="54"/>
                    <a:pt x="158" y="54"/>
                  </a:cubicBezTo>
                  <a:cubicBezTo>
                    <a:pt x="160" y="53"/>
                    <a:pt x="160" y="51"/>
                    <a:pt x="160" y="50"/>
                  </a:cubicBezTo>
                  <a:cubicBezTo>
                    <a:pt x="137" y="2"/>
                    <a:pt x="137" y="2"/>
                    <a:pt x="137" y="2"/>
                  </a:cubicBezTo>
                  <a:cubicBezTo>
                    <a:pt x="136" y="1"/>
                    <a:pt x="136" y="1"/>
                    <a:pt x="135" y="0"/>
                  </a:cubicBezTo>
                  <a:cubicBezTo>
                    <a:pt x="134" y="0"/>
                    <a:pt x="133" y="0"/>
                    <a:pt x="132" y="1"/>
                  </a:cubicBezTo>
                  <a:cubicBezTo>
                    <a:pt x="113" y="10"/>
                    <a:pt x="113" y="10"/>
                    <a:pt x="113" y="10"/>
                  </a:cubicBezTo>
                  <a:cubicBezTo>
                    <a:pt x="111" y="11"/>
                    <a:pt x="111" y="13"/>
                    <a:pt x="111" y="14"/>
                  </a:cubicBezTo>
                  <a:cubicBezTo>
                    <a:pt x="133" y="60"/>
                    <a:pt x="133" y="60"/>
                    <a:pt x="133" y="60"/>
                  </a:cubicBezTo>
                  <a:cubicBezTo>
                    <a:pt x="127" y="66"/>
                    <a:pt x="127" y="66"/>
                    <a:pt x="127" y="66"/>
                  </a:cubicBezTo>
                  <a:cubicBezTo>
                    <a:pt x="120" y="72"/>
                    <a:pt x="113" y="77"/>
                    <a:pt x="105" y="80"/>
                  </a:cubicBezTo>
                  <a:cubicBezTo>
                    <a:pt x="68" y="99"/>
                    <a:pt x="68" y="99"/>
                    <a:pt x="68" y="99"/>
                  </a:cubicBezTo>
                  <a:cubicBezTo>
                    <a:pt x="68" y="99"/>
                    <a:pt x="67" y="99"/>
                    <a:pt x="66" y="99"/>
                  </a:cubicBezTo>
                  <a:cubicBezTo>
                    <a:pt x="65" y="99"/>
                    <a:pt x="65" y="98"/>
                    <a:pt x="64" y="97"/>
                  </a:cubicBezTo>
                  <a:cubicBezTo>
                    <a:pt x="64" y="97"/>
                    <a:pt x="64" y="96"/>
                    <a:pt x="64" y="95"/>
                  </a:cubicBezTo>
                  <a:cubicBezTo>
                    <a:pt x="64" y="94"/>
                    <a:pt x="65" y="94"/>
                    <a:pt x="66" y="93"/>
                  </a:cubicBezTo>
                  <a:cubicBezTo>
                    <a:pt x="86" y="83"/>
                    <a:pt x="86" y="83"/>
                    <a:pt x="86" y="83"/>
                  </a:cubicBezTo>
                  <a:cubicBezTo>
                    <a:pt x="88" y="82"/>
                    <a:pt x="89" y="80"/>
                    <a:pt x="88" y="79"/>
                  </a:cubicBezTo>
                  <a:cubicBezTo>
                    <a:pt x="87" y="77"/>
                    <a:pt x="85" y="77"/>
                    <a:pt x="84" y="77"/>
                  </a:cubicBezTo>
                  <a:cubicBezTo>
                    <a:pt x="63" y="87"/>
                    <a:pt x="63" y="87"/>
                    <a:pt x="63" y="87"/>
                  </a:cubicBezTo>
                  <a:cubicBezTo>
                    <a:pt x="63" y="87"/>
                    <a:pt x="63" y="87"/>
                    <a:pt x="63" y="87"/>
                  </a:cubicBezTo>
                  <a:cubicBezTo>
                    <a:pt x="53" y="92"/>
                    <a:pt x="53" y="92"/>
                    <a:pt x="53" y="92"/>
                  </a:cubicBezTo>
                  <a:cubicBezTo>
                    <a:pt x="52" y="93"/>
                    <a:pt x="51" y="93"/>
                    <a:pt x="51" y="92"/>
                  </a:cubicBezTo>
                  <a:cubicBezTo>
                    <a:pt x="50" y="92"/>
                    <a:pt x="49" y="92"/>
                    <a:pt x="49" y="91"/>
                  </a:cubicBezTo>
                  <a:cubicBezTo>
                    <a:pt x="49" y="90"/>
                    <a:pt x="49" y="89"/>
                    <a:pt x="49" y="89"/>
                  </a:cubicBezTo>
                  <a:cubicBezTo>
                    <a:pt x="49" y="88"/>
                    <a:pt x="50" y="87"/>
                    <a:pt x="50" y="87"/>
                  </a:cubicBezTo>
                  <a:cubicBezTo>
                    <a:pt x="80" y="72"/>
                    <a:pt x="80" y="72"/>
                    <a:pt x="80" y="72"/>
                  </a:cubicBezTo>
                  <a:cubicBezTo>
                    <a:pt x="82" y="71"/>
                    <a:pt x="82" y="70"/>
                    <a:pt x="82" y="68"/>
                  </a:cubicBezTo>
                  <a:cubicBezTo>
                    <a:pt x="81" y="66"/>
                    <a:pt x="79" y="66"/>
                    <a:pt x="77" y="66"/>
                  </a:cubicBezTo>
                  <a:cubicBezTo>
                    <a:pt x="44" y="83"/>
                    <a:pt x="44" y="83"/>
                    <a:pt x="44" y="83"/>
                  </a:cubicBezTo>
                  <a:cubicBezTo>
                    <a:pt x="42" y="84"/>
                    <a:pt x="41" y="83"/>
                    <a:pt x="40" y="81"/>
                  </a:cubicBezTo>
                  <a:cubicBezTo>
                    <a:pt x="39" y="81"/>
                    <a:pt x="39" y="80"/>
                    <a:pt x="40" y="79"/>
                  </a:cubicBezTo>
                  <a:cubicBezTo>
                    <a:pt x="40" y="78"/>
                    <a:pt x="40" y="78"/>
                    <a:pt x="41" y="77"/>
                  </a:cubicBezTo>
                  <a:cubicBezTo>
                    <a:pt x="54" y="71"/>
                    <a:pt x="54" y="71"/>
                    <a:pt x="54" y="71"/>
                  </a:cubicBezTo>
                  <a:cubicBezTo>
                    <a:pt x="54" y="71"/>
                    <a:pt x="54" y="71"/>
                    <a:pt x="54" y="71"/>
                  </a:cubicBezTo>
                  <a:cubicBezTo>
                    <a:pt x="72" y="63"/>
                    <a:pt x="72" y="63"/>
                    <a:pt x="72" y="63"/>
                  </a:cubicBezTo>
                  <a:cubicBezTo>
                    <a:pt x="73" y="62"/>
                    <a:pt x="74" y="60"/>
                    <a:pt x="73" y="58"/>
                  </a:cubicBezTo>
                  <a:cubicBezTo>
                    <a:pt x="72" y="57"/>
                    <a:pt x="70" y="56"/>
                    <a:pt x="69" y="57"/>
                  </a:cubicBezTo>
                  <a:cubicBezTo>
                    <a:pt x="42" y="70"/>
                    <a:pt x="42" y="70"/>
                    <a:pt x="42" y="70"/>
                  </a:cubicBezTo>
                  <a:cubicBezTo>
                    <a:pt x="40" y="71"/>
                    <a:pt x="39" y="70"/>
                    <a:pt x="38" y="68"/>
                  </a:cubicBezTo>
                  <a:cubicBezTo>
                    <a:pt x="37" y="67"/>
                    <a:pt x="38" y="65"/>
                    <a:pt x="39" y="64"/>
                  </a:cubicBezTo>
                  <a:cubicBezTo>
                    <a:pt x="53" y="57"/>
                    <a:pt x="53" y="57"/>
                    <a:pt x="53" y="57"/>
                  </a:cubicBezTo>
                  <a:cubicBezTo>
                    <a:pt x="55" y="57"/>
                    <a:pt x="56" y="55"/>
                    <a:pt x="55" y="53"/>
                  </a:cubicBezTo>
                  <a:cubicBezTo>
                    <a:pt x="54" y="52"/>
                    <a:pt x="52" y="51"/>
                    <a:pt x="51" y="52"/>
                  </a:cubicBezTo>
                  <a:cubicBezTo>
                    <a:pt x="36" y="59"/>
                    <a:pt x="36" y="59"/>
                    <a:pt x="36" y="59"/>
                  </a:cubicBezTo>
                  <a:cubicBezTo>
                    <a:pt x="32" y="61"/>
                    <a:pt x="30" y="67"/>
                    <a:pt x="32" y="71"/>
                  </a:cubicBezTo>
                  <a:cubicBezTo>
                    <a:pt x="33" y="73"/>
                    <a:pt x="34" y="74"/>
                    <a:pt x="35" y="75"/>
                  </a:cubicBezTo>
                  <a:cubicBezTo>
                    <a:pt x="33" y="77"/>
                    <a:pt x="32" y="81"/>
                    <a:pt x="34" y="84"/>
                  </a:cubicBezTo>
                  <a:close/>
                  <a:moveTo>
                    <a:pt x="119" y="15"/>
                  </a:moveTo>
                  <a:cubicBezTo>
                    <a:pt x="132" y="8"/>
                    <a:pt x="132" y="8"/>
                    <a:pt x="132" y="8"/>
                  </a:cubicBezTo>
                  <a:cubicBezTo>
                    <a:pt x="153" y="49"/>
                    <a:pt x="153" y="49"/>
                    <a:pt x="153" y="49"/>
                  </a:cubicBezTo>
                  <a:cubicBezTo>
                    <a:pt x="139" y="56"/>
                    <a:pt x="139" y="56"/>
                    <a:pt x="139" y="56"/>
                  </a:cubicBezTo>
                  <a:lnTo>
                    <a:pt x="119"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latin typeface="EC Square Sans Pro" panose="020B0506040000020004" pitchFamily="34" charset="0"/>
              </a:endParaRPr>
            </a:p>
          </p:txBody>
        </p:sp>
      </p:grpSp>
      <p:grpSp>
        <p:nvGrpSpPr>
          <p:cNvPr id="20" name="Group 19">
            <a:extLst>
              <a:ext uri="{FF2B5EF4-FFF2-40B4-BE49-F238E27FC236}">
                <a16:creationId xmlns:a16="http://schemas.microsoft.com/office/drawing/2014/main" id="{87F95342-59EE-3E7F-97A6-2E9F209E63F0}"/>
              </a:ext>
            </a:extLst>
          </p:cNvPr>
          <p:cNvGrpSpPr/>
          <p:nvPr/>
        </p:nvGrpSpPr>
        <p:grpSpPr>
          <a:xfrm>
            <a:off x="6219825" y="1843923"/>
            <a:ext cx="2331715" cy="3828744"/>
            <a:chOff x="8899524" y="2343689"/>
            <a:chExt cx="2331715" cy="4285943"/>
          </a:xfrm>
        </p:grpSpPr>
        <p:sp>
          <p:nvSpPr>
            <p:cNvPr id="9" name="Rectangle 8">
              <a:extLst>
                <a:ext uri="{FF2B5EF4-FFF2-40B4-BE49-F238E27FC236}">
                  <a16:creationId xmlns:a16="http://schemas.microsoft.com/office/drawing/2014/main" id="{05BBA289-E34B-6B2B-8D1E-1CF38359D6B6}"/>
                </a:ext>
              </a:extLst>
            </p:cNvPr>
            <p:cNvSpPr/>
            <p:nvPr/>
          </p:nvSpPr>
          <p:spPr>
            <a:xfrm>
              <a:off x="8899524" y="2343689"/>
              <a:ext cx="2331715" cy="4285943"/>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180000" rtlCol="0" anchor="b" anchorCtr="0"/>
            <a:lstStyle/>
            <a:p>
              <a:pPr algn="ctr">
                <a:lnSpc>
                  <a:spcPct val="110000"/>
                </a:lnSpc>
                <a:spcBef>
                  <a:spcPts val="1000"/>
                </a:spcBef>
              </a:pPr>
              <a:r>
                <a:rPr lang="en-US" sz="2000" dirty="0">
                  <a:solidFill>
                    <a:schemeClr val="bg1"/>
                  </a:solidFill>
                  <a:latin typeface="EC Square Sans Pro" panose="020B0506040000020004" pitchFamily="34" charset="0"/>
                </a:rPr>
                <a:t>Un </a:t>
              </a:r>
              <a:r>
                <a:rPr lang="en-US" sz="2000" b="1" dirty="0">
                  <a:solidFill>
                    <a:schemeClr val="accent4"/>
                  </a:solidFill>
                  <a:latin typeface="EC Square Sans Pro" panose="020B0506040000020004" pitchFamily="34" charset="0"/>
                </a:rPr>
                <a:t>foro </a:t>
              </a:r>
              <a:r>
                <a:rPr lang="pt-PT" sz="2000" dirty="0">
                  <a:solidFill>
                    <a:schemeClr val="bg1"/>
                  </a:solidFill>
                  <a:latin typeface="EC Square Sans Pro" panose="020B0506040000020004" pitchFamily="34" charset="0"/>
                </a:rPr>
                <a:t>de intercambio de conocimientos</a:t>
              </a:r>
              <a:r>
                <a:rPr lang="en-US" sz="2000" dirty="0">
                  <a:solidFill>
                    <a:schemeClr val="bg1"/>
                  </a:solidFill>
                  <a:latin typeface="EC Square Sans Pro" panose="020B0506040000020004" pitchFamily="34" charset="0"/>
                </a:rPr>
                <a:t> (</a:t>
              </a:r>
              <a:r>
                <a:rPr lang="en-US" sz="2000" i="1" dirty="0">
                  <a:solidFill>
                    <a:schemeClr val="bg1"/>
                  </a:solidFill>
                  <a:latin typeface="EC Square Sans Pro" panose="020B0506040000020004" pitchFamily="34" charset="0"/>
                </a:rPr>
                <a:t>Focus &amp; Discussion groups</a:t>
              </a:r>
              <a:r>
                <a:rPr lang="en-US" sz="2000" dirty="0">
                  <a:solidFill>
                    <a:schemeClr val="bg1"/>
                  </a:solidFill>
                  <a:latin typeface="EC Square Sans Pro" panose="020B0506040000020004" pitchFamily="34" charset="0"/>
                </a:rPr>
                <a:t>)</a:t>
              </a:r>
            </a:p>
          </p:txBody>
        </p:sp>
        <p:sp>
          <p:nvSpPr>
            <p:cNvPr id="16" name="Freeform 15">
              <a:extLst>
                <a:ext uri="{FF2B5EF4-FFF2-40B4-BE49-F238E27FC236}">
                  <a16:creationId xmlns:a16="http://schemas.microsoft.com/office/drawing/2014/main" id="{5A59D85C-7B45-01E4-5EA7-830B82677455}"/>
                </a:ext>
              </a:extLst>
            </p:cNvPr>
            <p:cNvSpPr>
              <a:spLocks noEditPoints="1"/>
            </p:cNvSpPr>
            <p:nvPr/>
          </p:nvSpPr>
          <p:spPr bwMode="auto">
            <a:xfrm>
              <a:off x="9734029" y="2945173"/>
              <a:ext cx="662703" cy="589709"/>
            </a:xfrm>
            <a:custGeom>
              <a:avLst/>
              <a:gdLst>
                <a:gd name="T0" fmla="*/ 113 w 160"/>
                <a:gd name="T1" fmla="*/ 75 h 141"/>
                <a:gd name="T2" fmla="*/ 100 w 160"/>
                <a:gd name="T3" fmla="*/ 94 h 141"/>
                <a:gd name="T4" fmla="*/ 44 w 160"/>
                <a:gd name="T5" fmla="*/ 134 h 141"/>
                <a:gd name="T6" fmla="*/ 43 w 160"/>
                <a:gd name="T7" fmla="*/ 120 h 141"/>
                <a:gd name="T8" fmla="*/ 26 w 160"/>
                <a:gd name="T9" fmla="*/ 121 h 141"/>
                <a:gd name="T10" fmla="*/ 18 w 160"/>
                <a:gd name="T11" fmla="*/ 94 h 141"/>
                <a:gd name="T12" fmla="*/ 10 w 160"/>
                <a:gd name="T13" fmla="*/ 91 h 141"/>
                <a:gd name="T14" fmla="*/ 7 w 160"/>
                <a:gd name="T15" fmla="*/ 86 h 141"/>
                <a:gd name="T16" fmla="*/ 18 w 160"/>
                <a:gd name="T17" fmla="*/ 64 h 141"/>
                <a:gd name="T18" fmla="*/ 47 w 160"/>
                <a:gd name="T19" fmla="*/ 11 h 141"/>
                <a:gd name="T20" fmla="*/ 68 w 160"/>
                <a:gd name="T21" fmla="*/ 3 h 141"/>
                <a:gd name="T22" fmla="*/ 44 w 160"/>
                <a:gd name="T23" fmla="*/ 5 h 141"/>
                <a:gd name="T24" fmla="*/ 12 w 160"/>
                <a:gd name="T25" fmla="*/ 64 h 141"/>
                <a:gd name="T26" fmla="*/ 1 w 160"/>
                <a:gd name="T27" fmla="*/ 93 h 141"/>
                <a:gd name="T28" fmla="*/ 12 w 160"/>
                <a:gd name="T29" fmla="*/ 97 h 141"/>
                <a:gd name="T30" fmla="*/ 26 w 160"/>
                <a:gd name="T31" fmla="*/ 128 h 141"/>
                <a:gd name="T32" fmla="*/ 38 w 160"/>
                <a:gd name="T33" fmla="*/ 126 h 141"/>
                <a:gd name="T34" fmla="*/ 41 w 160"/>
                <a:gd name="T35" fmla="*/ 141 h 141"/>
                <a:gd name="T36" fmla="*/ 106 w 160"/>
                <a:gd name="T37" fmla="*/ 137 h 141"/>
                <a:gd name="T38" fmla="*/ 118 w 160"/>
                <a:gd name="T39" fmla="*/ 78 h 141"/>
                <a:gd name="T40" fmla="*/ 147 w 160"/>
                <a:gd name="T41" fmla="*/ 0 h 141"/>
                <a:gd name="T42" fmla="*/ 75 w 160"/>
                <a:gd name="T43" fmla="*/ 13 h 141"/>
                <a:gd name="T44" fmla="*/ 88 w 160"/>
                <a:gd name="T45" fmla="*/ 62 h 141"/>
                <a:gd name="T46" fmla="*/ 92 w 160"/>
                <a:gd name="T47" fmla="*/ 76 h 141"/>
                <a:gd name="T48" fmla="*/ 95 w 160"/>
                <a:gd name="T49" fmla="*/ 80 h 141"/>
                <a:gd name="T50" fmla="*/ 115 w 160"/>
                <a:gd name="T51" fmla="*/ 62 h 141"/>
                <a:gd name="T52" fmla="*/ 160 w 160"/>
                <a:gd name="T53" fmla="*/ 49 h 141"/>
                <a:gd name="T54" fmla="*/ 147 w 160"/>
                <a:gd name="T55" fmla="*/ 0 h 141"/>
                <a:gd name="T56" fmla="*/ 147 w 160"/>
                <a:gd name="T57" fmla="*/ 56 h 141"/>
                <a:gd name="T58" fmla="*/ 111 w 160"/>
                <a:gd name="T59" fmla="*/ 57 h 141"/>
                <a:gd name="T60" fmla="*/ 98 w 160"/>
                <a:gd name="T61" fmla="*/ 59 h 141"/>
                <a:gd name="T62" fmla="*/ 88 w 160"/>
                <a:gd name="T63" fmla="*/ 56 h 141"/>
                <a:gd name="T64" fmla="*/ 81 w 160"/>
                <a:gd name="T65" fmla="*/ 13 h 141"/>
                <a:gd name="T66" fmla="*/ 147 w 160"/>
                <a:gd name="T67" fmla="*/ 6 h 141"/>
                <a:gd name="T68" fmla="*/ 154 w 160"/>
                <a:gd name="T69" fmla="*/ 49 h 141"/>
                <a:gd name="T70" fmla="*/ 117 w 160"/>
                <a:gd name="T71" fmla="*/ 27 h 141"/>
                <a:gd name="T72" fmla="*/ 117 w 160"/>
                <a:gd name="T73" fmla="*/ 35 h 141"/>
                <a:gd name="T74" fmla="*/ 117 w 160"/>
                <a:gd name="T75" fmla="*/ 27 h 141"/>
                <a:gd name="T76" fmla="*/ 136 w 160"/>
                <a:gd name="T77" fmla="*/ 31 h 141"/>
                <a:gd name="T78" fmla="*/ 128 w 160"/>
                <a:gd name="T79" fmla="*/ 31 h 141"/>
                <a:gd name="T80" fmla="*/ 103 w 160"/>
                <a:gd name="T81" fmla="*/ 27 h 141"/>
                <a:gd name="T82" fmla="*/ 103 w 160"/>
                <a:gd name="T83" fmla="*/ 35 h 141"/>
                <a:gd name="T84" fmla="*/ 103 w 160"/>
                <a:gd name="T85" fmla="*/ 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41">
                  <a:moveTo>
                    <a:pt x="117" y="74"/>
                  </a:moveTo>
                  <a:cubicBezTo>
                    <a:pt x="115" y="73"/>
                    <a:pt x="113" y="74"/>
                    <a:pt x="113" y="75"/>
                  </a:cubicBezTo>
                  <a:cubicBezTo>
                    <a:pt x="110" y="82"/>
                    <a:pt x="106" y="87"/>
                    <a:pt x="101" y="92"/>
                  </a:cubicBezTo>
                  <a:cubicBezTo>
                    <a:pt x="100" y="92"/>
                    <a:pt x="100" y="93"/>
                    <a:pt x="100" y="94"/>
                  </a:cubicBezTo>
                  <a:cubicBezTo>
                    <a:pt x="100" y="134"/>
                    <a:pt x="100" y="134"/>
                    <a:pt x="100" y="134"/>
                  </a:cubicBezTo>
                  <a:cubicBezTo>
                    <a:pt x="44" y="134"/>
                    <a:pt x="44" y="134"/>
                    <a:pt x="44" y="134"/>
                  </a:cubicBezTo>
                  <a:cubicBezTo>
                    <a:pt x="44" y="122"/>
                    <a:pt x="44" y="122"/>
                    <a:pt x="44" y="122"/>
                  </a:cubicBezTo>
                  <a:cubicBezTo>
                    <a:pt x="44" y="121"/>
                    <a:pt x="44" y="120"/>
                    <a:pt x="43" y="120"/>
                  </a:cubicBezTo>
                  <a:cubicBezTo>
                    <a:pt x="42" y="119"/>
                    <a:pt x="42" y="119"/>
                    <a:pt x="41" y="119"/>
                  </a:cubicBezTo>
                  <a:cubicBezTo>
                    <a:pt x="26" y="121"/>
                    <a:pt x="26" y="121"/>
                    <a:pt x="26" y="121"/>
                  </a:cubicBezTo>
                  <a:cubicBezTo>
                    <a:pt x="22" y="121"/>
                    <a:pt x="18" y="118"/>
                    <a:pt x="18" y="113"/>
                  </a:cubicBezTo>
                  <a:cubicBezTo>
                    <a:pt x="18" y="94"/>
                    <a:pt x="18" y="94"/>
                    <a:pt x="18" y="94"/>
                  </a:cubicBezTo>
                  <a:cubicBezTo>
                    <a:pt x="18" y="92"/>
                    <a:pt x="17" y="91"/>
                    <a:pt x="15" y="91"/>
                  </a:cubicBezTo>
                  <a:cubicBezTo>
                    <a:pt x="10" y="91"/>
                    <a:pt x="10" y="91"/>
                    <a:pt x="10" y="91"/>
                  </a:cubicBezTo>
                  <a:cubicBezTo>
                    <a:pt x="8" y="91"/>
                    <a:pt x="7" y="90"/>
                    <a:pt x="7" y="90"/>
                  </a:cubicBezTo>
                  <a:cubicBezTo>
                    <a:pt x="6" y="89"/>
                    <a:pt x="6" y="88"/>
                    <a:pt x="7" y="86"/>
                  </a:cubicBezTo>
                  <a:cubicBezTo>
                    <a:pt x="18" y="66"/>
                    <a:pt x="18" y="66"/>
                    <a:pt x="18" y="66"/>
                  </a:cubicBezTo>
                  <a:cubicBezTo>
                    <a:pt x="18" y="65"/>
                    <a:pt x="18" y="65"/>
                    <a:pt x="18" y="64"/>
                  </a:cubicBezTo>
                  <a:cubicBezTo>
                    <a:pt x="18" y="56"/>
                    <a:pt x="18" y="56"/>
                    <a:pt x="18" y="56"/>
                  </a:cubicBezTo>
                  <a:cubicBezTo>
                    <a:pt x="18" y="37"/>
                    <a:pt x="29" y="19"/>
                    <a:pt x="47" y="11"/>
                  </a:cubicBezTo>
                  <a:cubicBezTo>
                    <a:pt x="52" y="8"/>
                    <a:pt x="59" y="7"/>
                    <a:pt x="65" y="6"/>
                  </a:cubicBezTo>
                  <a:cubicBezTo>
                    <a:pt x="67" y="6"/>
                    <a:pt x="69" y="5"/>
                    <a:pt x="68" y="3"/>
                  </a:cubicBezTo>
                  <a:cubicBezTo>
                    <a:pt x="68" y="1"/>
                    <a:pt x="67" y="0"/>
                    <a:pt x="65" y="0"/>
                  </a:cubicBezTo>
                  <a:cubicBezTo>
                    <a:pt x="58" y="0"/>
                    <a:pt x="51" y="2"/>
                    <a:pt x="44" y="5"/>
                  </a:cubicBezTo>
                  <a:cubicBezTo>
                    <a:pt x="24" y="14"/>
                    <a:pt x="12" y="34"/>
                    <a:pt x="12" y="56"/>
                  </a:cubicBezTo>
                  <a:cubicBezTo>
                    <a:pt x="12" y="64"/>
                    <a:pt x="12" y="64"/>
                    <a:pt x="12" y="64"/>
                  </a:cubicBezTo>
                  <a:cubicBezTo>
                    <a:pt x="1" y="83"/>
                    <a:pt x="1" y="83"/>
                    <a:pt x="1" y="83"/>
                  </a:cubicBezTo>
                  <a:cubicBezTo>
                    <a:pt x="0" y="87"/>
                    <a:pt x="0" y="90"/>
                    <a:pt x="1" y="93"/>
                  </a:cubicBezTo>
                  <a:cubicBezTo>
                    <a:pt x="3" y="96"/>
                    <a:pt x="6" y="97"/>
                    <a:pt x="10" y="97"/>
                  </a:cubicBezTo>
                  <a:cubicBezTo>
                    <a:pt x="12" y="97"/>
                    <a:pt x="12" y="97"/>
                    <a:pt x="12" y="97"/>
                  </a:cubicBezTo>
                  <a:cubicBezTo>
                    <a:pt x="12" y="113"/>
                    <a:pt x="12" y="113"/>
                    <a:pt x="12" y="113"/>
                  </a:cubicBezTo>
                  <a:cubicBezTo>
                    <a:pt x="12" y="121"/>
                    <a:pt x="18" y="128"/>
                    <a:pt x="26" y="128"/>
                  </a:cubicBezTo>
                  <a:cubicBezTo>
                    <a:pt x="26" y="128"/>
                    <a:pt x="26" y="128"/>
                    <a:pt x="26" y="128"/>
                  </a:cubicBezTo>
                  <a:cubicBezTo>
                    <a:pt x="38" y="126"/>
                    <a:pt x="38" y="126"/>
                    <a:pt x="38" y="126"/>
                  </a:cubicBezTo>
                  <a:cubicBezTo>
                    <a:pt x="38" y="137"/>
                    <a:pt x="38" y="137"/>
                    <a:pt x="38" y="137"/>
                  </a:cubicBezTo>
                  <a:cubicBezTo>
                    <a:pt x="38" y="139"/>
                    <a:pt x="39" y="141"/>
                    <a:pt x="41" y="141"/>
                  </a:cubicBezTo>
                  <a:cubicBezTo>
                    <a:pt x="103" y="141"/>
                    <a:pt x="103" y="141"/>
                    <a:pt x="103" y="141"/>
                  </a:cubicBezTo>
                  <a:cubicBezTo>
                    <a:pt x="105" y="141"/>
                    <a:pt x="106" y="139"/>
                    <a:pt x="106" y="137"/>
                  </a:cubicBezTo>
                  <a:cubicBezTo>
                    <a:pt x="106" y="96"/>
                    <a:pt x="106" y="96"/>
                    <a:pt x="106" y="96"/>
                  </a:cubicBezTo>
                  <a:cubicBezTo>
                    <a:pt x="111" y="90"/>
                    <a:pt x="116" y="85"/>
                    <a:pt x="118" y="78"/>
                  </a:cubicBezTo>
                  <a:cubicBezTo>
                    <a:pt x="119" y="76"/>
                    <a:pt x="118" y="74"/>
                    <a:pt x="117" y="74"/>
                  </a:cubicBezTo>
                  <a:close/>
                  <a:moveTo>
                    <a:pt x="147" y="0"/>
                  </a:moveTo>
                  <a:cubicBezTo>
                    <a:pt x="88" y="0"/>
                    <a:pt x="88" y="0"/>
                    <a:pt x="88" y="0"/>
                  </a:cubicBezTo>
                  <a:cubicBezTo>
                    <a:pt x="80" y="0"/>
                    <a:pt x="75" y="6"/>
                    <a:pt x="75" y="13"/>
                  </a:cubicBezTo>
                  <a:cubicBezTo>
                    <a:pt x="75" y="49"/>
                    <a:pt x="75" y="49"/>
                    <a:pt x="75" y="49"/>
                  </a:cubicBezTo>
                  <a:cubicBezTo>
                    <a:pt x="75" y="57"/>
                    <a:pt x="80" y="62"/>
                    <a:pt x="88" y="62"/>
                  </a:cubicBezTo>
                  <a:cubicBezTo>
                    <a:pt x="92" y="62"/>
                    <a:pt x="92" y="62"/>
                    <a:pt x="92" y="62"/>
                  </a:cubicBezTo>
                  <a:cubicBezTo>
                    <a:pt x="92" y="76"/>
                    <a:pt x="92" y="76"/>
                    <a:pt x="92" y="76"/>
                  </a:cubicBezTo>
                  <a:cubicBezTo>
                    <a:pt x="92" y="78"/>
                    <a:pt x="93" y="79"/>
                    <a:pt x="94" y="79"/>
                  </a:cubicBezTo>
                  <a:cubicBezTo>
                    <a:pt x="94" y="80"/>
                    <a:pt x="95" y="80"/>
                    <a:pt x="95" y="80"/>
                  </a:cubicBezTo>
                  <a:cubicBezTo>
                    <a:pt x="96" y="80"/>
                    <a:pt x="97" y="79"/>
                    <a:pt x="97" y="79"/>
                  </a:cubicBezTo>
                  <a:cubicBezTo>
                    <a:pt x="115" y="62"/>
                    <a:pt x="115" y="62"/>
                    <a:pt x="115" y="62"/>
                  </a:cubicBezTo>
                  <a:cubicBezTo>
                    <a:pt x="147" y="62"/>
                    <a:pt x="147" y="62"/>
                    <a:pt x="147" y="62"/>
                  </a:cubicBezTo>
                  <a:cubicBezTo>
                    <a:pt x="154" y="62"/>
                    <a:pt x="160" y="56"/>
                    <a:pt x="160" y="49"/>
                  </a:cubicBezTo>
                  <a:cubicBezTo>
                    <a:pt x="160" y="13"/>
                    <a:pt x="160" y="13"/>
                    <a:pt x="160" y="13"/>
                  </a:cubicBezTo>
                  <a:cubicBezTo>
                    <a:pt x="160" y="6"/>
                    <a:pt x="154" y="0"/>
                    <a:pt x="147" y="0"/>
                  </a:cubicBezTo>
                  <a:close/>
                  <a:moveTo>
                    <a:pt x="154" y="49"/>
                  </a:moveTo>
                  <a:cubicBezTo>
                    <a:pt x="154" y="53"/>
                    <a:pt x="151" y="56"/>
                    <a:pt x="147" y="56"/>
                  </a:cubicBezTo>
                  <a:cubicBezTo>
                    <a:pt x="113" y="56"/>
                    <a:pt x="113" y="56"/>
                    <a:pt x="113" y="56"/>
                  </a:cubicBezTo>
                  <a:cubicBezTo>
                    <a:pt x="112" y="56"/>
                    <a:pt x="112" y="56"/>
                    <a:pt x="111" y="57"/>
                  </a:cubicBezTo>
                  <a:cubicBezTo>
                    <a:pt x="98" y="69"/>
                    <a:pt x="98" y="69"/>
                    <a:pt x="98" y="69"/>
                  </a:cubicBezTo>
                  <a:cubicBezTo>
                    <a:pt x="98" y="59"/>
                    <a:pt x="98" y="59"/>
                    <a:pt x="98" y="59"/>
                  </a:cubicBezTo>
                  <a:cubicBezTo>
                    <a:pt x="98" y="57"/>
                    <a:pt x="97" y="56"/>
                    <a:pt x="95" y="56"/>
                  </a:cubicBezTo>
                  <a:cubicBezTo>
                    <a:pt x="88" y="56"/>
                    <a:pt x="88" y="56"/>
                    <a:pt x="88" y="56"/>
                  </a:cubicBezTo>
                  <a:cubicBezTo>
                    <a:pt x="84" y="56"/>
                    <a:pt x="81" y="53"/>
                    <a:pt x="81" y="49"/>
                  </a:cubicBezTo>
                  <a:cubicBezTo>
                    <a:pt x="81" y="13"/>
                    <a:pt x="81" y="13"/>
                    <a:pt x="81" y="13"/>
                  </a:cubicBezTo>
                  <a:cubicBezTo>
                    <a:pt x="81" y="9"/>
                    <a:pt x="84" y="6"/>
                    <a:pt x="88" y="6"/>
                  </a:cubicBezTo>
                  <a:cubicBezTo>
                    <a:pt x="147" y="6"/>
                    <a:pt x="147" y="6"/>
                    <a:pt x="147" y="6"/>
                  </a:cubicBezTo>
                  <a:cubicBezTo>
                    <a:pt x="151" y="6"/>
                    <a:pt x="154" y="9"/>
                    <a:pt x="154" y="13"/>
                  </a:cubicBezTo>
                  <a:cubicBezTo>
                    <a:pt x="154" y="49"/>
                    <a:pt x="154" y="49"/>
                    <a:pt x="154" y="49"/>
                  </a:cubicBezTo>
                  <a:cubicBezTo>
                    <a:pt x="154" y="49"/>
                    <a:pt x="154" y="49"/>
                    <a:pt x="154" y="49"/>
                  </a:cubicBezTo>
                  <a:close/>
                  <a:moveTo>
                    <a:pt x="117" y="27"/>
                  </a:moveTo>
                  <a:cubicBezTo>
                    <a:pt x="120" y="27"/>
                    <a:pt x="121" y="29"/>
                    <a:pt x="121" y="31"/>
                  </a:cubicBezTo>
                  <a:cubicBezTo>
                    <a:pt x="121" y="33"/>
                    <a:pt x="120" y="35"/>
                    <a:pt x="117" y="35"/>
                  </a:cubicBezTo>
                  <a:cubicBezTo>
                    <a:pt x="115" y="35"/>
                    <a:pt x="113" y="33"/>
                    <a:pt x="113" y="31"/>
                  </a:cubicBezTo>
                  <a:cubicBezTo>
                    <a:pt x="113" y="29"/>
                    <a:pt x="115" y="27"/>
                    <a:pt x="117" y="27"/>
                  </a:cubicBezTo>
                  <a:close/>
                  <a:moveTo>
                    <a:pt x="132" y="27"/>
                  </a:moveTo>
                  <a:cubicBezTo>
                    <a:pt x="134" y="27"/>
                    <a:pt x="136" y="29"/>
                    <a:pt x="136" y="31"/>
                  </a:cubicBezTo>
                  <a:cubicBezTo>
                    <a:pt x="136" y="33"/>
                    <a:pt x="134" y="35"/>
                    <a:pt x="132" y="35"/>
                  </a:cubicBezTo>
                  <a:cubicBezTo>
                    <a:pt x="130" y="35"/>
                    <a:pt x="128" y="33"/>
                    <a:pt x="128" y="31"/>
                  </a:cubicBezTo>
                  <a:cubicBezTo>
                    <a:pt x="128" y="29"/>
                    <a:pt x="130" y="27"/>
                    <a:pt x="132" y="27"/>
                  </a:cubicBezTo>
                  <a:close/>
                  <a:moveTo>
                    <a:pt x="103" y="27"/>
                  </a:moveTo>
                  <a:cubicBezTo>
                    <a:pt x="105" y="27"/>
                    <a:pt x="107" y="29"/>
                    <a:pt x="107" y="31"/>
                  </a:cubicBezTo>
                  <a:cubicBezTo>
                    <a:pt x="107" y="33"/>
                    <a:pt x="105" y="35"/>
                    <a:pt x="103" y="35"/>
                  </a:cubicBezTo>
                  <a:cubicBezTo>
                    <a:pt x="100" y="35"/>
                    <a:pt x="99" y="33"/>
                    <a:pt x="99" y="31"/>
                  </a:cubicBezTo>
                  <a:cubicBezTo>
                    <a:pt x="99" y="29"/>
                    <a:pt x="100" y="27"/>
                    <a:pt x="103" y="27"/>
                  </a:cubicBezTo>
                  <a:close/>
                </a:path>
              </a:pathLst>
            </a:custGeom>
            <a:solidFill>
              <a:schemeClr val="bg1"/>
            </a:solidFill>
            <a:ln>
              <a:noFill/>
            </a:ln>
          </p:spPr>
          <p:txBody>
            <a:bodyPr vert="horz" wrap="square" lIns="91440" tIns="45720" rIns="91440" bIns="45720" numCol="1" anchor="b" anchorCtr="0" compatLnSpc="1">
              <a:prstTxWarp prst="textNoShape">
                <a:avLst/>
              </a:prstTxWarp>
            </a:bodyPr>
            <a:lstStyle/>
            <a:p>
              <a:endParaRPr lang="en-US" sz="1400">
                <a:latin typeface="EC Square Sans Pro" panose="020B0506040000020004" pitchFamily="34" charset="0"/>
              </a:endParaRPr>
            </a:p>
          </p:txBody>
        </p:sp>
      </p:grpSp>
      <p:sp>
        <p:nvSpPr>
          <p:cNvPr id="10" name="Title 9">
            <a:extLst>
              <a:ext uri="{FF2B5EF4-FFF2-40B4-BE49-F238E27FC236}">
                <a16:creationId xmlns:a16="http://schemas.microsoft.com/office/drawing/2014/main" id="{5E8B8F1B-26D8-61AD-3B61-F7B5D52BF04F}"/>
              </a:ext>
            </a:extLst>
          </p:cNvPr>
          <p:cNvSpPr>
            <a:spLocks noGrp="1"/>
          </p:cNvSpPr>
          <p:nvPr>
            <p:ph type="title"/>
          </p:nvPr>
        </p:nvSpPr>
        <p:spPr/>
        <p:txBody>
          <a:bodyPr>
            <a:normAutofit/>
          </a:bodyPr>
          <a:lstStyle/>
          <a:p>
            <a:r>
              <a:rPr lang="pt-PT" sz="2667" dirty="0"/>
              <a:t>Cuáles son sus </a:t>
            </a:r>
            <a:r>
              <a:rPr lang="pt-PT" sz="2800" dirty="0">
                <a:solidFill>
                  <a:schemeClr val="accent4"/>
                </a:solidFill>
              </a:rPr>
              <a:t>componentes clave</a:t>
            </a:r>
            <a:r>
              <a:rPr lang="pt-PT" sz="2667" dirty="0"/>
              <a:t>?</a:t>
            </a:r>
            <a:endParaRPr lang="en-GB" sz="2667" dirty="0"/>
          </a:p>
        </p:txBody>
      </p:sp>
    </p:spTree>
    <p:extLst>
      <p:ext uri="{BB962C8B-B14F-4D97-AF65-F5344CB8AC3E}">
        <p14:creationId xmlns:p14="http://schemas.microsoft.com/office/powerpoint/2010/main" val="3434040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itierfähig">
  <a:themeElements>
    <a:clrScheme name="Custom 9">
      <a:dk1>
        <a:srgbClr val="000000"/>
      </a:dk1>
      <a:lt1>
        <a:srgbClr val="FFFFFF"/>
      </a:lt1>
      <a:dk2>
        <a:srgbClr val="212121"/>
      </a:dk2>
      <a:lt2>
        <a:srgbClr val="636363"/>
      </a:lt2>
      <a:accent1>
        <a:srgbClr val="009FE2"/>
      </a:accent1>
      <a:accent2>
        <a:srgbClr val="C6D300"/>
      </a:accent2>
      <a:accent3>
        <a:srgbClr val="FEDD00"/>
      </a:accent3>
      <a:accent4>
        <a:srgbClr val="FCC300"/>
      </a:accent4>
      <a:accent5>
        <a:srgbClr val="154193"/>
      </a:accent5>
      <a:accent6>
        <a:srgbClr val="ED515C"/>
      </a:accent6>
      <a:hlink>
        <a:srgbClr val="8F8F8F"/>
      </a:hlink>
      <a:folHlink>
        <a:srgbClr val="A5A5A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6c0ddc8-1bc0-4aa4-b322-3410a0f4ca07">
      <Terms xmlns="http://schemas.microsoft.com/office/infopath/2007/PartnerControls"/>
    </lcf76f155ced4ddcb4097134ff3c332f>
    <TaxCatchAll xmlns="864e7f39-50e3-47c2-b167-9d90adf238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0C152ADC3DBC4392955E1A62A5B69A" ma:contentTypeVersion="14" ma:contentTypeDescription="Create a new document." ma:contentTypeScope="" ma:versionID="b72bed98890cf51c71c5fa28b56afc22">
  <xsd:schema xmlns:xsd="http://www.w3.org/2001/XMLSchema" xmlns:xs="http://www.w3.org/2001/XMLSchema" xmlns:p="http://schemas.microsoft.com/office/2006/metadata/properties" xmlns:ns2="36c0ddc8-1bc0-4aa4-b322-3410a0f4ca07" xmlns:ns3="864e7f39-50e3-47c2-b167-9d90adf2380f" targetNamespace="http://schemas.microsoft.com/office/2006/metadata/properties" ma:root="true" ma:fieldsID="043021e535e94ebf5e3a2e41bff14e78" ns2:_="" ns3:_="">
    <xsd:import namespace="36c0ddc8-1bc0-4aa4-b322-3410a0f4ca07"/>
    <xsd:import namespace="864e7f39-50e3-47c2-b167-9d90adf2380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c0ddc8-1bc0-4aa4-b322-3410a0f4c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a520b4-f9b3-4422-af34-5e5afd849d9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e7f39-50e3-47c2-b167-9d90adf2380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52a91da-9a40-4c80-9aca-49db59ffccf4}" ma:internalName="TaxCatchAll" ma:showField="CatchAllData" ma:web="864e7f39-50e3-47c2-b167-9d90adf2380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421327-0038-414B-9AEB-10600467BC7E}">
  <ds:schemaRefs>
    <ds:schemaRef ds:uri="65ab6618-cdbc-4976-b455-996ed41390f5"/>
    <ds:schemaRef ds:uri="http://purl.org/dc/elements/1.1/"/>
    <ds:schemaRef ds:uri="http://www.w3.org/XML/1998/namespace"/>
    <ds:schemaRef ds:uri="http://schemas.microsoft.com/office/2006/documentManagement/types"/>
    <ds:schemaRef ds:uri="3cc5cbfd-431a-4f90-9b03-ff260aae8ae0"/>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EE6A0E4-AEB4-4BA6-87E6-7B04CC6DF238}"/>
</file>

<file path=customXml/itemProps3.xml><?xml version="1.0" encoding="utf-8"?>
<ds:datastoreItem xmlns:ds="http://schemas.openxmlformats.org/officeDocument/2006/customXml" ds:itemID="{C7AF1248-64A1-4593-A9A7-0B97A833DA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1254</TotalTime>
  <Words>1936</Words>
  <Application>Microsoft Office PowerPoint</Application>
  <PresentationFormat>Widescreen</PresentationFormat>
  <Paragraphs>267</Paragraphs>
  <Slides>37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EC Square Sans Pro Light</vt:lpstr>
      <vt:lpstr>Courier New</vt:lpstr>
      <vt:lpstr>EC Square Sans Pro</vt:lpstr>
      <vt:lpstr>Wingdings 2</vt:lpstr>
      <vt:lpstr>Wingdings</vt:lpstr>
      <vt:lpstr>Calibri</vt:lpstr>
      <vt:lpstr>Open Sans</vt:lpstr>
      <vt:lpstr>Calibri Light</vt:lpstr>
      <vt:lpstr>EC Square Sans Pro Medium</vt:lpstr>
      <vt:lpstr>Gill Sans MT</vt:lpstr>
      <vt:lpstr>Open Sans SemiBold</vt:lpstr>
      <vt:lpstr>Zitierfähig</vt:lpstr>
      <vt:lpstr>Cómo se pueden beneficiar los municipios de la consultoría gratuita de la Comisión Europea?</vt:lpstr>
      <vt:lpstr>Puntos a tratar</vt:lpstr>
      <vt:lpstr>INTRODUCCIÓN</vt:lpstr>
      <vt:lpstr>Contexto: la transición de la Unión Europea</vt:lpstr>
      <vt:lpstr>Por qué tiene sentido enfocarse en las ciudades</vt:lpstr>
      <vt:lpstr>Principales obstáculos a la neutralidad climática</vt:lpstr>
      <vt:lpstr>Smart Cities Marketplace</vt:lpstr>
      <vt:lpstr>NUESTROS SERVICIOS</vt:lpstr>
      <vt:lpstr>Cuáles son sus componentes clave?</vt:lpstr>
      <vt:lpstr>Smart Cities Marketplace, un recurso para ciudades, empresas e inversores</vt:lpstr>
      <vt:lpstr>Estructura</vt:lpstr>
      <vt:lpstr>Red de 18 inversores en expansión</vt:lpstr>
      <vt:lpstr>NUESTRO REPOSITORIO</vt:lpstr>
      <vt:lpstr>NUESTRO REPOSITORIO</vt:lpstr>
      <vt:lpstr>NUESTRO REPOSITORIO</vt:lpstr>
      <vt:lpstr>MATCHMAKING</vt:lpstr>
      <vt:lpstr>RED DE INVERSORES EN EXPANSIÓN</vt:lpstr>
      <vt:lpstr>Quién es elegible a ser candidato y cómo?</vt:lpstr>
      <vt:lpstr>Qué servicios ofrecemos?</vt:lpstr>
      <vt:lpstr>Cómo acceder?</vt:lpstr>
      <vt:lpstr>En caso de requerir ayuda para su solicitud</vt:lpstr>
      <vt:lpstr>En caso de requerir ayuda para su solicitud</vt:lpstr>
      <vt:lpstr>Algunas estadísticas</vt:lpstr>
      <vt:lpstr>PowerPoint Presentation</vt:lpstr>
      <vt:lpstr>Ejemplo de consultoría – Bydgoszcz, Polonia</vt:lpstr>
      <vt:lpstr>Ejemplo de consultoría – El Escorial, España</vt:lpstr>
      <vt:lpstr>PowerPoint Presentation</vt:lpstr>
      <vt:lpstr>PowerPoint Presentation</vt:lpstr>
      <vt:lpstr>PowerPoint Presentation</vt:lpstr>
      <vt:lpstr>PowerPoint Presentation</vt:lpstr>
      <vt:lpstr>Consultoría - Smart Cities Marketplace</vt:lpstr>
      <vt:lpstr>Envíe su solicitud</vt:lpstr>
      <vt:lpstr>Síganos en nuestras plataformas</vt:lpstr>
      <vt:lpstr>Preguntas/dudas</vt:lpstr>
      <vt:lpstr>Contacto</vt:lpstr>
      <vt:lpstr>Invitación: European Urban Resilience Forum</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SCM Slides Spanish</dc:title>
  <dc:creator>Michael Hecker</dc:creator>
  <cp:lastModifiedBy>Xavier Casanova</cp:lastModifiedBy>
  <cp:revision>28</cp:revision>
  <cp:lastPrinted>2020-01-24T11:02:53Z</cp:lastPrinted>
  <dcterms:created xsi:type="dcterms:W3CDTF">2020-01-16T13:21:19Z</dcterms:created>
  <dcterms:modified xsi:type="dcterms:W3CDTF">2024-05-28T16:13:47Z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0x010100EA04E5A1750E55429BE1A5521E642BA1</vt:lpwstr>
  </property>
  <property fmtid="{D5CDD505-2E9C-101B-9397-08002B2CF9AE}" pid="3" name="Order">
    <vt:r8>385200</vt:r8>
  </property>
  <property fmtid="{D5CDD505-2E9C-101B-9397-08002B2CF9AE}" pid="4" name="MediaServiceImageTags">
    <vt:lpwstr/>
  </property>
  <property fmtid="{D5CDD505-2E9C-101B-9397-08002B2CF9AE}" pid="5" name="MSIP_Label_6bd9ddd1-4d20-43f6-abfa-fc3c07406f94_Enabled">
    <vt:lpwstr>true</vt:lpwstr>
  </property>
  <property fmtid="{D5CDD505-2E9C-101B-9397-08002B2CF9AE}" pid="6" name="MSIP_Label_6bd9ddd1-4d20-43f6-abfa-fc3c07406f94_SetDate">
    <vt:lpwstr>2023-01-30T13:35:33Z</vt:lpwstr>
  </property>
  <property fmtid="{D5CDD505-2E9C-101B-9397-08002B2CF9AE}" pid="7" name="MSIP_Label_6bd9ddd1-4d20-43f6-abfa-fc3c07406f94_Method">
    <vt:lpwstr>Standard</vt:lpwstr>
  </property>
  <property fmtid="{D5CDD505-2E9C-101B-9397-08002B2CF9AE}" pid="8" name="MSIP_Label_6bd9ddd1-4d20-43f6-abfa-fc3c07406f94_Name">
    <vt:lpwstr>Commission Use</vt:lpwstr>
  </property>
  <property fmtid="{D5CDD505-2E9C-101B-9397-08002B2CF9AE}" pid="9" name="MSIP_Label_6bd9ddd1-4d20-43f6-abfa-fc3c07406f94_SiteId">
    <vt:lpwstr>b24c8b06-522c-46fe-9080-70926f8dddb1</vt:lpwstr>
  </property>
  <property fmtid="{D5CDD505-2E9C-101B-9397-08002B2CF9AE}" pid="10" name="MSIP_Label_6bd9ddd1-4d20-43f6-abfa-fc3c07406f94_ActionId">
    <vt:lpwstr>5ed8bd02-e6f9-4bdf-9da9-7ed5e1e813be</vt:lpwstr>
  </property>
  <property fmtid="{D5CDD505-2E9C-101B-9397-08002B2CF9AE}" pid="11" name="MSIP_Label_6bd9ddd1-4d20-43f6-abfa-fc3c07406f94_ContentBits">
    <vt:lpwstr>0</vt:lpwstr>
  </property>
</Properties>
</file>